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HERSHEY'S Chile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9632011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8B-45D1-B269-5C9C6B58BA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Trencito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3583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8B-45D1-B269-5C9C6B58BA9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Costa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440963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D8B-45D1-B269-5C9C6B58BA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7594552"/>
        <c:axId val="357601440"/>
      </c:barChart>
      <c:dateAx>
        <c:axId val="357594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601440"/>
        <c:crosses val="autoZero"/>
        <c:auto val="1"/>
        <c:lblOffset val="100"/>
        <c:baseTimeUnit val="days"/>
      </c:dateAx>
      <c:valAx>
        <c:axId val="35760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594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HERSHEY'S Chile</c:v>
                </c:pt>
                <c:pt idx="1">
                  <c:v>Chocolates Costa</c:v>
                </c:pt>
                <c:pt idx="2">
                  <c:v>Trencito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9632011</c:v>
                </c:pt>
                <c:pt idx="1">
                  <c:v>440963</c:v>
                </c:pt>
                <c:pt idx="2">
                  <c:v>3583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91-47A0-883D-48F5F11646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HERSHEY'S Chile</c:v>
                </c:pt>
                <c:pt idx="1">
                  <c:v>Trencito</c:v>
                </c:pt>
                <c:pt idx="2">
                  <c:v>Chocolates Costa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51</c:v>
                </c:pt>
                <c:pt idx="1">
                  <c:v>33</c:v>
                </c:pt>
                <c:pt idx="2">
                  <c:v>5946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86-4F2A-83F6-AD81388825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1753512"/>
        <c:axId val="371761384"/>
      </c:barChart>
      <c:catAx>
        <c:axId val="371753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761384"/>
        <c:crosses val="autoZero"/>
        <c:auto val="1"/>
        <c:lblAlgn val="ctr"/>
        <c:lblOffset val="100"/>
        <c:noMultiLvlLbl val="0"/>
      </c:catAx>
      <c:valAx>
        <c:axId val="371761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753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HERSHEY'S Chile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1.3231281239444199E-4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91-46FB-B0CE-36841D47A0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Trencito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0.31020868584320399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91-46FB-B0CE-36841D47A03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Costa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0.112309125484765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91-46FB-B0CE-36841D47A0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1751544"/>
        <c:axId val="371758104"/>
      </c:barChart>
      <c:dateAx>
        <c:axId val="371751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758104"/>
        <c:crosses val="autoZero"/>
        <c:auto val="1"/>
        <c:lblOffset val="100"/>
        <c:baseTimeUnit val="days"/>
      </c:dateAx>
      <c:valAx>
        <c:axId val="371758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751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HERSHEY'S Chile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92-42FE-BF32-21D0D93F74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Trencito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92-42FE-BF32-21D0D93F741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Costa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92-42FE-BF32-21D0D93F74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6612376"/>
        <c:axId val="366612704"/>
      </c:barChart>
      <c:dateAx>
        <c:axId val="366612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612704"/>
        <c:crosses val="autoZero"/>
        <c:auto val="1"/>
        <c:lblOffset val="100"/>
        <c:baseTimeUnit val="days"/>
      </c:dateAx>
      <c:valAx>
        <c:axId val="366612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612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HERSHEY'S Chile</c:v>
                </c:pt>
                <c:pt idx="1">
                  <c:v>Trencito</c:v>
                </c:pt>
                <c:pt idx="2">
                  <c:v>Chocolates Costa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E7-450D-B5DE-5FD033A741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HERSHEY'S Chile</c:v>
                </c:pt>
                <c:pt idx="1">
                  <c:v>Trencito</c:v>
                </c:pt>
                <c:pt idx="2">
                  <c:v>Chocolates Costa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</c:v>
                </c:pt>
                <c:pt idx="1">
                  <c:v>0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E7-450D-B5DE-5FD033A741F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HERSHEY'S Chile</c:v>
                </c:pt>
                <c:pt idx="1">
                  <c:v>Trencito</c:v>
                </c:pt>
                <c:pt idx="2">
                  <c:v>Chocolates Costa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</c:v>
                </c:pt>
                <c:pt idx="1">
                  <c:v>3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E7-450D-B5DE-5FD033A741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6624184"/>
        <c:axId val="366619264"/>
      </c:barChart>
      <c:catAx>
        <c:axId val="366624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619264"/>
        <c:crosses val="autoZero"/>
        <c:auto val="1"/>
        <c:lblAlgn val="ctr"/>
        <c:lblOffset val="100"/>
        <c:noMultiLvlLbl val="0"/>
      </c:catAx>
      <c:valAx>
        <c:axId val="366619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624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chocolatescosta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13969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A3-4E9B-85B6-B4578AA2EB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mmschocolate.cl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6593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A3-4E9B-85B6-B4578AA2EB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snickerschile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4075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2A3-4E9B-85B6-B4578AA2EB6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hersheyschile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6932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2A3-4E9B-85B6-B4578AA2EB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468904"/>
        <c:axId val="296466936"/>
      </c:barChart>
      <c:dateAx>
        <c:axId val="296468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466936"/>
        <c:crosses val="autoZero"/>
        <c:auto val="1"/>
        <c:lblOffset val="100"/>
        <c:baseTimeUnit val="days"/>
      </c:dateAx>
      <c:valAx>
        <c:axId val="296466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468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chocolatescosta</c:v>
                </c:pt>
                <c:pt idx="1">
                  <c:v>hersheyschile</c:v>
                </c:pt>
                <c:pt idx="2">
                  <c:v>mmschocolate.cl</c:v>
                </c:pt>
                <c:pt idx="3">
                  <c:v>snickerschile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13969</c:v>
                </c:pt>
                <c:pt idx="1">
                  <c:v>6932</c:v>
                </c:pt>
                <c:pt idx="2">
                  <c:v>6593</c:v>
                </c:pt>
                <c:pt idx="3">
                  <c:v>4075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25-48D7-9DC5-8CFE835997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chocolatescosta</c:v>
                </c:pt>
                <c:pt idx="1">
                  <c:v>mmschocolate.cl</c:v>
                </c:pt>
                <c:pt idx="2">
                  <c:v>snickerschile</c:v>
                </c:pt>
                <c:pt idx="3">
                  <c:v>hersheyschile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2253</c:v>
                </c:pt>
                <c:pt idx="1">
                  <c:v>967</c:v>
                </c:pt>
                <c:pt idx="2">
                  <c:v>26</c:v>
                </c:pt>
                <c:pt idx="3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B9-4404-8DEE-AE1EFAE810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476120"/>
        <c:axId val="296476448"/>
      </c:barChart>
      <c:catAx>
        <c:axId val="296476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476448"/>
        <c:crosses val="autoZero"/>
        <c:auto val="1"/>
        <c:lblAlgn val="ctr"/>
        <c:lblOffset val="100"/>
        <c:noMultiLvlLbl val="0"/>
      </c:catAx>
      <c:valAx>
        <c:axId val="296476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476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chocolatescosta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1.3508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60-42E7-B5C6-D9BCC6002F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mmschocolate.cl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1.4369000000000001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60-42E7-B5C6-D9BCC6002F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snickerschile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0.1275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E60-42E7-B5C6-D9BCC6002F9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hersheyschile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0.33850000000000002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E60-42E7-B5C6-D9BCC6002F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3814992"/>
        <c:axId val="363818272"/>
      </c:barChart>
      <c:dateAx>
        <c:axId val="363814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818272"/>
        <c:crosses val="autoZero"/>
        <c:auto val="1"/>
        <c:lblOffset val="100"/>
        <c:baseTimeUnit val="days"/>
      </c:dateAx>
      <c:valAx>
        <c:axId val="363818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814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chocolatescosta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D3-4FD9-B6D2-C0AB26E4683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mmschocolate.cl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D3-4FD9-B6D2-C0AB26E4683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snickerschile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D3-4FD9-B6D2-C0AB26E4683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hersheyschile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2D3-4FD9-B6D2-C0AB26E468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3816960"/>
        <c:axId val="363815976"/>
      </c:barChart>
      <c:dateAx>
        <c:axId val="363816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815976"/>
        <c:crosses val="autoZero"/>
        <c:auto val="1"/>
        <c:lblOffset val="100"/>
        <c:baseTimeUnit val="days"/>
      </c:dateAx>
      <c:valAx>
        <c:axId val="363815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816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chocolatescosta</c:v>
                </c:pt>
                <c:pt idx="1">
                  <c:v>mmschocolate.cl</c:v>
                </c:pt>
                <c:pt idx="2">
                  <c:v>snickerschile</c:v>
                </c:pt>
                <c:pt idx="3">
                  <c:v>hersheyschile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91-4715-8D2C-5E5A79A8B5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chocolatescosta</c:v>
                </c:pt>
                <c:pt idx="1">
                  <c:v>mmschocolate.cl</c:v>
                </c:pt>
                <c:pt idx="2">
                  <c:v>snickerschile</c:v>
                </c:pt>
                <c:pt idx="3">
                  <c:v>hersheyschile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9</c:v>
                </c:pt>
                <c:pt idx="2">
                  <c:v>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91-4715-8D2C-5E5A79A8B5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chocolatescosta</c:v>
                </c:pt>
                <c:pt idx="1">
                  <c:v>mmschocolate.cl</c:v>
                </c:pt>
                <c:pt idx="2">
                  <c:v>snickerschile</c:v>
                </c:pt>
                <c:pt idx="3">
                  <c:v>hersheyschile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91-4715-8D2C-5E5A79A8B5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3809088"/>
        <c:axId val="363814336"/>
      </c:barChart>
      <c:catAx>
        <c:axId val="363809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814336"/>
        <c:crosses val="autoZero"/>
        <c:auto val="1"/>
        <c:lblAlgn val="ctr"/>
        <c:lblOffset val="100"/>
        <c:noMultiLvlLbl val="0"/>
      </c:catAx>
      <c:valAx>
        <c:axId val="363814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809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E0A81-4C16-4C35-9F7F-331AE97AE9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HERSHEYS II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B5A23E-697F-4244-BAEF-08B574AAE7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Worldwide Puerto Rico</a:t>
            </a:r>
          </a:p>
        </p:txBody>
      </p:sp>
    </p:spTree>
    <p:extLst>
      <p:ext uri="{BB962C8B-B14F-4D97-AF65-F5344CB8AC3E}">
        <p14:creationId xmlns:p14="http://schemas.microsoft.com/office/powerpoint/2010/main" val="2254306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49755-FE01-4EFB-9553-45A504A7C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Chile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817F09-999D-4433-BB31-B1DA8F2E75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6299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219863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57266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26568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45335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7936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499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7673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6817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291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Trencito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495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Costa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128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HERSHEY'S 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9632011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3713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27AD41-1E07-4785-B43A-70FB211F12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246375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673C9-6D68-4A40-941B-D24B45398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68566C-DD62-4EA8-8451-2BB2CB6848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6907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A8D2D5-D6C2-467B-A39C-D26D63B350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DB2585-31E8-4885-8E08-86639C208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768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BA48C-BC66-4D3A-8726-27B3BC78F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6BBAAC-4B12-4890-8AC7-1DBC56FDBE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76162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222D18-C91F-49A5-B8C6-D66EDC0495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D3237-D587-42C4-B96A-5564B7C6D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881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C31F3-2079-48DA-92A0-DB68C12A8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9769C5-0702-4C9D-AE5C-C4D35D846A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96065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46BBAB-D8C5-4072-BC05-E4859F65AB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2D90A-CF44-4775-B45C-B2F44653D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504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0D926-5A0A-4226-8435-C5D4C461D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37EBF1-C1BA-4FFC-8922-6D7A8995A1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28841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F92E9B-141C-46CF-AE8F-5AF7155E29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9C1BA-BF8A-41C4-BECF-8A4241DB4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920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05777-6530-4914-BB58-ACAA15F35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EA1D89-47C5-4705-9479-EEBCA71FC4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7447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58DC04-C04F-411A-B89F-98B4D24E5A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7C7FB4-6D8F-42A8-893A-FC2FE4A2D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553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3439A-35E9-4A58-A99D-5A528B2ED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538552-0A6B-496B-BD4D-110B451A11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83147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35B5C4-6BEA-46C7-B6A3-1DDDC5DBB4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CAD221-6853-4A93-817B-B80A0541F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393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E656B-DCF0-47F6-ACCA-F137FD37A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Chile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492C5B-38F2-4F19-BCDB-B692B4F434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0956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873205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336909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5351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9643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7749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49480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35748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4441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106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mmschocolate.cl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851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hersheyschile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759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chocolatescosta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210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snickerschile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0541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D4606E-8487-41CE-99E2-16EC746654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489304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45B0F-B2DB-439E-A5DC-7CA5FC3D8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C0CB59-43AD-4A16-8804-E153EB2003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86576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10614D-9411-4B28-8C58-A5D6B13256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74CE04-6E67-401F-A337-FB223B7F7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989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2B023-8B20-44F8-B52D-38D4A49D6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CC3DB9-38E8-4D83-8BD1-1B010C4C78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57689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33700B-066A-4221-BDF9-2AD656BCEB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6F924C-8274-4B40-A054-447BC088E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1614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0D87D-5DE0-4FCE-946C-1B087D35E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219DEA-BBA9-4D53-ABF5-F66ABF9987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71919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B079CC-2911-4283-8AD7-EF7448AC90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DEDB3A-10A9-470A-A989-DE683D93C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2114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6B997-5E70-4177-83D1-E51CF97E5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45517D-A3E0-4845-BEE5-5B75DEE90A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67733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9691F7-1F19-4F41-8325-FD6CBCC9AD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24514-D804-40CE-89C6-703482690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0563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81486-DD6B-4795-BF83-43F2784CE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6E0950-4AF6-46A7-9013-38FDCFB866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60833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9990C6-B6AF-4F3C-B2C2-A586FD4648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099D91-5CD9-4C8E-B1BC-EB31056C8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947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B9E94-8941-4060-A1D2-C99B4BD2A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FD1903-56C8-414E-A25A-92C5C70B6D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94175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E595B7-EFC5-4BC5-86F1-EEFCB0A5F6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E94448-19E3-4E16-9481-1AFC301D4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1227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277</Words>
  <Application>Microsoft Office PowerPoint</Application>
  <PresentationFormat>On-screen Show (4:3)</PresentationFormat>
  <Paragraphs>114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quintly_template</vt:lpstr>
      <vt:lpstr>HERSHEYS II</vt:lpstr>
      <vt:lpstr>Facebook Fans Table | Chile</vt:lpstr>
      <vt:lpstr>Facebook Page Likes Total | Chile</vt:lpstr>
      <vt:lpstr>Facebook Fan Distribution | Chile</vt:lpstr>
      <vt:lpstr>Facebook Total Interactions | Chile</vt:lpstr>
      <vt:lpstr>Facebook Interaction Rate | Chile</vt:lpstr>
      <vt:lpstr>Facebook Own Posts | Chile</vt:lpstr>
      <vt:lpstr>Facebook Post Type Distribution Per Profile | Chile</vt:lpstr>
      <vt:lpstr>Instagram Followers Table | Chile</vt:lpstr>
      <vt:lpstr>Instagram Followers Total | Chile</vt:lpstr>
      <vt:lpstr>Instagram Follower Distribution | Chile</vt:lpstr>
      <vt:lpstr>Instagram Total Interactions | Chile</vt:lpstr>
      <vt:lpstr>Instagram Interaction Rate | Chile</vt:lpstr>
      <vt:lpstr>Instagram Posts | Chile</vt:lpstr>
      <vt:lpstr>Instagram Post Type Distribution Per Profile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HERSHEYS II</dc:title>
  <dc:creator>Frederik Peiniger</dc:creator>
  <cp:lastModifiedBy>Frederik Peiniger</cp:lastModifiedBy>
  <cp:revision>1</cp:revision>
  <dcterms:created xsi:type="dcterms:W3CDTF">2021-11-04T20:53:18Z</dcterms:created>
  <dcterms:modified xsi:type="dcterms:W3CDTF">2021-11-04T20:53:43Z</dcterms:modified>
</cp:coreProperties>
</file>