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0F-4851-9AE4-88FAE24641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9632011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0F-4851-9AE4-88FAE24641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440963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0F-4851-9AE4-88FAE2464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495680"/>
        <c:axId val="383120904"/>
      </c:barChart>
      <c:dateAx>
        <c:axId val="384495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120904"/>
        <c:crosses val="autoZero"/>
        <c:auto val="1"/>
        <c:lblOffset val="100"/>
        <c:baseTimeUnit val="days"/>
      </c:dateAx>
      <c:valAx>
        <c:axId val="38312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9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HERSHEY'S Chile</c:v>
                </c:pt>
                <c:pt idx="1">
                  <c:v>Chocolates Costa</c:v>
                </c:pt>
                <c:pt idx="2">
                  <c:v>Trencito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9632011</c:v>
                </c:pt>
                <c:pt idx="1">
                  <c:v>440963</c:v>
                </c:pt>
                <c:pt idx="2">
                  <c:v>3583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60-49F1-B3BC-54AF16B35A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HERSHEY'S Chile</c:v>
                </c:pt>
                <c:pt idx="2">
                  <c:v>Chocolates Costa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</c:v>
                </c:pt>
                <c:pt idx="1">
                  <c:v>51</c:v>
                </c:pt>
                <c:pt idx="2">
                  <c:v>5946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D-4A34-8696-6260874211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70328"/>
        <c:axId val="392366720"/>
      </c:barChart>
      <c:catAx>
        <c:axId val="392370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66720"/>
        <c:crosses val="autoZero"/>
        <c:auto val="1"/>
        <c:lblAlgn val="ctr"/>
        <c:lblOffset val="100"/>
        <c:noMultiLvlLbl val="0"/>
      </c:catAx>
      <c:valAx>
        <c:axId val="39236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7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0.31020868584320399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2E8-42CF-B5F6-23B897F1E9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1.3231281239444199E-4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2E8-42CF-B5F6-23B897F1E9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0.112309125484765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2E8-42CF-B5F6-23B897F1E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60160"/>
        <c:axId val="392356552"/>
      </c:barChart>
      <c:dateAx>
        <c:axId val="392360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56552"/>
        <c:crosses val="autoZero"/>
        <c:auto val="1"/>
        <c:lblOffset val="100"/>
        <c:baseTimeUnit val="days"/>
      </c:dateAx>
      <c:valAx>
        <c:axId val="39235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6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Trencito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B4-4F87-ADE1-9612032CDE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 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B4-4F87-ADE1-9612032CDE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B4-4F87-ADE1-9612032CDE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172552"/>
        <c:axId val="390175176"/>
      </c:barChart>
      <c:dateAx>
        <c:axId val="390172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75176"/>
        <c:crosses val="autoZero"/>
        <c:auto val="1"/>
        <c:lblOffset val="100"/>
        <c:baseTimeUnit val="days"/>
      </c:dateAx>
      <c:valAx>
        <c:axId val="39017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72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HERSHEY'S Chile</c:v>
                </c:pt>
                <c:pt idx="2">
                  <c:v>Chocolates Costa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59-4EC5-8CF6-5D9FD4F2FC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HERSHEY'S Chile</c:v>
                </c:pt>
                <c:pt idx="2">
                  <c:v>Chocolates Costa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59-4EC5-8CF6-5D9FD4F2FC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HERSHEY'S Chile</c:v>
                </c:pt>
                <c:pt idx="2">
                  <c:v>Chocolates Costa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59-4EC5-8CF6-5D9FD4F2F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177800"/>
        <c:axId val="390175832"/>
      </c:barChart>
      <c:catAx>
        <c:axId val="390177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75832"/>
        <c:crosses val="autoZero"/>
        <c:auto val="1"/>
        <c:lblAlgn val="ctr"/>
        <c:lblOffset val="100"/>
        <c:noMultiLvlLbl val="0"/>
      </c:catAx>
      <c:valAx>
        <c:axId val="39017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17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4075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34-4D48-B0E9-B7B5CA325A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6932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34-4D48-B0E9-B7B5CA325A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13969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34-4D48-B0E9-B7B5CA325A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34-4D48-B0E9-B7B5CA325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471416"/>
        <c:axId val="388471744"/>
      </c:barChart>
      <c:dateAx>
        <c:axId val="388471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71744"/>
        <c:crosses val="autoZero"/>
        <c:auto val="1"/>
        <c:lblOffset val="100"/>
        <c:baseTimeUnit val="days"/>
      </c:dateAx>
      <c:valAx>
        <c:axId val="38847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471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chocolatescosta</c:v>
                </c:pt>
                <c:pt idx="1">
                  <c:v>hersheyschile</c:v>
                </c:pt>
                <c:pt idx="2">
                  <c:v>mmschocolate.cl</c:v>
                </c:pt>
                <c:pt idx="3">
                  <c:v>snickerschile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13969</c:v>
                </c:pt>
                <c:pt idx="1">
                  <c:v>6932</c:v>
                </c:pt>
                <c:pt idx="2">
                  <c:v>6593</c:v>
                </c:pt>
                <c:pt idx="3">
                  <c:v>4075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33-409A-A1AB-26FE576F0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snickerschile</c:v>
                </c:pt>
                <c:pt idx="1">
                  <c:v>hersheyschile</c:v>
                </c:pt>
                <c:pt idx="2">
                  <c:v>chocolatescosta</c:v>
                </c:pt>
                <c:pt idx="3">
                  <c:v>mmschocolate.cl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</c:v>
                </c:pt>
                <c:pt idx="1">
                  <c:v>70</c:v>
                </c:pt>
                <c:pt idx="2">
                  <c:v>2253</c:v>
                </c:pt>
                <c:pt idx="3">
                  <c:v>967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DB-49C8-BF92-70263079D2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342928"/>
        <c:axId val="386346536"/>
      </c:barChart>
      <c:catAx>
        <c:axId val="38634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46536"/>
        <c:crosses val="autoZero"/>
        <c:auto val="1"/>
        <c:lblAlgn val="ctr"/>
        <c:lblOffset val="100"/>
        <c:noMultiLvlLbl val="0"/>
      </c:catAx>
      <c:valAx>
        <c:axId val="38634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4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0.1275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DF-447A-8F3A-C7BB3BB3A0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0.33850000000000002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DF-447A-8F3A-C7BB3BB3A0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1.3508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DF-447A-8F3A-C7BB3BB3A0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1.4369000000000001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DF-447A-8F3A-C7BB3BB3A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340304"/>
        <c:axId val="386343584"/>
      </c:barChart>
      <c:dateAx>
        <c:axId val="386340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43584"/>
        <c:crosses val="autoZero"/>
        <c:auto val="1"/>
        <c:lblOffset val="100"/>
        <c:baseTimeUnit val="days"/>
      </c:dateAx>
      <c:valAx>
        <c:axId val="38634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4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AF-41E5-B2DA-5AA0FC9D9E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AF-41E5-B2DA-5AA0FC9D9E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AF-41E5-B2DA-5AA0FC9D9E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AF-41E5-B2DA-5AA0FC9D9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350472"/>
        <c:axId val="386354080"/>
      </c:barChart>
      <c:dateAx>
        <c:axId val="38635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54080"/>
        <c:crosses val="autoZero"/>
        <c:auto val="1"/>
        <c:lblOffset val="100"/>
        <c:baseTimeUnit val="days"/>
      </c:dateAx>
      <c:valAx>
        <c:axId val="38635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5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snickerschile</c:v>
                </c:pt>
                <c:pt idx="1">
                  <c:v>hersheyschile</c:v>
                </c:pt>
                <c:pt idx="2">
                  <c:v>chocolatescosta</c:v>
                </c:pt>
                <c:pt idx="3">
                  <c:v>mmschocolate.cl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5C-4DAA-BB12-E1285405A8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snickerschile</c:v>
                </c:pt>
                <c:pt idx="1">
                  <c:v>hersheyschile</c:v>
                </c:pt>
                <c:pt idx="2">
                  <c:v>chocolatescosta</c:v>
                </c:pt>
                <c:pt idx="3">
                  <c:v>mmschocolate.cl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</c:v>
                </c:pt>
                <c:pt idx="1">
                  <c:v>0</c:v>
                </c:pt>
                <c:pt idx="2">
                  <c:v>9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55C-4DAA-BB12-E1285405A8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snickerschile</c:v>
                </c:pt>
                <c:pt idx="1">
                  <c:v>hersheyschile</c:v>
                </c:pt>
                <c:pt idx="2">
                  <c:v>chocolatescosta</c:v>
                </c:pt>
                <c:pt idx="3">
                  <c:v>mmschocolate.cl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55C-4DAA-BB12-E1285405A8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368688"/>
        <c:axId val="392367704"/>
      </c:barChart>
      <c:catAx>
        <c:axId val="392368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67704"/>
        <c:crosses val="autoZero"/>
        <c:auto val="1"/>
        <c:lblAlgn val="ctr"/>
        <c:lblOffset val="100"/>
        <c:noMultiLvlLbl val="0"/>
      </c:catAx>
      <c:valAx>
        <c:axId val="392367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68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A9AF2-65C3-4B31-9B7C-0B61BA0877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B46A1D-7816-498D-BC67-411470D13C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3997671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995BA-5B66-4E7B-B439-523FD5682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6A1FC4-A51B-45AC-A3AB-7CFB018C78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8001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6057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1253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973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5136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6786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702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1449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2711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54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Trencito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651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618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693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D8FEF-A91D-489A-ADF5-965B89B048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7289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61E76-811F-4445-912D-DEE8870C5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B583B5-BC55-4FCF-938C-6B9B2A3B53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41192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B321D3-095D-4AB4-A849-88811633E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EAB056-8898-43E6-AD83-BC60AD532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10492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0EB56-445F-4397-8175-D0B209478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2ACF0D-BF6A-4904-BB1E-EA9C0699E3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17216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E1DA2-FCE3-47FE-B5CA-5C3BD9FE8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5EA8A-F454-4F36-A449-E7D325958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22943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210B3-D8C0-4D3A-8F9E-A48AE1FD5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C2CEBD-D274-4D4A-B14B-AAEEA12E28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937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BB365-A862-4B7F-AD1C-4AF3FA34C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9DFB3C-D532-4674-B0D1-FE4DD5C1B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968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D2E81-A946-4B78-BDA0-205FEAABF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36711E-C377-4CCC-9263-C10FEC18A9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2019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0C22E-4D7A-488A-87CD-CE8F0616D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806627-7FF9-4062-B33A-39766667D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6800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96D94-8975-4F55-A8E9-31D958E4C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71A930-24C7-4351-8F7F-5CA3F2FA94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0427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536569-E3E2-4224-9C28-217FA270D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47CED-91A1-4D8C-A330-F6E634D59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972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B994E-035E-4529-817F-0FF183EA7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A6C3B6-EC1B-4002-86BA-0B9339994C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2490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4B723-A234-4303-9630-088AF6125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09FD7-2344-4FA3-8972-E0AA6A4BC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1330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59B2C-E4CD-4FDA-9FC0-13FA8FC30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Chile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8A9DB8-1225-410F-8C70-08CE078B85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989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1785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5972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5653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3376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204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769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586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2993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20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mmschocolate.cl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435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4317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chocolatescosta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37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499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03E654-6E9A-43C5-85CC-D1295D169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5773963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B3E17-34BA-4DD5-83A6-F4AFE964D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3C3D60-25A5-47D4-A777-2966044100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3883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BB919-AF72-4980-8E17-E59D14EF0F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CBCC13-B4C2-4A20-B5E3-6A9DC242B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145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1D859-5F5A-4B09-9BD4-BB1A4F98D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738384-4FAB-4B4D-93C7-BCE9B3D1E5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7732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E28F7-0030-4981-B4BB-41F3CACB0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FAA7F8-A94C-44C3-8B53-811F4B0CC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605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5D9C7-13A0-4F7A-A6D5-D1E3BB3AE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91E374-D59B-4E09-9844-8DB9CBBA69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2521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A88B0-2C76-4534-80BA-5D4B954A73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60F48-311E-4422-922E-6B59A6CEF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5163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ED832-9710-4B83-842A-C32F3FBC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36EB53-9736-49FA-ABD2-28E741376D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979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4F266-210B-4315-9070-E01D23D879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E4AF04-634B-44DE-A841-C810D4E5B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709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AE8C2-3351-455C-A640-1412AE3B2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73AC17-C1B6-4F57-8593-0D273BFD78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6785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03459-DC75-445E-A8D6-4261CC261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85B0D-8793-4107-8E5C-42B15AEA9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838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773E2-E5B4-4A70-ACA2-EB45B9658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FA6B6C-EBE1-4571-B5F5-241D5ADB39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1846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B4F6D-9310-4724-848C-07B442954B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DE175-99B5-4FB9-AA36-38B01846D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813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277</Words>
  <Application>Microsoft Office PowerPoint</Application>
  <PresentationFormat>On-screen Show (4:3)</PresentationFormat>
  <Paragraphs>114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HERSHEYS II</vt:lpstr>
      <vt:lpstr>Facebook Fans Table | Chile</vt:lpstr>
      <vt:lpstr>Facebook Page Likes Total | Chile</vt:lpstr>
      <vt:lpstr>Facebook Fan Distribution | Chile</vt:lpstr>
      <vt:lpstr>Facebook Total Interactions | Chile</vt:lpstr>
      <vt:lpstr>Facebook Interaction Rate | Chile</vt:lpstr>
      <vt:lpstr>Facebook Own Posts | Chile</vt:lpstr>
      <vt:lpstr>Facebook Post Type Distribution Per Profile | Chile</vt:lpstr>
      <vt:lpstr>Instagram Followers Table | Chile</vt:lpstr>
      <vt:lpstr>Instagram Followers Total | Chile</vt:lpstr>
      <vt:lpstr>Instagram Follower Distribution | Chile</vt:lpstr>
      <vt:lpstr>Instagram Total Interactions | Chile</vt:lpstr>
      <vt:lpstr>Instagram Interaction Rate | Chile</vt:lpstr>
      <vt:lpstr>Instagram Posts | Chile</vt:lpstr>
      <vt:lpstr>Instagram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2021-11-04T16:36:50Z</dcterms:created>
  <dcterms:modified xsi:type="dcterms:W3CDTF">2021-11-04T16:37:22Z</dcterms:modified>
</cp:coreProperties>
</file>