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 Jumbo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118542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A4-4BEE-9816-20C4E17A800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HERSHEY'S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9634329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EA4-4BEE-9816-20C4E17A800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 Jet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689401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EA4-4BEE-9816-20C4E17A800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M&amp;M's Colombia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16717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EA4-4BEE-9816-20C4E17A80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5732560"/>
        <c:axId val="395733544"/>
      </c:barChart>
      <c:dateAx>
        <c:axId val="395732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733544"/>
        <c:crosses val="autoZero"/>
        <c:auto val="1"/>
        <c:lblOffset val="100"/>
        <c:baseTimeUnit val="days"/>
      </c:dateAx>
      <c:valAx>
        <c:axId val="395733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732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Sheet1!$A$1:$D$1</c:f>
              <c:strCache>
                <c:ptCount val="4"/>
                <c:pt idx="0">
                  <c:v>HERSHEY'S</c:v>
                </c:pt>
                <c:pt idx="1">
                  <c:v>Chocolates Jet</c:v>
                </c:pt>
                <c:pt idx="2">
                  <c:v>Chocolates Jumbo</c:v>
                </c:pt>
                <c:pt idx="3">
                  <c:v>M&amp;M's Colombia</c:v>
                </c:pt>
              </c:strCache>
            </c:strRef>
          </c:cat>
          <c:val>
            <c:numRef>
              <c:f>Sheet1!$A$2:$D$2</c:f>
              <c:numCache>
                <c:formatCode>General</c:formatCode>
                <c:ptCount val="4"/>
                <c:pt idx="0">
                  <c:v>9634329</c:v>
                </c:pt>
                <c:pt idx="1">
                  <c:v>689401</c:v>
                </c:pt>
                <c:pt idx="2">
                  <c:v>118542</c:v>
                </c:pt>
                <c:pt idx="3">
                  <c:v>16717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F2-4FF5-B7D9-CA736AD9BB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Chocolates Jumbo</c:v>
                </c:pt>
                <c:pt idx="1">
                  <c:v>HERSHEY'S</c:v>
                </c:pt>
                <c:pt idx="2">
                  <c:v>Chocolates Jet</c:v>
                </c:pt>
                <c:pt idx="3">
                  <c:v>M&amp;M's Colombia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121</c:v>
                </c:pt>
                <c:pt idx="1">
                  <c:v>224</c:v>
                </c:pt>
                <c:pt idx="2">
                  <c:v>1758</c:v>
                </c:pt>
                <c:pt idx="3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75-49D3-9179-4600D50106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8707056"/>
        <c:axId val="398703448"/>
      </c:barChart>
      <c:catAx>
        <c:axId val="398707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703448"/>
        <c:crosses val="autoZero"/>
        <c:auto val="1"/>
        <c:lblAlgn val="ctr"/>
        <c:lblOffset val="100"/>
        <c:noMultiLvlLbl val="0"/>
      </c:catAx>
      <c:valAx>
        <c:axId val="398703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707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 Jumbo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6.0011357521382097E-3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F4-4543-9151-32E6D96804D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HERSHEY'S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3.87317067468939E-4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6F4-4543-9151-32E6D96804D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 Jet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1.2741217039892E-2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6F4-4543-9151-32E6D96804D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M&amp;M's Colombia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7.1783214691631306E-2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6F4-4543-9151-32E6D96804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8711976"/>
        <c:axId val="398711648"/>
      </c:barChart>
      <c:dateAx>
        <c:axId val="398711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711648"/>
        <c:crosses val="autoZero"/>
        <c:auto val="1"/>
        <c:lblOffset val="100"/>
        <c:baseTimeUnit val="days"/>
      </c:dateAx>
      <c:valAx>
        <c:axId val="398711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711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 Jumbo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3B-4EF8-9EF2-B7B95A18418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HERSHEY'S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3B-4EF8-9EF2-B7B95A18418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Chocolates Jet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13B-4EF8-9EF2-B7B95A18418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M&amp;M's Colombia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13B-4EF8-9EF2-B7B95A1841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8573872"/>
        <c:axId val="68575512"/>
      </c:barChart>
      <c:dateAx>
        <c:axId val="685738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575512"/>
        <c:crosses val="autoZero"/>
        <c:auto val="1"/>
        <c:lblOffset val="100"/>
        <c:baseTimeUnit val="days"/>
      </c:dateAx>
      <c:valAx>
        <c:axId val="68575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573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Chocolates Jumbo</c:v>
                </c:pt>
                <c:pt idx="1">
                  <c:v>HERSHEY'S</c:v>
                </c:pt>
                <c:pt idx="2">
                  <c:v>Chocolates Jet</c:v>
                </c:pt>
                <c:pt idx="3">
                  <c:v>M&amp;M's Colombia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11-4EDA-88E7-8BAB69E55EC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Chocolates Jumbo</c:v>
                </c:pt>
                <c:pt idx="1">
                  <c:v>HERSHEY'S</c:v>
                </c:pt>
                <c:pt idx="2">
                  <c:v>Chocolates Jet</c:v>
                </c:pt>
                <c:pt idx="3">
                  <c:v>M&amp;M's Colombia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3</c:v>
                </c:pt>
                <c:pt idx="2">
                  <c:v>6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211-4EDA-88E7-8BAB69E55EC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Chocolates Jumbo</c:v>
                </c:pt>
                <c:pt idx="1">
                  <c:v>HERSHEY'S</c:v>
                </c:pt>
                <c:pt idx="2">
                  <c:v>Chocolates Jet</c:v>
                </c:pt>
                <c:pt idx="3">
                  <c:v>M&amp;M's Colombia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7</c:v>
                </c:pt>
                <c:pt idx="1">
                  <c:v>2</c:v>
                </c:pt>
                <c:pt idx="2">
                  <c:v>12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211-4EDA-88E7-8BAB69E55EC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Chocolates Jumbo</c:v>
                </c:pt>
                <c:pt idx="1">
                  <c:v>HERSHEY'S</c:v>
                </c:pt>
                <c:pt idx="2">
                  <c:v>Chocolates Jet</c:v>
                </c:pt>
                <c:pt idx="3">
                  <c:v>M&amp;M's Colombia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211-4EDA-88E7-8BAB69E55EC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YouTube 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Chocolates Jumbo</c:v>
                </c:pt>
                <c:pt idx="1">
                  <c:v>HERSHEY'S</c:v>
                </c:pt>
                <c:pt idx="2">
                  <c:v>Chocolates Jet</c:v>
                </c:pt>
                <c:pt idx="3">
                  <c:v>M&amp;M's Colombia</c:v>
                </c:pt>
              </c:strCache>
            </c:strRef>
          </c:cat>
          <c:val>
            <c:numRef>
              <c:f>Sheet1!$F$2:$F$5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211-4EDA-88E7-8BAB69E55E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8701480"/>
        <c:axId val="398697216"/>
      </c:barChart>
      <c:catAx>
        <c:axId val="398701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697216"/>
        <c:crosses val="autoZero"/>
        <c:auto val="1"/>
        <c:lblAlgn val="ctr"/>
        <c:lblOffset val="100"/>
        <c:noMultiLvlLbl val="0"/>
      </c:catAx>
      <c:valAx>
        <c:axId val="398697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8701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chocolatesjet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53371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C1-42D2-8FA0-031F4DC105E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mmscolombia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9134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C1-42D2-8FA0-031F4DC105E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snickerscolombia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5250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FC1-42D2-8FA0-031F4DC105E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chocolates_jumbo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26307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FC1-42D2-8FA0-031F4DC105E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hersheyscolombia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11759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FC1-42D2-8FA0-031F4DC105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9129288"/>
        <c:axId val="418060392"/>
      </c:barChart>
      <c:dateAx>
        <c:axId val="319129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060392"/>
        <c:crosses val="autoZero"/>
        <c:auto val="1"/>
        <c:lblOffset val="100"/>
        <c:baseTimeUnit val="days"/>
      </c:dateAx>
      <c:valAx>
        <c:axId val="418060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129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chocolatesjet</c:v>
                </c:pt>
                <c:pt idx="1">
                  <c:v>chocolates_jumbo</c:v>
                </c:pt>
                <c:pt idx="2">
                  <c:v>hersheyscolombia</c:v>
                </c:pt>
                <c:pt idx="3">
                  <c:v>mmscolombia</c:v>
                </c:pt>
                <c:pt idx="4">
                  <c:v>snickerscolombia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53371</c:v>
                </c:pt>
                <c:pt idx="1">
                  <c:v>26307</c:v>
                </c:pt>
                <c:pt idx="2">
                  <c:v>11759</c:v>
                </c:pt>
                <c:pt idx="3">
                  <c:v>9134</c:v>
                </c:pt>
                <c:pt idx="4">
                  <c:v>5250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BE-42F2-A825-E22CA7A443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chocolatesjet</c:v>
                </c:pt>
                <c:pt idx="1">
                  <c:v>mmscolombia</c:v>
                </c:pt>
                <c:pt idx="2">
                  <c:v>snickerscolombia</c:v>
                </c:pt>
                <c:pt idx="3">
                  <c:v>chocolates_jumbo</c:v>
                </c:pt>
                <c:pt idx="4">
                  <c:v>hersheyscolombia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6745</c:v>
                </c:pt>
                <c:pt idx="1">
                  <c:v>615</c:v>
                </c:pt>
                <c:pt idx="2">
                  <c:v>442</c:v>
                </c:pt>
                <c:pt idx="3">
                  <c:v>2620</c:v>
                </c:pt>
                <c:pt idx="4">
                  <c:v>105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37-4B84-952E-5450FDF348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8060720"/>
        <c:axId val="418058752"/>
      </c:barChart>
      <c:catAx>
        <c:axId val="418060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058752"/>
        <c:crosses val="autoZero"/>
        <c:auto val="1"/>
        <c:lblAlgn val="ctr"/>
        <c:lblOffset val="100"/>
        <c:noMultiLvlLbl val="0"/>
      </c:catAx>
      <c:valAx>
        <c:axId val="418058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060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chocolatesjet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0.67249999999999999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AF-4EA7-B5BA-B829BE0CFC6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mmscolombia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1.1693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BAF-4EA7-B5BA-B829BE0CFC6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snickerscolombia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1.2821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BAF-4EA7-B5BA-B829BE0CFC6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chocolates_jumbo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0.62539999999999996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BAF-4EA7-B5BA-B829BE0CFC6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hersheyscolombia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0.22389999999999999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BAF-4EA7-B5BA-B829BE0CFC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8064656"/>
        <c:axId val="418062360"/>
      </c:barChart>
      <c:dateAx>
        <c:axId val="4180646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062360"/>
        <c:crosses val="autoZero"/>
        <c:auto val="1"/>
        <c:lblOffset val="100"/>
        <c:baseTimeUnit val="days"/>
      </c:dateAx>
      <c:valAx>
        <c:axId val="418062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064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chocolatesjet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E9-40D4-A74C-83C6CD20A86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mmscolombia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8E9-40D4-A74C-83C6CD20A86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snickerscolombia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8E9-40D4-A74C-83C6CD20A86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chocolates_jumbo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8E9-40D4-A74C-83C6CD20A86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hersheyscolombia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44470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8E9-40D4-A74C-83C6CD20A8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8066952"/>
        <c:axId val="418061704"/>
      </c:barChart>
      <c:dateAx>
        <c:axId val="418066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061704"/>
        <c:crosses val="autoZero"/>
        <c:auto val="1"/>
        <c:lblOffset val="100"/>
        <c:baseTimeUnit val="days"/>
      </c:dateAx>
      <c:valAx>
        <c:axId val="418061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066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chocolatesjet</c:v>
                </c:pt>
                <c:pt idx="1">
                  <c:v>mmscolombia</c:v>
                </c:pt>
                <c:pt idx="2">
                  <c:v>snickerscolombia</c:v>
                </c:pt>
                <c:pt idx="3">
                  <c:v>chocolates_jumbo</c:v>
                </c:pt>
                <c:pt idx="4">
                  <c:v>hersheyscolombia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66-4410-8EEE-A8A50C1A8A1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chocolatesjet</c:v>
                </c:pt>
                <c:pt idx="1">
                  <c:v>mmscolombia</c:v>
                </c:pt>
                <c:pt idx="2">
                  <c:v>snickerscolombia</c:v>
                </c:pt>
                <c:pt idx="3">
                  <c:v>chocolates_jumbo</c:v>
                </c:pt>
                <c:pt idx="4">
                  <c:v>hersheyscolombia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8</c:v>
                </c:pt>
                <c:pt idx="1">
                  <c:v>0</c:v>
                </c:pt>
                <c:pt idx="2">
                  <c:v>6</c:v>
                </c:pt>
                <c:pt idx="3">
                  <c:v>10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366-4410-8EEE-A8A50C1A8A1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chocolatesjet</c:v>
                </c:pt>
                <c:pt idx="1">
                  <c:v>mmscolombia</c:v>
                </c:pt>
                <c:pt idx="2">
                  <c:v>snickerscolombia</c:v>
                </c:pt>
                <c:pt idx="3">
                  <c:v>chocolates_jumbo</c:v>
                </c:pt>
                <c:pt idx="4">
                  <c:v>hersheyscolombia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6</c:v>
                </c:pt>
                <c:pt idx="1">
                  <c:v>6</c:v>
                </c:pt>
                <c:pt idx="2">
                  <c:v>1</c:v>
                </c:pt>
                <c:pt idx="3">
                  <c:v>3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366-4410-8EEE-A8A50C1A8A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8575184"/>
        <c:axId val="390548448"/>
      </c:barChart>
      <c:catAx>
        <c:axId val="68575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548448"/>
        <c:crosses val="autoZero"/>
        <c:auto val="1"/>
        <c:lblAlgn val="ctr"/>
        <c:lblOffset val="100"/>
        <c:noMultiLvlLbl val="0"/>
      </c:catAx>
      <c:valAx>
        <c:axId val="390548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575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2FD91-6ECD-4A43-9748-10809B19F6F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HERSHEYS II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EAE075-7080-4779-89E2-0CF68E7F979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Worldwide Puerto Rico</a:t>
            </a:r>
          </a:p>
        </p:txBody>
      </p:sp>
    </p:spTree>
    <p:extLst>
      <p:ext uri="{BB962C8B-B14F-4D97-AF65-F5344CB8AC3E}">
        <p14:creationId xmlns:p14="http://schemas.microsoft.com/office/powerpoint/2010/main" val="2521823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4F274-4CBE-4C16-8DA7-90DBCB5A6D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Colombia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4CD3AF-B9B0-487D-9ADC-FD14037083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42265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326675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668507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05914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30330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42399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9247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78665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4915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5808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M&amp;M's 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876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 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689401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1182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 Jumbo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510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HERSHEY'S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9634329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87284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D42DA2-A2AD-4212-A7AF-5F76A01F27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19580862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C0A87E-4EC1-42F7-A4C7-B8913C4D3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7FA851-96ED-4BE3-8C65-3AF51A8B5B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36938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47B26E-39AE-4D47-992A-6850E73892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21CF35-1841-4CC1-A6D9-48FC01E9E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85428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4F7DA-E3AF-4212-AA78-C0E852084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772CA8-58CC-4147-BE4E-10FFA6B38C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51930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0560C0-23A4-48ED-B03C-371C4CEA2B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45D2C6-4EE1-49AF-B635-A39599862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60781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D69078-D273-489C-A62D-7203FEE74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002108-B163-4844-80DE-0A4DA1D817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92661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4435AE-021A-4F93-B643-E18BC71E73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AF67B9-B3AC-4F8E-A240-2192A2121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5420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506E8-F74B-4DF7-A2AC-95547129F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828D16-7D3F-4842-B671-999770E2F8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94864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1B5A4B-DFA8-474F-B5B5-BB4BF2DB43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210C25-A164-4F43-9477-0DDF26225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47659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D175D-E66C-4378-BD89-547303D0E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61063E-C636-4BEF-A1E3-4B2B5E91E6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87293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615227-2861-479D-A4E8-6B8C12C9A4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079F4-6A99-448A-A27D-8DFADEBB9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177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0925D-9A40-4CAD-B42C-37F3ADB16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08471B-2744-4BAC-B1B1-13F52111F9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26280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086E78-2FB4-46E3-84AE-3136088095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F8C612-B4B9-4577-B0DD-68B57CAF6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1214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73B5FC-D96C-4965-B900-3D6F244CD7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Colombia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69CF5D-329D-43B9-AA20-72E2155536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58224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9190641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719464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15910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58941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17854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71227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63974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42563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302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snickerscolombia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9794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mmscolombia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001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5379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chocolates_jumbo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130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hersheyscolombia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9261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5080CB-7254-41DA-9A48-C3A270FD0A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</p:spTree>
    <p:extLst>
      <p:ext uri="{BB962C8B-B14F-4D97-AF65-F5344CB8AC3E}">
        <p14:creationId xmlns:p14="http://schemas.microsoft.com/office/powerpoint/2010/main" val="20708100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9BAFC-D890-4C59-BFFF-0FEA2F3997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918248-3B37-43F1-BD31-172DFDF7DBC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9042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DED41B-DC39-45D1-8178-C99572F0EF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4F9175-1D68-4A8A-868D-B5BFF0389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48292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9F97D7-F8E8-4B4E-A571-858DBA810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E1535E-FD82-4B05-9377-9E73D60A3A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468685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08E7C8-2478-48CC-91E5-CABEEBF377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C2DCDD-E38A-4D78-A59B-5631759D1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0980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50CD9-4BB8-4D05-BF18-503A30519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|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9F473E-5B72-41E6-9349-21F3D04F78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87136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D3887B-4599-415E-A07B-2F33F5A790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0AAD47-26DB-4E24-9034-05E966303B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44026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D5419-96F4-41F0-908D-9FBD92867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DB1514-9351-4D17-86E7-8778CB4EFE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343456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B0AB86-AA06-4010-B908-ED56CC95CB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355ED5-DD43-4155-A86D-61CCDEE34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31062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38B888-0F46-4167-817E-FE23B1EBF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376BCB-D5DC-4271-A2DF-5490CFD994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05455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A08E11-858D-4FEB-A885-D5A4C31937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D5AC36-29DC-4DA5-8F5A-85EB38263D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95252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882F7-BDBD-4794-886E-1C76549AC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Instagram Post Type Distribution Per Profile | Colombia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191486-44F0-45DD-A374-379522E703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336881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432703-BCA8-40AA-BB8E-1E7E74456E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10/01/2021 - 10/31/2021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A94CFD-5A8E-4883-92F5-B5B81F2CC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53890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308</Words>
  <Application>Microsoft Office PowerPoint</Application>
  <PresentationFormat>On-screen Show (4:3)</PresentationFormat>
  <Paragraphs>130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quintly_template</vt:lpstr>
      <vt:lpstr>HERSHEYS II</vt:lpstr>
      <vt:lpstr>Facebook Fans Table | Colombia</vt:lpstr>
      <vt:lpstr>Facebook Page Likes Total | Colombia</vt:lpstr>
      <vt:lpstr>Facebook Fan Distribution | Colombia</vt:lpstr>
      <vt:lpstr>Facebook Total Interactions | Colombia</vt:lpstr>
      <vt:lpstr>Facebook Interaction Rate | Colombia</vt:lpstr>
      <vt:lpstr>Facebook Own Posts | Colombia</vt:lpstr>
      <vt:lpstr>Facebook Post Type Distribution Per Profile | Colombia</vt:lpstr>
      <vt:lpstr>Instagram Followers Table | Colombia</vt:lpstr>
      <vt:lpstr>Instagram Followers Total | Colombia</vt:lpstr>
      <vt:lpstr>Instagram Follower Distribution | Colombia</vt:lpstr>
      <vt:lpstr>Instagram Total Interactions | Colombia</vt:lpstr>
      <vt:lpstr>Instagram Interaction Rate | Colombia</vt:lpstr>
      <vt:lpstr>Instagram Posts | Colombia</vt:lpstr>
      <vt:lpstr>Instagram Post Type Distribution Per Profile | Colombia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HERSHEYS II</dc:title>
  <dc:creator>Frederik Peiniger</dc:creator>
  <cp:lastModifiedBy>Frederik Peiniger</cp:lastModifiedBy>
  <cp:revision>1</cp:revision>
  <dcterms:created xsi:type="dcterms:W3CDTF">2021-11-04T16:07:34Z</dcterms:created>
  <dcterms:modified xsi:type="dcterms:W3CDTF">2021-11-04T16:08:06Z</dcterms:modified>
</cp:coreProperties>
</file>