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64480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38-40BF-B9E1-5770A54275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214551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38-40BF-B9E1-5770A54275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68328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38-40BF-B9E1-5770A54275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100608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38-40BF-B9E1-5770A5427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557464"/>
        <c:axId val="329553368"/>
      </c:barChart>
      <c:dateAx>
        <c:axId val="329557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53368"/>
        <c:crosses val="autoZero"/>
        <c:auto val="1"/>
        <c:lblOffset val="100"/>
        <c:baseTimeUnit val="days"/>
      </c:dateAx>
      <c:valAx>
        <c:axId val="32955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5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 La Ibérica Perú</c:v>
                </c:pt>
                <c:pt idx="1">
                  <c:v>Hershey's Perú Perú</c:v>
                </c:pt>
                <c:pt idx="2">
                  <c:v>Chin Chin Golosinas</c:v>
                </c:pt>
                <c:pt idx="3">
                  <c:v>Costa Perú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214551</c:v>
                </c:pt>
                <c:pt idx="1">
                  <c:v>100608</c:v>
                </c:pt>
                <c:pt idx="2">
                  <c:v>68328</c:v>
                </c:pt>
                <c:pt idx="3">
                  <c:v>64480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98-4AB3-B737-4A4856BDBB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4034</c:v>
                </c:pt>
                <c:pt idx="1">
                  <c:v>3750</c:v>
                </c:pt>
                <c:pt idx="2">
                  <c:v>2026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4-4E10-A59F-E9F1CBCB9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006248"/>
        <c:axId val="65007232"/>
      </c:barChart>
      <c:catAx>
        <c:axId val="6500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07232"/>
        <c:crosses val="autoZero"/>
        <c:auto val="1"/>
        <c:lblAlgn val="ctr"/>
        <c:lblOffset val="100"/>
        <c:noMultiLvlLbl val="0"/>
      </c:catAx>
      <c:valAx>
        <c:axId val="6500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0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1.0447258695258099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AE-4805-A86E-A86128C36C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0.109362095272758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AE-4805-A86E-A86128C36C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0.59276163726264697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AE-4805-A86E-A86128C36CE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1.9865115863288299E-3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AE-4805-A86E-A86128C36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14024"/>
        <c:axId val="395913040"/>
      </c:barChart>
      <c:dateAx>
        <c:axId val="39591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13040"/>
        <c:crosses val="autoZero"/>
        <c:auto val="1"/>
        <c:lblOffset val="100"/>
        <c:baseTimeUnit val="days"/>
      </c:dateAx>
      <c:valAx>
        <c:axId val="395913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1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Costa Perú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95-4D57-B7A9-F6A4932FAC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95-4D57-B7A9-F6A4932FAC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95-4D57-B7A9-F6A4932FAC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 Perú Perú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95-4D57-B7A9-F6A4932FAC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905496"/>
        <c:axId val="395901888"/>
      </c:barChart>
      <c:dateAx>
        <c:axId val="395905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1888"/>
        <c:crosses val="autoZero"/>
        <c:auto val="1"/>
        <c:lblOffset val="100"/>
        <c:baseTimeUnit val="days"/>
      </c:dateAx>
      <c:valAx>
        <c:axId val="39590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5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72-4FC6-90C8-37B7F0D594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8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72-4FC6-90C8-37B7F0D594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Costa Perú</c:v>
                </c:pt>
                <c:pt idx="1">
                  <c:v>Chocolates La Ibérica Perú</c:v>
                </c:pt>
                <c:pt idx="2">
                  <c:v>Chin Chin Golosinas</c:v>
                </c:pt>
                <c:pt idx="3">
                  <c:v>Hershey's Perú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72-4FC6-90C8-37B7F0D59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5902872"/>
        <c:axId val="395906808"/>
      </c:barChart>
      <c:catAx>
        <c:axId val="395902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6808"/>
        <c:crosses val="autoZero"/>
        <c:auto val="1"/>
        <c:lblAlgn val="ctr"/>
        <c:lblOffset val="100"/>
        <c:noMultiLvlLbl val="0"/>
      </c:catAx>
      <c:valAx>
        <c:axId val="395906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02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F-4A46-B5A3-B14F8E2E0D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36220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CF-4A46-B5A3-B14F8E2E0D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CF-4A46-B5A3-B14F8E2E0D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93296"/>
        <c:axId val="396890672"/>
      </c:barChart>
      <c:dateAx>
        <c:axId val="396893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90672"/>
        <c:crosses val="autoZero"/>
        <c:auto val="1"/>
        <c:lblOffset val="100"/>
        <c:baseTimeUnit val="days"/>
      </c:dateAx>
      <c:valAx>
        <c:axId val="396890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9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36220</c:v>
                </c:pt>
                <c:pt idx="1">
                  <c:v>5388</c:v>
                </c:pt>
                <c:pt idx="2">
                  <c:v>4361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42-43BE-8707-7069770EB0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</c:v>
                </c:pt>
                <c:pt idx="1">
                  <c:v>3005</c:v>
                </c:pt>
                <c:pt idx="2">
                  <c:v>541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21-4570-B951-49A5BDBBDF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78208"/>
        <c:axId val="396884112"/>
      </c:barChart>
      <c:catAx>
        <c:axId val="39687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84112"/>
        <c:crosses val="autoZero"/>
        <c:auto val="1"/>
        <c:lblAlgn val="ctr"/>
        <c:lblOffset val="100"/>
        <c:noMultiLvlLbl val="0"/>
      </c:catAx>
      <c:valAx>
        <c:axId val="39688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78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1.4097999999999999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1-4C82-9970-9C5831B940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0.64080000000000004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E1-4C82-9970-9C5831B940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10.173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E1-4C82-9970-9C5831B940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881488"/>
        <c:axId val="396884768"/>
      </c:barChart>
      <c:dateAx>
        <c:axId val="396881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84768"/>
        <c:crosses val="autoZero"/>
        <c:auto val="1"/>
        <c:lblOffset val="100"/>
        <c:baseTimeUnit val="days"/>
      </c:dateAx>
      <c:valAx>
        <c:axId val="396884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88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hersheysperu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2F-46CE-AE2C-2C97BEBF6E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chocolates.laibericaperu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2F-46CE-AE2C-2C97BEBF6E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2F-46CE-AE2C-2C97BEBF6E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554024"/>
        <c:axId val="395913696"/>
      </c:barChart>
      <c:dateAx>
        <c:axId val="32955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913696"/>
        <c:crosses val="autoZero"/>
        <c:auto val="1"/>
        <c:lblOffset val="100"/>
        <c:baseTimeUnit val="days"/>
      </c:dateAx>
      <c:valAx>
        <c:axId val="39591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55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6-47D3-A599-8B04069A23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6-47D3-A599-8B04069A230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hersheysperu</c:v>
                </c:pt>
                <c:pt idx="1">
                  <c:v>chocolates.laibericaperu</c:v>
                </c:pt>
                <c:pt idx="2">
                  <c:v>kitkatpe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4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76-47D3-A599-8B04069A23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8358632"/>
        <c:axId val="388364208"/>
      </c:barChart>
      <c:catAx>
        <c:axId val="388358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64208"/>
        <c:crosses val="autoZero"/>
        <c:auto val="1"/>
        <c:lblAlgn val="ctr"/>
        <c:lblOffset val="100"/>
        <c:noMultiLvlLbl val="0"/>
      </c:catAx>
      <c:valAx>
        <c:axId val="38836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58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BFBFA-3683-4BA2-9C48-16075CC530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120087-E078-435C-A4CA-4BD0374E6A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066141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40844-654D-49E8-9A7D-8306BCE5F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789489-77C9-4143-BB69-813EE755D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44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0992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8190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703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5076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6822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9949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444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422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00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37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17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36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126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C6B84-24EA-4979-ABD8-82ED86156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3791079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44A62-F9B5-47F7-AC4A-7D2AC402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53E39-3723-4109-9929-92C4BEA80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0280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CD1B7-1588-49CB-A5DE-AFF57E9C34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62BBE-ECCB-4534-BD2B-EF60C89C95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505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24EC9-9AB9-4D4A-A9D3-19C27400E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C5D7C5-1ABD-450F-A4CC-1AFF56508B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9512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4BE1D-997B-4DC9-88B1-4B63154D6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75DC5F-B058-49B2-B731-BDF3B059C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744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B1BC-6467-41F9-A25A-D03B925F4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AAFD83-CBA8-4D65-B016-6E43B29AFA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944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B8565-212F-4B85-A720-0EF2C9ED1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817A3-6307-4EF7-B1F9-CA85FA9C3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37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0F520-CA4B-43CD-88F1-13C8C3424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836CF0-37C8-4101-A701-27FE9F9B1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5472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83817-2EA4-4CAD-8B81-EF048DC22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E49294-18A6-4159-991C-17652E0FD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0761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1CA9F-9991-420E-9A97-FDB96BE25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B32D6-DCC4-473D-A39C-CF047A891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9633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12A873-C4B7-4B83-AA63-6188AEAE6D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96186-3853-4BEA-929A-66D283C22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078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9C79C-4B8C-4C09-8FA1-9FF0CBC0C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8AFB40-2A6A-4517-AC58-3421FBC39B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6303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F7FDF-227C-4803-8280-6DD0E03B6B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9BA149-60AA-4976-8720-470B93CFC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02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F3705-98C9-4879-B33F-D328FAD1F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44FFB-20EF-4CFD-A2FA-A44C4198DC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587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30712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1911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226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4503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670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015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1789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559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41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78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8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chocolates.laibericaperu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5764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DC916-7B61-43C4-8A65-5A54D74E0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574604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CB5E-B9C6-45B2-9247-DDD982CAF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B0D87B-FCEE-42F5-9496-C28B4FF07B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869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E8F79-18D1-4F2C-9D55-5FEF912F9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734EC-F664-42EE-A86B-F54A7645A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154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B43D7-1B91-4C3F-B845-5DAB10EF2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95977E-C251-40A9-B568-07C24E359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8523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E3120-6B80-4B36-9618-27C0D299E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ADE8C-0B9B-40C1-B59F-899DBF873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55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AD760-FFE1-487B-BA06-056AF5AA3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BFA517-5F56-4678-AFBD-20429C9F0B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2600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52F91-2976-426D-9782-739E4AF57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4D490-7B16-4F91-B262-2878C2F2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309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BCC10-7B38-4E4C-B89D-257E257CD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B2B079-0CF9-4DD2-ABA3-9BEB3033CF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614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2460F-C792-434C-8377-5B69FCCAB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B7EC6-9C62-4C72-9EAC-707ACD31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614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5CF40-3A4B-4BB1-AD5D-D4D46111D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FC517E-07AA-46E2-89D5-5B3F509196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61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F539A-D0B7-412F-9E46-D7FFFA2EEC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AC4768-0184-4B79-8598-B23963E7D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023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C60E0-45BA-467A-BC47-FA68DEBFB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394CFE-B477-4B0C-91C5-7E456F63FF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865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33DF9-73A9-4A05-8146-D1F706DD0A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F3D337-A363-40AA-BC56-E2E487561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434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Perú</vt:lpstr>
      <vt:lpstr>Facebook Page Likes Total | Perú</vt:lpstr>
      <vt:lpstr>Facebook Fan Distribution | Perú</vt:lpstr>
      <vt:lpstr>Facebook Total Interactions | Perú</vt:lpstr>
      <vt:lpstr>Facebook Interaction Rate | Perú</vt:lpstr>
      <vt:lpstr>Facebook Own Posts | Perú</vt:lpstr>
      <vt:lpstr>Facebook Post Type Distribution Per Profile | Perú</vt:lpstr>
      <vt:lpstr>Instagram Followers Table | Perú</vt:lpstr>
      <vt:lpstr>Instagram Followers Total | Perú</vt:lpstr>
      <vt:lpstr>Instagram Follower Distribution | Perú</vt:lpstr>
      <vt:lpstr>Instagram Total Interactions | Perú</vt:lpstr>
      <vt:lpstr>Instagram Interaction Rate | Perú</vt:lpstr>
      <vt:lpstr>Instagram Posts | Perú</vt:lpstr>
      <vt:lpstr>Instagram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2021-11-04T15:38:23Z</dcterms:created>
  <dcterms:modified xsi:type="dcterms:W3CDTF">2021-11-04T15:38:55Z</dcterms:modified>
</cp:coreProperties>
</file>