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64480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80-4B6A-8CA8-3948DC71D0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214551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80-4B6A-8CA8-3948DC71D0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68328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80-4B6A-8CA8-3948DC71D0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100608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80-4B6A-8CA8-3948DC71D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662264"/>
        <c:axId val="382657016"/>
      </c:barChart>
      <c:dateAx>
        <c:axId val="382662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57016"/>
        <c:crosses val="autoZero"/>
        <c:auto val="1"/>
        <c:lblOffset val="100"/>
        <c:baseTimeUnit val="days"/>
      </c:dateAx>
      <c:valAx>
        <c:axId val="38265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6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 La Ibérica Perú</c:v>
                </c:pt>
                <c:pt idx="1">
                  <c:v>Hershey's Perú Perú</c:v>
                </c:pt>
                <c:pt idx="2">
                  <c:v>Chin Chin Golosinas</c:v>
                </c:pt>
                <c:pt idx="3">
                  <c:v>Costa Perú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214551</c:v>
                </c:pt>
                <c:pt idx="1">
                  <c:v>100608</c:v>
                </c:pt>
                <c:pt idx="2">
                  <c:v>68328</c:v>
                </c:pt>
                <c:pt idx="3">
                  <c:v>64480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93-48A4-8A44-26228544A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Costa Perú</c:v>
                </c:pt>
                <c:pt idx="1">
                  <c:v>Chocolates La Ibérica Perú</c:v>
                </c:pt>
                <c:pt idx="2">
                  <c:v>Chin Chin Golosinas</c:v>
                </c:pt>
                <c:pt idx="3">
                  <c:v>Hershey's Perú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4034</c:v>
                </c:pt>
                <c:pt idx="1">
                  <c:v>3750</c:v>
                </c:pt>
                <c:pt idx="2">
                  <c:v>2026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24-4ECF-8762-FD5576C32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73600"/>
        <c:axId val="392369008"/>
      </c:barChart>
      <c:catAx>
        <c:axId val="39237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9008"/>
        <c:crosses val="autoZero"/>
        <c:auto val="1"/>
        <c:lblAlgn val="ctr"/>
        <c:lblOffset val="100"/>
        <c:noMultiLvlLbl val="0"/>
      </c:catAx>
      <c:valAx>
        <c:axId val="39236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1.0447258695258099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E-434F-A59C-F6A9808BCE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0.109362095272758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BE-434F-A59C-F6A9808BCE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0.59276163726264697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BE-434F-A59C-F6A9808BCE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1.9865115863288299E-3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BE-434F-A59C-F6A9808BC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74912"/>
        <c:axId val="392377208"/>
      </c:barChart>
      <c:dateAx>
        <c:axId val="39237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7208"/>
        <c:crosses val="autoZero"/>
        <c:auto val="1"/>
        <c:lblOffset val="100"/>
        <c:baseTimeUnit val="days"/>
      </c:dateAx>
      <c:valAx>
        <c:axId val="39237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04-4DA6-B30E-BDAA52732B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04-4DA6-B30E-BDAA52732B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04-4DA6-B30E-BDAA52732B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04-4DA6-B30E-BDAA52732B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79504"/>
        <c:axId val="392379832"/>
      </c:barChart>
      <c:dateAx>
        <c:axId val="392379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9832"/>
        <c:crosses val="autoZero"/>
        <c:auto val="1"/>
        <c:lblOffset val="100"/>
        <c:baseTimeUnit val="days"/>
      </c:dateAx>
      <c:valAx>
        <c:axId val="39237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Costa Perú</c:v>
                </c:pt>
                <c:pt idx="1">
                  <c:v>Chocolates La Ibérica Perú</c:v>
                </c:pt>
                <c:pt idx="2">
                  <c:v>Chin Chin Golosinas</c:v>
                </c:pt>
                <c:pt idx="3">
                  <c:v>Hershey's Perú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1-4E10-AC99-A75B42B232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Costa Perú</c:v>
                </c:pt>
                <c:pt idx="1">
                  <c:v>Chocolates La Ibérica Perú</c:v>
                </c:pt>
                <c:pt idx="2">
                  <c:v>Chin Chin Golosinas</c:v>
                </c:pt>
                <c:pt idx="3">
                  <c:v>Hershey's Perú Perú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8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21-4E10-AC99-A75B42B232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Costa Perú</c:v>
                </c:pt>
                <c:pt idx="1">
                  <c:v>Chocolates La Ibérica Perú</c:v>
                </c:pt>
                <c:pt idx="2">
                  <c:v>Chin Chin Golosinas</c:v>
                </c:pt>
                <c:pt idx="3">
                  <c:v>Hershey's Perú Perú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21-4E10-AC99-A75B42B23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415840"/>
        <c:axId val="324413544"/>
      </c:barChart>
      <c:catAx>
        <c:axId val="32441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13544"/>
        <c:crosses val="autoZero"/>
        <c:auto val="1"/>
        <c:lblAlgn val="ctr"/>
        <c:lblOffset val="100"/>
        <c:noMultiLvlLbl val="0"/>
      </c:catAx>
      <c:valAx>
        <c:axId val="32441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1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7-4FE7-B69A-93C4980630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36220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E7-4FE7-B69A-93C4980630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E7-4FE7-B69A-93C498063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217448"/>
        <c:axId val="395219088"/>
      </c:barChart>
      <c:dateAx>
        <c:axId val="395217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19088"/>
        <c:crosses val="autoZero"/>
        <c:auto val="1"/>
        <c:lblOffset val="100"/>
        <c:baseTimeUnit val="days"/>
      </c:dateAx>
      <c:valAx>
        <c:axId val="39521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1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chocolates.laibericaperu</c:v>
                </c:pt>
                <c:pt idx="1">
                  <c:v>kitkatpe</c:v>
                </c:pt>
                <c:pt idx="2">
                  <c:v>hersheysperu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36220</c:v>
                </c:pt>
                <c:pt idx="1">
                  <c:v>5388</c:v>
                </c:pt>
                <c:pt idx="2">
                  <c:v>4361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9-4EA0-9332-AD0471BD0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59</c:v>
                </c:pt>
                <c:pt idx="1">
                  <c:v>3005</c:v>
                </c:pt>
                <c:pt idx="2">
                  <c:v>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D6-499C-BA8D-D40D74950A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862712"/>
        <c:axId val="462865336"/>
      </c:barChart>
      <c:catAx>
        <c:axId val="46286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65336"/>
        <c:crosses val="autoZero"/>
        <c:auto val="1"/>
        <c:lblAlgn val="ctr"/>
        <c:lblOffset val="100"/>
        <c:noMultiLvlLbl val="0"/>
      </c:catAx>
      <c:valAx>
        <c:axId val="46286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6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1.4097999999999999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83-4099-98FC-B80B4134BE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0.64080000000000004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83-4099-98FC-B80B4134BE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10.173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83-4099-98FC-B80B4134B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869600"/>
        <c:axId val="462869928"/>
      </c:barChart>
      <c:dateAx>
        <c:axId val="46286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69928"/>
        <c:crosses val="autoZero"/>
        <c:auto val="1"/>
        <c:lblOffset val="100"/>
        <c:baseTimeUnit val="days"/>
      </c:dateAx>
      <c:valAx>
        <c:axId val="46286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6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B-464E-93FA-8655F5742C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5B-464E-93FA-8655F5742C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5B-464E-93FA-8655F5742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872224"/>
        <c:axId val="462872552"/>
      </c:barChart>
      <c:dateAx>
        <c:axId val="462872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72552"/>
        <c:crosses val="autoZero"/>
        <c:auto val="1"/>
        <c:lblOffset val="100"/>
        <c:baseTimeUnit val="days"/>
      </c:dateAx>
      <c:valAx>
        <c:axId val="46287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7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3F-436D-AFE3-EB1CE78393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3F-436D-AFE3-EB1CE78393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3F-436D-AFE3-EB1CE7839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204328"/>
        <c:axId val="395211544"/>
      </c:barChart>
      <c:catAx>
        <c:axId val="39520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11544"/>
        <c:crosses val="autoZero"/>
        <c:auto val="1"/>
        <c:lblAlgn val="ctr"/>
        <c:lblOffset val="100"/>
        <c:noMultiLvlLbl val="0"/>
      </c:catAx>
      <c:valAx>
        <c:axId val="39521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0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4A893-EF1F-4AA9-B140-25F69760A8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85DA72-2D4A-409D-8FA4-B1FFB1E7A7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421312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934C-000C-421B-9C6B-DA5337968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A50EE-CAC3-4F90-A463-B388840A0A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7950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12486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704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80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3409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36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224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300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1964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2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69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09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03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431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B233F-D41C-47F4-87AE-A12D06F38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36746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8CC82-69BB-49BA-9A71-67BD04BE1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3F5B34-AE0D-4930-B838-C93FC895A7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3026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0FC23-208B-41D6-8A41-0F37CF0D9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84BA0-41DD-418C-9C59-393171529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619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E3A61-13E4-4C39-99F8-F8180DACB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62D83D-7C6F-4642-A583-D7604B1A9C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1736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2A21E-17EE-4A72-AD7E-A321EE22D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8DBCF-1266-48CA-9244-93DDBBB11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510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73C3-8C66-44B9-B66B-A4C3E8B05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FF2718-5088-4812-8CBC-CB14110EF0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572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7AB5E-ECE4-45EB-8DBD-14D720748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810D9-FD5E-4289-9B8D-A93FA0FF2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449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D716B-FEA9-4FE6-A3C4-BBD1AE63B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429C79-3EE7-4767-BD2E-6C6DE20B07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1533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CD1AE-1BC0-475C-823D-EBB95EFE4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369E2-6F00-4272-B7BB-1E8ECBEFC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57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B5D29-F423-44DF-B000-A4129082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8164C5-E909-4C61-A09A-AD52F265D0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857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D7B72-A748-46F6-979D-A84B900D5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BABF8-BC7E-4100-BB9D-6A076408A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237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0AAD2-37D4-4B40-B9B9-EA83C9AB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EBC496-B9B9-4149-92DE-26C337755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8867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132B1-EB41-4BA4-82BB-F2AD47032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231D2-28CD-431E-9ACC-F71BC7E9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08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177DF-15BB-40BB-BC2F-2EDAFE5FB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F91E76-055D-4B78-8816-AA4422AB89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808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6108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8220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413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220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405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763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57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4774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73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48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01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chocolates.laibericaperu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708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638C8-AD89-496D-AA61-011D12773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882611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3498-9B91-428A-BB81-2925B8290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4256F-F874-4A88-8981-92ADC53999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100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E55BB-12CF-44B3-AAEA-3409EA6D2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1744D-2038-478E-B2BE-41AAF4363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74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4AA2-73A9-4035-9518-FD4E64F45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48AA51-9095-455B-83B3-B6C2B36CE7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29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AD23B-6FE0-4A11-B8BE-02AF243D2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46E43-7A71-4E67-8370-BAC0B67C4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25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724-F06E-437E-9F6A-2CBCE266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63AB4F-9536-42C8-BC11-E9990EDE84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8369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FC97F-0B4D-42BD-BE8F-C1E3C1713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52A23-FA06-4592-8983-2640453DE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98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BFAD5-BB42-423B-B685-F0547C4F5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DC96DB-8CFD-4E22-897E-F1DABCFBF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2653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0BA5B-898E-4805-9A7D-5010F26DD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4FF96-1B28-47E0-8EE7-B129A0AFE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16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E9DF-99C2-4E70-9920-C4EC2E7A9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758C57-089B-42E3-B2BB-B7EAD37E46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0693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5C480-3FD6-403C-80E9-9F0778EFE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F4CE3-FC04-4539-9256-A81AB3C6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3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9FDD9-18CD-41EA-AD9F-A1A0A993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0FC8B8-63EA-45FD-A195-B6C5B18E60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102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7F258-A06E-4E22-B190-120CAB932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B5F0A-E5F0-40B8-A1A8-316E90A30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9373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279</Words>
  <Application>Microsoft Office PowerPoint</Application>
  <PresentationFormat>On-screen Show (4:3)</PresentationFormat>
  <Paragraphs>114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Perú</vt:lpstr>
      <vt:lpstr>Facebook Page Likes Total | Perú</vt:lpstr>
      <vt:lpstr>Facebook Fan Distribution | Perú</vt:lpstr>
      <vt:lpstr>Facebook Total Interactions | Perú</vt:lpstr>
      <vt:lpstr>Facebook Interaction Rate | Perú</vt:lpstr>
      <vt:lpstr>Facebook Own Posts | Perú</vt:lpstr>
      <vt:lpstr>Facebook Post Type Distribution Per Profile | Perú</vt:lpstr>
      <vt:lpstr>Instagram Followers Table | Perú</vt:lpstr>
      <vt:lpstr>Instagram Followers Total | Perú</vt:lpstr>
      <vt:lpstr>Instagram Follower Distribution | Perú</vt:lpstr>
      <vt:lpstr>Instagram Total Interactions | Perú</vt:lpstr>
      <vt:lpstr>Instagram Interaction Rate | Perú</vt:lpstr>
      <vt:lpstr>Instagram Posts | Perú</vt:lpstr>
      <vt:lpstr>Instagram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2021-11-04T15:31:00Z</dcterms:created>
  <dcterms:modified xsi:type="dcterms:W3CDTF">2021-11-04T15:31:33Z</dcterms:modified>
</cp:coreProperties>
</file>