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32505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55-4BFE-9E9A-15F77D7301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9631625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55-4BFE-9E9A-15F77D7301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91016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55-4BFE-9E9A-15F77D7301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117420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55-4BFE-9E9A-15F77D730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833000"/>
        <c:axId val="382832672"/>
      </c:barChart>
      <c:dateAx>
        <c:axId val="38283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32672"/>
        <c:crosses val="autoZero"/>
        <c:auto val="1"/>
        <c:lblOffset val="100"/>
        <c:baseTimeUnit val="days"/>
      </c:dateAx>
      <c:valAx>
        <c:axId val="38283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3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HERSHEY'S CETAM</c:v>
                </c:pt>
                <c:pt idx="1">
                  <c:v>Snickers Centroamérica</c:v>
                </c:pt>
                <c:pt idx="2">
                  <c:v>Tutto</c:v>
                </c:pt>
                <c:pt idx="3">
                  <c:v>Chocolates Granada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9631625</c:v>
                </c:pt>
                <c:pt idx="1">
                  <c:v>117420</c:v>
                </c:pt>
                <c:pt idx="2">
                  <c:v>91016</c:v>
                </c:pt>
                <c:pt idx="3">
                  <c:v>32505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9F-4B6A-A15B-595B190D3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Granada</c:v>
                </c:pt>
                <c:pt idx="1">
                  <c:v>HERSHEY'S CETAM</c:v>
                </c:pt>
                <c:pt idx="2">
                  <c:v>Tutto</c:v>
                </c:pt>
                <c:pt idx="3">
                  <c:v>Snickers Centroamérica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4154</c:v>
                </c:pt>
                <c:pt idx="1">
                  <c:v>30</c:v>
                </c:pt>
                <c:pt idx="2">
                  <c:v>5347</c:v>
                </c:pt>
                <c:pt idx="3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CC-487B-8DD2-B13E40B8B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555088"/>
        <c:axId val="67558040"/>
      </c:barChart>
      <c:catAx>
        <c:axId val="6755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58040"/>
        <c:crosses val="autoZero"/>
        <c:auto val="1"/>
        <c:lblAlgn val="ctr"/>
        <c:lblOffset val="100"/>
        <c:noMultiLvlLbl val="0"/>
      </c:catAx>
      <c:valAx>
        <c:axId val="6755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5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1.1628525439149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D-4EA7-943A-71CB6345C4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3.1133049994904599E-4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AD-4EA7-943A-71CB6345C4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0.245184353689091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AD-4EA7-943A-71CB6345C4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6.6394279877425993E-2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AD-4EA7-943A-71CB6345C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566240"/>
        <c:axId val="67564272"/>
      </c:barChart>
      <c:dateAx>
        <c:axId val="6756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64272"/>
        <c:crosses val="autoZero"/>
        <c:auto val="1"/>
        <c:lblOffset val="100"/>
        <c:baseTimeUnit val="days"/>
      </c:dateAx>
      <c:valAx>
        <c:axId val="6756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6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3F-4C86-8AE9-4ABE7C555A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3F-4C86-8AE9-4ABE7C555A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3F-4C86-8AE9-4ABE7C555A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3F-4C86-8AE9-4ABE7C555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598904"/>
        <c:axId val="66599232"/>
      </c:barChart>
      <c:dateAx>
        <c:axId val="66598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99232"/>
        <c:crosses val="autoZero"/>
        <c:auto val="1"/>
        <c:lblOffset val="100"/>
        <c:baseTimeUnit val="days"/>
      </c:dateAx>
      <c:valAx>
        <c:axId val="6659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9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Granada</c:v>
                </c:pt>
                <c:pt idx="1">
                  <c:v>HERSHEY'S CETAM</c:v>
                </c:pt>
                <c:pt idx="2">
                  <c:v>Tutto</c:v>
                </c:pt>
                <c:pt idx="3">
                  <c:v>Snickers Centroamérica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</c:v>
                </c:pt>
                <c:pt idx="2">
                  <c:v>21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0C-4EAE-ABD3-5BDB1E1571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Granada</c:v>
                </c:pt>
                <c:pt idx="1">
                  <c:v>HERSHEY'S CETAM</c:v>
                </c:pt>
                <c:pt idx="2">
                  <c:v>Tutto</c:v>
                </c:pt>
                <c:pt idx="3">
                  <c:v>Snickers Centroamérica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0C-4EAE-ABD3-5BDB1E157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725720"/>
        <c:axId val="396726048"/>
      </c:barChart>
      <c:catAx>
        <c:axId val="39672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26048"/>
        <c:crosses val="autoZero"/>
        <c:auto val="1"/>
        <c:lblAlgn val="ctr"/>
        <c:lblOffset val="100"/>
        <c:noMultiLvlLbl val="0"/>
      </c:catAx>
      <c:valAx>
        <c:axId val="39672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2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94-449A-9B47-0334090C0B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94-449A-9B47-0334090C0B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25977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94-449A-9B47-0334090C0B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94-449A-9B47-0334090C0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999272"/>
        <c:axId val="396000584"/>
      </c:barChart>
      <c:dateAx>
        <c:axId val="39599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00584"/>
        <c:crosses val="autoZero"/>
        <c:auto val="1"/>
        <c:lblOffset val="100"/>
        <c:baseTimeUnit val="days"/>
      </c:dateAx>
      <c:valAx>
        <c:axId val="39600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9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hersheysca</c:v>
                </c:pt>
                <c:pt idx="1">
                  <c:v>kitkatcentroamerica</c:v>
                </c:pt>
                <c:pt idx="2">
                  <c:v>chocolatetutto</c:v>
                </c:pt>
                <c:pt idx="3">
                  <c:v>chocolatesgranadagt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25977</c:v>
                </c:pt>
                <c:pt idx="1">
                  <c:v>9642</c:v>
                </c:pt>
                <c:pt idx="2">
                  <c:v>7611</c:v>
                </c:pt>
                <c:pt idx="3">
                  <c:v>3055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E-4763-BFC3-76ABDBDF8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chocolatesgranadagt</c:v>
                </c:pt>
                <c:pt idx="2">
                  <c:v>hersheysca</c:v>
                </c:pt>
                <c:pt idx="3">
                  <c:v>chocolatetutto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204</c:v>
                </c:pt>
                <c:pt idx="1">
                  <c:v>757</c:v>
                </c:pt>
                <c:pt idx="2">
                  <c:v>311</c:v>
                </c:pt>
                <c:pt idx="3">
                  <c:v>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18-4873-9076-24BFDAA1A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006160"/>
        <c:axId val="396005176"/>
      </c:barChart>
      <c:catAx>
        <c:axId val="39600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05176"/>
        <c:crosses val="autoZero"/>
        <c:auto val="1"/>
        <c:lblAlgn val="ctr"/>
        <c:lblOffset val="100"/>
        <c:noMultiLvlLbl val="0"/>
      </c:catAx>
      <c:valAx>
        <c:axId val="39600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0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0.30180000000000001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A9-4A21-86AA-969F2983F8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1.5573999999999999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A9-4A21-86AA-969F2983F8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A9-4A21-86AA-969F2983F8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1.8551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A9-4A21-86AA-969F2983F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832728"/>
        <c:axId val="382833328"/>
      </c:barChart>
      <c:dateAx>
        <c:axId val="32983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33328"/>
        <c:crosses val="autoZero"/>
        <c:auto val="1"/>
        <c:lblOffset val="100"/>
        <c:baseTimeUnit val="days"/>
      </c:dateAx>
      <c:valAx>
        <c:axId val="38283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3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95-469A-A858-F2FEEB697A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95-469A-A858-F2FEEB697A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95-469A-A858-F2FEEB697A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95-469A-A858-F2FEEB697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908184"/>
        <c:axId val="385903920"/>
      </c:barChart>
      <c:dateAx>
        <c:axId val="385908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03920"/>
        <c:crosses val="autoZero"/>
        <c:auto val="1"/>
        <c:lblOffset val="100"/>
        <c:baseTimeUnit val="days"/>
      </c:dateAx>
      <c:valAx>
        <c:axId val="38590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0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chocolatesgranadagt</c:v>
                </c:pt>
                <c:pt idx="2">
                  <c:v>hersheysca</c:v>
                </c:pt>
                <c:pt idx="3">
                  <c:v>chocolatetutto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13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99-4A10-84ED-3C555AAB6E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chocolatesgranadagt</c:v>
                </c:pt>
                <c:pt idx="2">
                  <c:v>hersheysca</c:v>
                </c:pt>
                <c:pt idx="3">
                  <c:v>chocolatetutto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99-4A10-84ED-3C555AAB6E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kitkatcentroamerica</c:v>
                </c:pt>
                <c:pt idx="1">
                  <c:v>chocolatesgranadagt</c:v>
                </c:pt>
                <c:pt idx="2">
                  <c:v>hersheysca</c:v>
                </c:pt>
                <c:pt idx="3">
                  <c:v>chocolatetutto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99-4A10-84ED-3C555AAB6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910480"/>
        <c:axId val="385909824"/>
      </c:barChart>
      <c:catAx>
        <c:axId val="38591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09824"/>
        <c:crosses val="autoZero"/>
        <c:auto val="1"/>
        <c:lblAlgn val="ctr"/>
        <c:lblOffset val="100"/>
        <c:noMultiLvlLbl val="0"/>
      </c:catAx>
      <c:valAx>
        <c:axId val="38590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1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557D-8DD7-4794-8AFC-7BF649CC8C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0F48F-AB65-4C63-A58A-1E5B0070E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1784584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15B5-7C59-43E4-8E97-16775E49A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9FB44-200A-4F34-9DDD-7174B73BA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591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77279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2218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920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655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84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3964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296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45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11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0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0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7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CETAM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350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54FEF-6F10-4590-B95B-D576D7A94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685177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585BB-6A1D-4128-99EB-7EA4BE33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B52AB8-C47B-4128-B489-7A8969F4C7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511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3B5C-3EC3-46F7-BF16-701711880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2C280-663F-40DD-9494-BAC441670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73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96312-9F99-4C48-A857-BE1ACE491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80B625-F48D-4BE9-BFB3-A21F37435F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2758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CB8FA-95C8-44A2-B67B-DAD28AD76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DE646-F65A-4F59-916D-E64DF4759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541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0B933-C92B-4D1E-80CA-A3F2B0FF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CD6CA9-E701-4278-85C6-AF04CE9CCC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0576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DB1B0-679E-4946-98A6-60B1FDAF4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CEF7F-C712-43C3-9464-A6BA84D7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595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FE79-ACEF-461A-9562-53FF15B1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076FD2-4699-4B04-9031-A53CDC44C7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448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267D3-2CC2-4C48-9A32-9F1A62407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04E8B-BE23-44E6-BAA4-ACD52E7E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470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4DE92-040E-4138-9BA8-E157DBA3C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3FF28B-3F74-4901-9793-23C4D72B55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623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12D52-29FD-4D28-834E-5BBC7AB4C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21BE5-64B1-4841-B7C0-D17E33C5E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631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28441-C688-4A58-86BD-BA0C19356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BBCD63-21B6-41D7-9D63-0B6F91B4EC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8209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BDB5C-1118-4AE1-BAD2-6552F9528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226D7-3D37-496B-AEF2-DCE15761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337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CCE1-1885-4816-91D0-F9F92A2B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D4171D-1AA0-4194-B04B-46BC0F430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080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42164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9387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92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139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387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2994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243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424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61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10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chocolatesgranadagt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8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30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kitkatcentroamerica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01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CA36D-BA65-4F4E-ACCA-F525008E7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794401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2BF14-7008-4453-9CB7-A12B693F4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8A69B-710A-4418-A6B8-C7C762534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3375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DCA8A-1557-468B-89C0-EE159D826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16B1A-046C-47FA-8B3D-21AED611D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566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DA11-39C2-4438-B14A-ED6D99572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F3F22-E9E7-4A28-B7FC-479675CF1D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8929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7EFC3-4012-4EEF-A248-0ED2799D3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1CAEA-91F5-44A5-884C-C6A10AC23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924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A837-C46E-432D-AB9F-7F2EE6606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A92EB4-1996-4A70-B9EF-C8660CD0CF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978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219DB-437D-44D6-AEC0-455E48C8D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7C6CC-8B76-4D88-B687-2F8BCBD50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70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9D453-D018-4055-BA3F-BA875503F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4E9F0F-E25B-4000-A557-6BD9955BE4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506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41A32-91B0-494B-B5DD-C34E3A21E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9E715-8F68-44FB-AB40-3FCEDC14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8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97ABF-CE9B-4085-B1F9-16FD3E3AF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7F9702-B244-44C2-A9AD-C11492B6B2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946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5D30F-4709-4A1C-BC63-E2A83B477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B2081-F73B-4C28-9513-F6923E0B2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3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246DB-4096-4FCC-ACA0-00B2EBFDE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5A5F90-19CD-4CF4-8E7C-0FF01C8F5E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4075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49707-97D1-42F3-8E6C-8BC51546F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40988-9BF5-440C-9A7E-F21E64096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2277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291</Words>
  <Application>Microsoft Office PowerPoint</Application>
  <PresentationFormat>On-screen Show (4:3)</PresentationFormat>
  <Paragraphs>122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CAM</vt:lpstr>
      <vt:lpstr>Facebook Page Likes Total | CAM</vt:lpstr>
      <vt:lpstr>Facebook Fan Distribution | CAM</vt:lpstr>
      <vt:lpstr>Facebook Total Interactions | CAM</vt:lpstr>
      <vt:lpstr>Facebook Interaction Rate | CAM</vt:lpstr>
      <vt:lpstr>Facebook Own Posts | CAM</vt:lpstr>
      <vt:lpstr>Facebook Post Type Distribution Per Profile | CAM</vt:lpstr>
      <vt:lpstr>Instagram Followers Table | CAM</vt:lpstr>
      <vt:lpstr>Instagram Followers Total | CAM</vt:lpstr>
      <vt:lpstr>Instagram Follower Distribution | CAM</vt:lpstr>
      <vt:lpstr>Instagram Total Interactions | CAM</vt:lpstr>
      <vt:lpstr>Instagram Interaction Rate | CAM</vt:lpstr>
      <vt:lpstr>Instagram Posts | CAM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2021-11-03T20:25:25Z</dcterms:created>
  <dcterms:modified xsi:type="dcterms:W3CDTF">2021-11-03T20:25:56Z</dcterms:modified>
</cp:coreProperties>
</file>