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129574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87-4203-8832-D44C5CD95A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73004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87-4203-8832-D44C5CD95A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115290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87-4203-8832-D44C5CD95A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11789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87-4203-8832-D44C5CD95A9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79202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87-4203-8832-D44C5CD95A9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88865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087-4203-8832-D44C5CD95A9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94396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087-4203-8832-D44C5CD95A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969400"/>
        <c:axId val="393969728"/>
      </c:barChart>
      <c:dateAx>
        <c:axId val="393969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69728"/>
        <c:crosses val="autoZero"/>
        <c:auto val="1"/>
        <c:lblOffset val="100"/>
        <c:baseTimeUnit val="days"/>
      </c:dateAx>
      <c:valAx>
        <c:axId val="39396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6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Snickers Puerto Rico</c:v>
                </c:pt>
                <c:pt idx="3">
                  <c:v>M&amp;M's Puerto Rico</c:v>
                </c:pt>
                <c:pt idx="4">
                  <c:v>Hershey's Puerto Rico Puerto Rico</c:v>
                </c:pt>
                <c:pt idx="5">
                  <c:v>Kisses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129574</c:v>
                </c:pt>
                <c:pt idx="1">
                  <c:v>115290</c:v>
                </c:pt>
                <c:pt idx="2">
                  <c:v>94396</c:v>
                </c:pt>
                <c:pt idx="3">
                  <c:v>88865</c:v>
                </c:pt>
                <c:pt idx="4">
                  <c:v>79202</c:v>
                </c:pt>
                <c:pt idx="5">
                  <c:v>73004</c:v>
                </c:pt>
                <c:pt idx="6">
                  <c:v>11789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25-40E3-9B8B-8ADC53610C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Kisses Puerto Rico</c:v>
                </c:pt>
                <c:pt idx="2">
                  <c:v>Crunch Puerto Rico</c:v>
                </c:pt>
                <c:pt idx="3">
                  <c:v>KitKat Puerto Rico</c:v>
                </c:pt>
                <c:pt idx="4">
                  <c:v>Hershey's Puerto Rico Puerto Rico</c:v>
                </c:pt>
                <c:pt idx="5">
                  <c:v>M&amp;M's Puerto Rico</c:v>
                </c:pt>
                <c:pt idx="6">
                  <c:v>Snickers Puerto Rico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854</c:v>
                </c:pt>
                <c:pt idx="1">
                  <c:v>746</c:v>
                </c:pt>
                <c:pt idx="2">
                  <c:v>141</c:v>
                </c:pt>
                <c:pt idx="3">
                  <c:v>77</c:v>
                </c:pt>
                <c:pt idx="4">
                  <c:v>1638</c:v>
                </c:pt>
                <c:pt idx="5">
                  <c:v>1815</c:v>
                </c:pt>
                <c:pt idx="6">
                  <c:v>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6A-4BF6-B4D9-D0450B0E3B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127168"/>
        <c:axId val="400126512"/>
      </c:barChart>
      <c:catAx>
        <c:axId val="40012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26512"/>
        <c:crosses val="autoZero"/>
        <c:auto val="1"/>
        <c:lblAlgn val="ctr"/>
        <c:lblOffset val="100"/>
        <c:noMultiLvlLbl val="0"/>
      </c:catAx>
      <c:valAx>
        <c:axId val="40012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2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0.13174133037146701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C2-4DB6-911D-90CB44E9BB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0.145968262664606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C2-4DB6-911D-90CB44E9BB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1.7462684348976298E-2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C2-4DB6-911D-90CB44E9BB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8.1706281833616307E-2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C2-4DB6-911D-90CB44E9BBF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0.172355013447479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C2-4DB6-911D-90CB44E9BBF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0.20418724476594399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C2-4DB6-911D-90CB44E9BBF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0.11352930590987501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9C2-4DB6-911D-90CB44E9B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127824"/>
        <c:axId val="400125528"/>
      </c:barChart>
      <c:dateAx>
        <c:axId val="400127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25528"/>
        <c:crosses val="autoZero"/>
        <c:auto val="1"/>
        <c:lblOffset val="100"/>
        <c:baseTimeUnit val="days"/>
      </c:dateAx>
      <c:valAx>
        <c:axId val="40012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2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03-42E1-9EB4-C567E8BA06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03-42E1-9EB4-C567E8BA06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03-42E1-9EB4-C567E8BA06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03-42E1-9EB4-C567E8BA06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03-42E1-9EB4-C567E8BA062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03-42E1-9EB4-C567E8BA062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03-42E1-9EB4-C567E8BA06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084704"/>
        <c:axId val="397078800"/>
      </c:barChart>
      <c:dateAx>
        <c:axId val="397084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78800"/>
        <c:crosses val="autoZero"/>
        <c:auto val="1"/>
        <c:lblOffset val="100"/>
        <c:baseTimeUnit val="days"/>
      </c:dateAx>
      <c:valAx>
        <c:axId val="39707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8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Kisses Puerto Rico</c:v>
                </c:pt>
                <c:pt idx="2">
                  <c:v>Crunch Puerto Rico</c:v>
                </c:pt>
                <c:pt idx="3">
                  <c:v>KitKat Puerto Rico</c:v>
                </c:pt>
                <c:pt idx="4">
                  <c:v>Hershey's Puerto Rico Puerto Rico</c:v>
                </c:pt>
                <c:pt idx="5">
                  <c:v>M&amp;M's Puerto Rico</c:v>
                </c:pt>
                <c:pt idx="6">
                  <c:v>Snickers Puerto Rico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C4-4D46-977F-9CF9527710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Kisses Puerto Rico</c:v>
                </c:pt>
                <c:pt idx="2">
                  <c:v>Crunch Puerto Rico</c:v>
                </c:pt>
                <c:pt idx="3">
                  <c:v>KitKat Puerto Rico</c:v>
                </c:pt>
                <c:pt idx="4">
                  <c:v>Hershey's Puerto Rico Puerto Rico</c:v>
                </c:pt>
                <c:pt idx="5">
                  <c:v>M&amp;M's Puerto Rico</c:v>
                </c:pt>
                <c:pt idx="6">
                  <c:v>Snickers Puerto Rico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0</c:v>
                </c:pt>
                <c:pt idx="3">
                  <c:v>4</c:v>
                </c:pt>
                <c:pt idx="4">
                  <c:v>8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C4-4D46-977F-9CF9527710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Kisses Puerto Rico</c:v>
                </c:pt>
                <c:pt idx="2">
                  <c:v>Crunch Puerto Rico</c:v>
                </c:pt>
                <c:pt idx="3">
                  <c:v>KitKat Puerto Rico</c:v>
                </c:pt>
                <c:pt idx="4">
                  <c:v>Hershey's Puerto Rico Puerto Rico</c:v>
                </c:pt>
                <c:pt idx="5">
                  <c:v>M&amp;M's Puerto Rico</c:v>
                </c:pt>
                <c:pt idx="6">
                  <c:v>Snickers Puerto Rico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7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C4-4D46-977F-9CF9527710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Kisses Puerto Rico</c:v>
                </c:pt>
                <c:pt idx="2">
                  <c:v>Crunch Puerto Rico</c:v>
                </c:pt>
                <c:pt idx="3">
                  <c:v>KitKat Puerto Rico</c:v>
                </c:pt>
                <c:pt idx="4">
                  <c:v>Hershey's Puerto Rico Puerto Rico</c:v>
                </c:pt>
                <c:pt idx="5">
                  <c:v>M&amp;M's Puerto Rico</c:v>
                </c:pt>
                <c:pt idx="6">
                  <c:v>Snickers Puerto Rico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C4-4D46-977F-9CF952771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081752"/>
        <c:axId val="397079784"/>
      </c:barChart>
      <c:catAx>
        <c:axId val="39708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79784"/>
        <c:crosses val="autoZero"/>
        <c:auto val="1"/>
        <c:lblAlgn val="ctr"/>
        <c:lblOffset val="100"/>
        <c:noMultiLvlLbl val="0"/>
      </c:catAx>
      <c:valAx>
        <c:axId val="39707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8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29-450D-A288-3A85181622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kitkatpuertorico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29-450D-A288-3A85181622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6360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29-450D-A288-3A8518162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123232"/>
        <c:axId val="400122576"/>
      </c:barChart>
      <c:dateAx>
        <c:axId val="400123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22576"/>
        <c:crosses val="autoZero"/>
        <c:auto val="1"/>
        <c:lblOffset val="100"/>
        <c:baseTimeUnit val="days"/>
      </c:dateAx>
      <c:valAx>
        <c:axId val="40012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2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hersheyspuertorico</c:v>
                </c:pt>
                <c:pt idx="1">
                  <c:v>kitkatpuertorico</c:v>
                </c:pt>
                <c:pt idx="2">
                  <c:v>crunch_puertorico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6360</c:v>
                </c:pt>
                <c:pt idx="1">
                  <c:v>2156</c:v>
                </c:pt>
                <c:pt idx="2">
                  <c:v>1081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5B-4036-9FBF-5B7235BFA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kitkatpuertorico</c:v>
                </c:pt>
                <c:pt idx="2">
                  <c:v>hersheyspuertorico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444</c:v>
                </c:pt>
                <c:pt idx="1">
                  <c:v>101</c:v>
                </c:pt>
                <c:pt idx="2">
                  <c:v>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02-41EB-BD99-0BCD451B8D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121592"/>
        <c:axId val="409947304"/>
      </c:barChart>
      <c:catAx>
        <c:axId val="40012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47304"/>
        <c:crosses val="autoZero"/>
        <c:auto val="1"/>
        <c:lblAlgn val="ctr"/>
        <c:lblOffset val="100"/>
        <c:noMultiLvlLbl val="0"/>
      </c:catAx>
      <c:valAx>
        <c:axId val="40994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2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5.7572999999999999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13-4CD4-A733-C7C378B6A8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kitkatpuertorico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0.78769999999999996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13-4CD4-A733-C7C378B6A8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1.0342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13-4CD4-A733-C7C378B6A8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949272"/>
        <c:axId val="409953864"/>
      </c:barChart>
      <c:dateAx>
        <c:axId val="409949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53864"/>
        <c:crosses val="autoZero"/>
        <c:auto val="1"/>
        <c:lblOffset val="100"/>
        <c:baseTimeUnit val="days"/>
      </c:dateAx>
      <c:valAx>
        <c:axId val="40995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4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1C-4F52-B61B-25B8775F22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kitkatpuertorico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1C-4F52-B61B-25B8775F22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1C-4F52-B61B-25B8775F2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950584"/>
        <c:axId val="409951240"/>
      </c:barChart>
      <c:dateAx>
        <c:axId val="409950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51240"/>
        <c:crosses val="autoZero"/>
        <c:auto val="1"/>
        <c:lblOffset val="100"/>
        <c:baseTimeUnit val="days"/>
      </c:dateAx>
      <c:valAx>
        <c:axId val="40995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5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kitkatpuertorico</c:v>
                </c:pt>
                <c:pt idx="2">
                  <c:v>hersheyspuertorico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4F-4811-8CC2-D34AC78BAD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kitkatpuertorico</c:v>
                </c:pt>
                <c:pt idx="2">
                  <c:v>hersheyspuertorico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4F-4811-8CC2-D34AC78BAD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kitkatpuertorico</c:v>
                </c:pt>
                <c:pt idx="2">
                  <c:v>hersheyspuertorico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4F-4811-8CC2-D34AC78BA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862384"/>
        <c:axId val="395867960"/>
      </c:barChart>
      <c:catAx>
        <c:axId val="39586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67960"/>
        <c:crosses val="autoZero"/>
        <c:auto val="1"/>
        <c:lblAlgn val="ctr"/>
        <c:lblOffset val="100"/>
        <c:noMultiLvlLbl val="0"/>
      </c:catAx>
      <c:valAx>
        <c:axId val="39586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6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D72DC-83DC-43FE-9331-A18812576D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HERSHEYS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0B38A4-F1A1-4B4E-B00F-3EE0B1926D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3997718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A5B2E-0FED-41DC-88CA-42765CB85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B2B4EC-BD0C-4097-9114-2686F0556C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5424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37182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3789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013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3102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6146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5139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682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7088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21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62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Hershey's Puerto Rico Puerto Rico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511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Kisses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095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Ferrero 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40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85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440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Crunch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374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CD76F-ED80-4A32-8C68-87D571784F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437040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F2971-F7B0-4CA2-B19E-3EFAD6180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1D9D31-BEAF-4010-88F9-037CCF4F8B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8614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FD9E9-6297-4280-964B-4F3546CCF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DD067-8D9B-40D2-8B49-C9EFABF1A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908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25E6C-759B-4040-945E-0B5EC0A6F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2B4FC6-FDB7-49C0-8CFA-0997789F95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9873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3DE57-885F-4C0E-996A-801D33844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2693C-DE5B-46E4-BD4B-0DEDED0AE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826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5F918-D34C-4706-BFB9-64336DB79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6C1759-DD4D-4AA6-80C2-BD5BD43381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0296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26DB1-C5D2-43AA-8B0F-26928C593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13969-AC86-4037-B70E-A38DCE69F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234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93AF9-8756-4B5D-89AA-496F453CB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747102-BEB5-4E28-90C9-2FD7375CFE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8803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A15F4-5157-4E0C-9611-0A76FAF0F0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C0610-C9A1-47E5-974E-B623D7D74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32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F2174-D9A5-4326-B033-3C22885DA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329E60-1EDE-4931-88DB-95D7955EB3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0834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5C235-6752-489A-A73E-29D1182A6B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21B36-73CC-4E6A-A7B9-9EE297A25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118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590A1-400F-4447-867C-88A8C2425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D091BB-2132-4C69-9EDB-259884A9EC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5421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C3D81-DCFF-4F5F-9856-756EF3070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C70DA-B05B-4469-BC18-66A27B0B1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719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60615-AA54-4DB6-BF08-886400560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5336A8-38C3-413A-86B5-3BA6FDCEBB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9817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492506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3479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4638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9589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2694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875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8981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5397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08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crunch_puertorico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151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49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151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6AE50-E665-434E-8873-D1D4FDB2E6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032034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36E3-F971-4525-855B-B0607482F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EA2549-7BBA-403F-B1A6-6D9FF903A6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1417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BF28B-F878-4972-9F2F-6B4299A25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E4F7F-954C-4688-A1F2-EB3582B8A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324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7AA87-B493-4CD6-BCE4-131A02702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5CF753-7DCB-40F7-864A-5122F3E342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0796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041BD-FBD6-4B90-8818-52A6608DCE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E4A6B-996F-4D54-B634-2FF76C99D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17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48FCD-F4A6-47D8-A11D-E839F9B34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CC376B-6012-478D-B41D-E1F5BCCCA3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268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149D3-8178-4B2D-9E82-37598B7498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E993D-943B-4EC3-BBAA-62C615C20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82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8DCC6-AAB1-4C0A-9B73-195FB441C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99552C-A21F-45DD-9E73-62D6770E9A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0397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52225-4D17-40F9-BF1C-9EB3EC1AC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29B12-B14F-4263-804B-B02714D04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141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4590A-161A-4DC5-932F-64EB94D2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308914-3077-4CDA-9939-5C4DA1AFC7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1021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56DC8-CF7C-429B-8915-6A13DA4D97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736C6-E2E7-47FE-9551-171C32DA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541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289A1-E6C5-4A71-A455-6A735073B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F325E6-9B5F-4E8B-B085-BD7AEC349B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3635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4B0D9-7265-41DC-86A2-08F7CF7DE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276A6-9885-4D42-BC32-4A90D3EAF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9792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371</Words>
  <Application>Microsoft Office PowerPoint</Application>
  <PresentationFormat>On-screen Show (4:3)</PresentationFormat>
  <Paragraphs>138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HERSHEYS II</vt:lpstr>
      <vt:lpstr>Facebook Fans Table | Puerto Rico Competitors</vt:lpstr>
      <vt:lpstr>Facebook Page Likes Total | Puerto Rico Competitors</vt:lpstr>
      <vt:lpstr>Facebook Fan Distribution | Puerto Rico Competitors</vt:lpstr>
      <vt:lpstr>Facebook Total Interactions | Puerto Rico Competitors</vt:lpstr>
      <vt:lpstr>Facebook Interaction Rate | Puerto Rico Competitors</vt:lpstr>
      <vt:lpstr>Facebook Own Posts | Puerto Rico Competitors</vt:lpstr>
      <vt:lpstr>Facebook Post Type Distribution Per Profile | Puerto Rico Competitors</vt:lpstr>
      <vt:lpstr>Instagram Followers Table | Puerto Rico Competitors</vt:lpstr>
      <vt:lpstr>Instagram Followers Total | Puerto Rico Competitors</vt:lpstr>
      <vt:lpstr>Instagram Follower Distribution | Puerto Rico Competitors</vt:lpstr>
      <vt:lpstr>Instagram Total Interactions | Puerto Rico Competitors</vt:lpstr>
      <vt:lpstr>Instagram Interaction Rate | Puerto Rico Competitors</vt:lpstr>
      <vt:lpstr>Instagram Posts | Puerto Rico Competitors</vt:lpstr>
      <vt:lpstr>Instagram Post Type Distribution Per Profile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HERSHEYS II</dc:title>
  <dc:creator>Frederik Peiniger</dc:creator>
  <cp:lastModifiedBy>Frederik Peiniger</cp:lastModifiedBy>
  <cp:revision>1</cp:revision>
  <dcterms:created xsi:type="dcterms:W3CDTF">2021-11-03T18:41:08Z</dcterms:created>
  <dcterms:modified xsi:type="dcterms:W3CDTF">2021-11-03T18:41:39Z</dcterms:modified>
</cp:coreProperties>
</file>