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68389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B3-4BFD-954A-64C4F083C5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64231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B3-4BFD-954A-64C4F083C5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214071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B3-4BFD-954A-64C4F083C5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100750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B3-4BFD-954A-64C4F083C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874856"/>
        <c:axId val="389875184"/>
      </c:lineChart>
      <c:dateAx>
        <c:axId val="389874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75184"/>
        <c:crosses val="autoZero"/>
        <c:auto val="1"/>
        <c:lblOffset val="100"/>
        <c:baseTimeUnit val="days"/>
      </c:dateAx>
      <c:valAx>
        <c:axId val="38987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7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-0.13871853279598201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42-4801-869C-B521ABBB24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0.54317199924863802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42-4801-869C-B521ABBB24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0.17735806675027599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42-4801-869C-B521ABBB24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-0.162514616406049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42-4801-869C-B521ABBB2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878792"/>
        <c:axId val="389880432"/>
      </c:lineChart>
      <c:dateAx>
        <c:axId val="389878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80432"/>
        <c:crosses val="autoZero"/>
        <c:auto val="1"/>
        <c:lblOffset val="100"/>
        <c:baseTimeUnit val="days"/>
      </c:dateAx>
      <c:valAx>
        <c:axId val="38988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7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7.42299374598165E-2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96-4F20-9B16-51B87498CA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1.7781038762352299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96-4F20-9B16-51B87498CA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0.133982214408947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96-4F20-9B16-51B87498CA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7.9339892097746705E-3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96-4F20-9B16-51B87498C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877480"/>
        <c:axId val="389878136"/>
      </c:barChart>
      <c:dateAx>
        <c:axId val="389877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78136"/>
        <c:crosses val="autoZero"/>
        <c:auto val="1"/>
        <c:lblOffset val="100"/>
        <c:baseTimeUnit val="days"/>
      </c:dateAx>
      <c:valAx>
        <c:axId val="38987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7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 Perú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254</c:v>
                </c:pt>
                <c:pt idx="1">
                  <c:v>7973</c:v>
                </c:pt>
                <c:pt idx="2">
                  <c:v>4585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5E-4A80-8A38-E967B0FA5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968760"/>
        <c:axId val="381970728"/>
      </c:barChart>
      <c:catAx>
        <c:axId val="38196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70728"/>
        <c:crosses val="autoZero"/>
        <c:auto val="1"/>
        <c:lblAlgn val="ctr"/>
        <c:lblOffset val="100"/>
        <c:noMultiLvlLbl val="0"/>
      </c:catAx>
      <c:valAx>
        <c:axId val="38197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6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31.946899999999999</c:v>
                </c:pt>
                <c:pt idx="1">
                  <c:v>31.25</c:v>
                </c:pt>
                <c:pt idx="2">
                  <c:v>3.1858</c:v>
                </c:pt>
                <c:pt idx="3">
                  <c:v>0</c:v>
                </c:pt>
                <c:pt idx="4">
                  <c:v>4.1746999999999996</c:v>
                </c:pt>
                <c:pt idx="5">
                  <c:v>-25.538599999999999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2-4BEA-8C49-B60377C416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30.0045</c:v>
                </c:pt>
                <c:pt idx="1">
                  <c:v>43.75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42-4BEA-8C49-B60377C416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57.506599999999999</c:v>
                </c:pt>
                <c:pt idx="3">
                  <c:v>0</c:v>
                </c:pt>
                <c:pt idx="4">
                  <c:v>7.5350999999999999</c:v>
                </c:pt>
                <c:pt idx="5">
                  <c:v>32.652299999999997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42-4BEA-8C49-B60377C416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47.063800000000001</c:v>
                </c:pt>
                <c:pt idx="1">
                  <c:v>12.5</c:v>
                </c:pt>
                <c:pt idx="2">
                  <c:v>0.20069999999999999</c:v>
                </c:pt>
                <c:pt idx="3">
                  <c:v>0</c:v>
                </c:pt>
                <c:pt idx="4">
                  <c:v>0.44619999999999999</c:v>
                </c:pt>
                <c:pt idx="5">
                  <c:v>-29.919499999999999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42-4BEA-8C49-B60377C41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8471736"/>
        <c:axId val="248469768"/>
      </c:radarChart>
      <c:catAx>
        <c:axId val="24847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69768"/>
        <c:crosses val="autoZero"/>
        <c:auto val="1"/>
        <c:lblAlgn val="ctr"/>
        <c:lblOffset val="100"/>
        <c:noMultiLvlLbl val="0"/>
      </c:catAx>
      <c:valAx>
        <c:axId val="24846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7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3D-4463-AE6B-8A9EB93542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3D-4463-AE6B-8A9EB93542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3D-4463-AE6B-8A9EB93542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3D-4463-AE6B-8A9EB9354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486496"/>
        <c:axId val="248486824"/>
      </c:barChart>
      <c:dateAx>
        <c:axId val="248486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86824"/>
        <c:crosses val="autoZero"/>
        <c:auto val="1"/>
        <c:lblOffset val="100"/>
        <c:baseTimeUnit val="days"/>
      </c:dateAx>
      <c:valAx>
        <c:axId val="24848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8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 Perú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A7-45FC-9598-7B7ED83D17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 Perú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A7-45FC-9598-7B7ED83D17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 Perú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9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A7-45FC-9598-7B7ED83D17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 Perú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A7-45FC-9598-7B7ED83D17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9937960"/>
        <c:axId val="259935992"/>
      </c:barChart>
      <c:catAx>
        <c:axId val="25993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35992"/>
        <c:crosses val="autoZero"/>
        <c:auto val="1"/>
        <c:lblAlgn val="ctr"/>
        <c:lblOffset val="100"/>
        <c:noMultiLvlLbl val="0"/>
      </c:catAx>
      <c:valAx>
        <c:axId val="25993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3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5D5AD-9DBE-405B-ADE4-4EAFE6DDF6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E1B3E7-BB7D-4C09-9354-8F2CA21695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3824498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1B8C2-BB2F-450B-BEE0-7AA354144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E4ADE-DF14-491B-8410-3A55BCFD0C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22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623966136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796571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5084037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506224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1550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9490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8978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3737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7083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2548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5749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0779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1140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7180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933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La Ibérica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01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Perú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89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 Chin Golosinas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65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242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822E0-9445-41FA-905E-438390425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614651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A133F-7E55-4B61-89EC-314495CCC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449741-6D74-43EB-9476-C163DBDE28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2385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2F0BD-573D-4B95-9EAC-2565252F88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28262-BECB-4A9B-A8EB-A8CA26A7D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4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9EB4B-DBF3-4526-9D1B-A67117E4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7F26FD-0002-499C-950A-C5D6C5C2AA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9530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34602-68A9-40C7-84BD-CA985B04F4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65198-E02E-49D3-B851-4E2D2DB9E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43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E0D01-C44C-4199-A2D4-DAE1DA245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B609FB-65AB-43EB-82EB-B2732DFCBE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629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3B6D4-ABA4-4764-B9B8-678B1C0E3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8072A-6B5E-459D-812F-1AE0A714D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913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82C25-C5E4-44CE-AE8A-EFC0ADA1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76C0C-C447-4B65-B5F2-B05043B16B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3329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61500-3AFF-40A6-A91B-F1D6C56B6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CEFFC-C3F2-42B3-A6F0-133292B4A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437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B8961-68FE-404B-852F-113A1A9EF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B6E3FC-BB21-4A45-ABE7-3545C74940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5324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253065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98548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8393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1014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2479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4397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6535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8456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2044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3910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09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- 2021-09-30 23:00:55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Haz tus días más divertidos con las NUEVAS Caritas sabor Fresa. 🍓🍪😋 Pruébalas y muestra tu mejor #CaritaColorFresa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7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- 2021-09-30 15:31:16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se te ponga la #CaritaColorFresa por un buen video es más divertido acompañado de unas Caritas sabor Fresa. 🍓🍪🤭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13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- 2021-09-29 15:29:38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Prueba nuestro turrón La Ibérica y descubre qué lo hace único.
Encuéntralo en nuestra tienda virtual bit.ly/LaIbérica-TiendaVirtual y en tiendas físicas.
Desde 1909; La Ibérica, El sabor de la autenticidad.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654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B47BC-BB2D-474D-AEED-24DC7FA2B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592861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C6D06-4A12-4017-ADF3-667F8DDB9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642E4-6CE5-4C2D-B92D-C87730079E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199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493548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63235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6871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63801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5988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2964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6252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7579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5486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3519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6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- 2021-09-27 18:14:45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Platanito, durazno y pera. Son las formas de algunos de nuestros mazapanes de castaña ¿Cuál es tu favorito?
Encuéntralo en nuestra tienda virtual bit.ly/LaIbérica-TiendaVirtual y en tiendas físicas.
Desde 1909; La Ibérica, El sabor de la autenticidad.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3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13E71-61C6-40D7-A58C-42B9BCAC8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332544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AC159-C002-411B-B1C2-6B48FFC2D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14BF3E-B2E9-4D0F-97AA-7D80BCFA61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5380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365082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11635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2420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914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1820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9147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3952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5469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4030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1559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52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- 2021-09-27 18:08:59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BBVA DAYS ⚡ 25% de dscto pagando con tarjetas BBVA.
Utiliza el cupón BBVADAYS y recibe 25% de dscto en productos seleccionados. Válido en nuestra tienda virtual bit.ly/LaIbérica-TiendaVirtual del 27/09 al 03/10.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250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8D350-3366-401B-A986-2EE235275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356657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8F8EC-F161-4B27-AE52-768373BE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185FB7-832D-4AC0-9F2D-41F67931EC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2938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877739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55362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9093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4496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3495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98988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74687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81936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2959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3303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24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- 2021-09-24 16:14:06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Cierra los ojos e imagina el sabor de nuestros bombones rellenos de menta. Delicioso ¿verdad? 😍
Encuéntralos en nuestra tienda virtual bit.ly/LaIbérica-TiendaVirtual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16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Perú Perú - 2021-09-23 16:00:28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 en los comentarios tu HERSHEY'S favorito y descubre quién comparte tu gusto.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105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7AB06-9AC0-447D-8968-21516DF10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029639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81706-BB08-4D8F-90D5-0D80851B8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91CF59-5C2B-4AEC-B199-9273FB8593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1385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524358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06889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3131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8948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3833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7634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6725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99828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55715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1200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0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- 2021-09-22 23:03:24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Del 22 al 26 de Septiembre 🚨 30% de dscto por la compra de dos unidades iguales en productos seleccionados.
🤎 Barra Milky La Ibérica x 50g x 6 pzs
🤎 Toffees Surtidos x 400g
Encuéntralos en nuestra tienda virtual bit.ly/LaIbérica-TiendaVirtual y en tiendas físicas.
Desde 1909; La Ibérica, Auténtico Chocolate.
Stock mínimo de la promoción: 10 unidades.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646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C083E-2C06-4BDA-86B8-5C7040B12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768215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97838-0EEE-48D4-8F09-C68A371AF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956465-738E-4A4B-ADDD-4F4415C526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7412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06243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77120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2805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8757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2382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6150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090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8720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7930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2479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89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- 2021-09-20 17:52:24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caja de bombones Dulce Armonía trae una selección de chocolates con deliciosos rellenos. ¿Te sabes de memoria qué sabores son?
Encuéntralos en nuestra tienda virtual bit.ly/LaIbérica-TiendaVirtual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04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 - 2021-09-18 15:47:25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provocan? 🤤  ¡Pide tus Chin Chin favoritos HOY por la Tienda Chocolates https://bit.ly/3tO5xNA 🍫  y ten la diversión siempre a la mano! 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751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765F2-523F-4ED6-BE09-4B6FB658AD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925899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FC84A-D62B-402F-90D7-C5CB7056B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2840AF-DAB2-4079-ADE9-1BEF5C5DD1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5084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789233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38687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8993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3325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5760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366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5829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332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28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9502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72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- 2021-09-17 16:53:31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¿Un antojo?, ¡no esperes más!
Nuestras ricas pastillas de chocolate las consigues en presentación: con leche 40%, fondant 52% y chocolate 70% de cacao.
Encuéntralas en nuestros puntos de venta y si deseas comprarlas online, visita https://bit.ly/3zZyTe8 🍫❤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406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39408-B312-473A-8305-E75671F92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213462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EB344-1CE7-4B20-BDFD-C46CD004C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45BE5E-C946-407B-B97A-14330703DC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9163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261687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5728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4121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3390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08004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93477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8983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8321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8192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3265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5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- 2021-09-17 16:13:57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agregados, de nuestras tabletas Milky, crees que se muestra en la fotografía? 
Encuéntralas en nuestra tienda virtual bit.ly/LaIbérica-TiendaVirtual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68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789F6-A9B1-46D0-9AA0-35AA9F420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776997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686C0-6926-48C9-9342-EF1C650A9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A7F92B-F492-49E8-ACB9-A242330897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610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088630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49597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7565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5552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3507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1772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5681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966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5264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7713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31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- 2021-09-15 20:53:05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Comparte unos bombones bañados en chocolate y rellenos de cremas surtidas, y descubre todos los sabores que tenemos.
Encuéntralo en nuestra tienda virtual bit.ly/LaIbérica-TiendaVirtual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277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904B4-4791-4BDB-8092-8E9DE9767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360094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CB67F-ACD6-4332-983A-89CEE9F50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C4C106-CFD6-403F-A466-6D332E2479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529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88193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57753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0367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4598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671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9461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8891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1700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0431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7601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64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- 2021-09-14 22:50:45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[CONCURSO] #MiLadoChocmanBlack​
¿Tienes un gusto culposo, una foto graciosa de pequeño, una anécdota o un secreto que nadie sabe? ¡Es momento de compartirlo! ​
Sigue los pasos:​
- Comenta usando #MiLadoChocmanBlack​
- Escribe tu historia y/o sube tu foto en los comentarios.​
- Menciona a dos amig@s que sabes que también tienen su lado #ChocmanBlack.​
Anuncio de ganadores: A partir del 20 de septiembre.​
Términos y condiciones: bit.ly/3zaZoMs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44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81572-7F99-44EA-A4A4-1A8B1D195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83144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AC306-962C-40A8-931D-D29271844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F98A3-4DA2-4083-BCA5-598DA0F96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9708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664578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69957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3074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88660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118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72656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1708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9233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1581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5940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68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- 2021-09-13 20:00:03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Solo por hoy 🚨 20% de descuento de 4:00 p.m a 10 p.m. en todos nuestros chocolates usando el cupón DIACHOCOLATE 💕
Celebramos este día especial con descuentos en pastillas, barras, tabletas y todos los chocolates que tenemos en nuestra tienda virtual entrando a https://bit.ly/diachocolate_iberica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75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- 2021-09-13 17:39:32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419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BA54A-121E-42DC-A6E3-4126AB47A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236945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C34A4-A77B-47C9-B915-FEFB3E451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1DA51F-AE14-4666-B556-1134ED055F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1228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426370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1255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9742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2167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1834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6699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1662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2291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1014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3913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28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- 2021-09-13 15:51:13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del chocolate 🍫🤎
Hoy es el día perfecto para celebrar ese dulce que tiene la capacidad de ponernos feliz y unirnos con las personas que más queremos.
De parte de La Ibérica, te deseamos un feliz día del chocolate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74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- 2021-09-13 15:00:01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¡Las #Caritas se volvieron más divertidas! Prueba las NUEVAS #Caritas sabor fresa. Disfrútalas y llénate de diversión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182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4FF1F-C686-4DEC-A4AA-EDCCCA5C8B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797112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A2AA4-7261-4C3E-9CA5-08C0397A3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47C90B-5FD8-4F4E-9541-27FB0C4F83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66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387552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478010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334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3385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7135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03923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0941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4144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6546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5533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09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 - 2021-09-13 14:58:53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¿Hay algo más divertido que comer #chocolate en el #DíaMundialDelChocolate?🍫 🌎 🤔 Sí: ¡celebrarlo con el sabor de #ChinChin! 🤤 Cuéntanos cómo festejarás hoy 🎉 😋.
#ChocolateReal #ColorantesNaturales #Diversión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Perú Perú - 2021-09-13 12:00:07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¡Gracias a Milton Hershey hoy Hay un HERSHEY’S para Todos! Celebremos los 164 años de nuestro fundador, quien muy adelantado a su época, dejó su legado y se saborea hasta el día de hoy en cada una de sus barras. ¿Qué te parece un Hershey’s para celebrar juntos este día?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645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B174B-517D-427B-B6C3-BF64C090A7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700465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17BB7-BF90-4B8B-835A-5AB198542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84541D-5525-4C4A-8EB4-E001F73901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8775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920375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60485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7354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3704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5666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0946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5895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5025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9544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9187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47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 - 2021-09-10 15:00:09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esos momentos en los que te hace falta un subidón de energía ⚡ y diversión 🎉: ¡Chin Chin grageas! Hechas con chocolate real y a solo S/ 0.60. ¿Ya tienes las tuyas?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45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 - 2021-09-08 15:06:46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¡Empieza a divertirte con el sabor de #ChinChin! Comenta cuál de nuestros productos vas a disfrutar hoy.
#Colores #Diversión #Chocolate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540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1BD15-FE19-449C-AF3D-33550F3AB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255347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07803-D00F-4EF0-ABF4-777DB06B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BBF2B6-2EE5-48D4-AEE9-CF39A4FD6C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8879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767055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94200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9616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673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9235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162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8454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9033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5872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9086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21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- 2021-09-07 20:17:39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Sorpréndete con nuestros chocolates con alto porcentaje de cacao. ¿Sabías que tenemos barras con 73% de cacao y pastillas con 70%?
Encuéntralas en nuestra tienda virtual bit.ly/LaIbérica-TiendaVirtual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796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68A61-F27D-4C21-8C23-C4A5A79347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827439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56509-F7D4-4437-AB67-70D36AD7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A67F44-9FA0-4B56-AF12-30D9D0D9AD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6492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430015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74394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637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6039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1478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2368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6150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5641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2898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0209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30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- 2021-09-06 21:35:02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Tus compras en nuestra web te dan chocolates GRATIS.
Recuerda canjear tus chocopuntos acumulados en nuestra web. Podrás llevarte chocolates totalmente gratis dependiendo de cuántos tengas acumulados 💕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231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A7359-72AB-439A-9523-FFC837B04A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022861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D15D5-0B0A-4C1F-88E3-5611F030C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14D19E-C2B0-4CF0-9861-6DACF6BC4B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937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732218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70732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1737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8300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1430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1671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6404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1743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2565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7343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3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- 2021-09-06 18:13:57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Ganadores del Sorteo de 43 canastas con productos La Ibérica 🚨
¡Muchas gracias a todos por participar! A los ganadores, esperamos que disfruten sus productos :)
Desde 1909. La Ibérica;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13:46:56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392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6D00C-1083-49FA-B00C-BFCFDD219D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426595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2279D-10B0-474E-B8B3-658FFCF83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21BAE8-B1B7-44E5-8EFE-9CE7E1739B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96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E4145-8692-4D0D-9C04-2640954CA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AF32E-3CAB-47FD-90D8-41E5722D5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597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0E7A9-1A45-4DF5-9165-B4E75BFDD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4465A2-23A4-4248-B886-FB4BF6250B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3045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66F29-0B00-4A5B-B264-0ECF451A7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1F5CB-F920-48BC-8B4E-FEC7FD645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21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77997-613D-4ECB-AA32-EC3106672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8170A3-68C6-4DC1-BF1C-4AC6DABD9E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055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9F75C-84FC-4D93-B3F6-5DF509FEC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338FC-832D-4C1C-AD37-BEA1B4CDA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2466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1103</Words>
  <Application>Microsoft Office PowerPoint</Application>
  <PresentationFormat>On-screen Show (4:3)</PresentationFormat>
  <Paragraphs>549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Overview - Copy</vt:lpstr>
      <vt:lpstr>Facebook Key Metrics Table | Perú</vt:lpstr>
      <vt:lpstr>Facebook Page Likes Total | Perú</vt:lpstr>
      <vt:lpstr>Facebook Fans Change Rate | Perú</vt:lpstr>
      <vt:lpstr>Facebook Interaction Rate | Perú</vt:lpstr>
      <vt:lpstr>Facebook Total Interactions | Perú</vt:lpstr>
      <vt:lpstr>Facebook Own Posts Table | Perú - 1 of 17</vt:lpstr>
      <vt:lpstr>Facebook Own Posts Table | Perú - 2 of 17</vt:lpstr>
      <vt:lpstr>Facebook Own Posts Table | Perú - 3 of 17</vt:lpstr>
      <vt:lpstr>Facebook Own Posts Table | Perú - 4 of 17</vt:lpstr>
      <vt:lpstr>Facebook Own Posts Table | Perú - 5 of 17</vt:lpstr>
      <vt:lpstr>Facebook Own Posts Table | Perú - 6 of 17</vt:lpstr>
      <vt:lpstr>Facebook Own Posts Table | Perú - 7 of 17</vt:lpstr>
      <vt:lpstr>Facebook Own Posts Table | Perú - 8 of 17</vt:lpstr>
      <vt:lpstr>Facebook Own Posts Table | Perú - 9 of 17</vt:lpstr>
      <vt:lpstr>Facebook Own Posts Table | Perú - 10 of 17</vt:lpstr>
      <vt:lpstr>Facebook Own Posts Table | Perú - 11 of 17</vt:lpstr>
      <vt:lpstr>Facebook Own Posts Table | Perú - 12 of 17</vt:lpstr>
      <vt:lpstr>Facebook Own Posts Table | Perú - 13 of 17</vt:lpstr>
      <vt:lpstr>Facebook Own Posts Table | Perú - 14 of 17</vt:lpstr>
      <vt:lpstr>Facebook Own Posts Table | Perú - 15 of 17</vt:lpstr>
      <vt:lpstr>Facebook Own Posts Table | Perú - 16 of 17</vt:lpstr>
      <vt:lpstr>Facebook Own Posts Table | Perú - 17 of 17</vt:lpstr>
      <vt:lpstr>Facebook Key Metrics Radar | Perú</vt:lpstr>
      <vt:lpstr>Facebook Own Posts | Perú</vt:lpstr>
      <vt:lpstr>Facebook Post Type Distribution Per Profile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- Copy</dc:title>
  <dc:creator>Frederik Peiniger</dc:creator>
  <cp:lastModifiedBy>Frederik Peiniger</cp:lastModifiedBy>
  <cp:revision>1</cp:revision>
  <dcterms:created xsi:type="dcterms:W3CDTF">2021-10-11T15:17:12Z</dcterms:created>
  <dcterms:modified xsi:type="dcterms:W3CDTF">2021-10-11T15:17:58Z</dcterms:modified>
</cp:coreProperties>
</file>