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kitkatpe</c:v>
                </c:pt>
              </c:strCache>
            </c:strRef>
          </c:tx>
          <c:spPr>
            <a:ln w="28575" cap="rnd">
              <a:solidFill>
                <a:schemeClr val="accent1"/>
              </a:solidFill>
              <a:round/>
            </a:ln>
            <a:effectLst/>
          </c:spPr>
          <c:marker>
            <c:symbol val="none"/>
          </c:marker>
          <c:cat>
            <c:numRef>
              <c:f>Sheet1!$A$2</c:f>
              <c:numCache>
                <c:formatCode>m/d/yyyy</c:formatCode>
                <c:ptCount val="1"/>
                <c:pt idx="0">
                  <c:v>44440</c:v>
                </c:pt>
              </c:numCache>
            </c:numRef>
          </c:cat>
          <c:val>
            <c:numRef>
              <c:f>Sheet1!$B$2</c:f>
              <c:numCache>
                <c:formatCode>General</c:formatCode>
                <c:ptCount val="1"/>
                <c:pt idx="0">
                  <c:v>5249</c:v>
                </c:pt>
              </c:numCache>
            </c:numRef>
          </c:val>
          <c:smooth val="0"/>
          <c:extLst>
            <c:ext xmlns:c16="http://schemas.microsoft.com/office/drawing/2014/chart" uri="{C3380CC4-5D6E-409C-BE32-E72D297353CC}">
              <c16:uniqueId val="{00000000-8340-469D-BF2F-029C858670F6}"/>
            </c:ext>
          </c:extLst>
        </c:ser>
        <c:ser>
          <c:idx val="1"/>
          <c:order val="1"/>
          <c:tx>
            <c:strRef>
              <c:f>Sheet1!$C$1</c:f>
              <c:strCache>
                <c:ptCount val="1"/>
                <c:pt idx="0">
                  <c:v>chocolates.laibericaperu</c:v>
                </c:pt>
              </c:strCache>
            </c:strRef>
          </c:tx>
          <c:spPr>
            <a:ln w="28575" cap="rnd">
              <a:solidFill>
                <a:schemeClr val="accent2"/>
              </a:solidFill>
              <a:round/>
            </a:ln>
            <a:effectLst/>
          </c:spPr>
          <c:marker>
            <c:symbol val="none"/>
          </c:marker>
          <c:cat>
            <c:numRef>
              <c:f>Sheet1!$A$2</c:f>
              <c:numCache>
                <c:formatCode>m/d/yyyy</c:formatCode>
                <c:ptCount val="1"/>
                <c:pt idx="0">
                  <c:v>44440</c:v>
                </c:pt>
              </c:numCache>
            </c:numRef>
          </c:cat>
          <c:val>
            <c:numRef>
              <c:f>Sheet1!$C$2</c:f>
              <c:numCache>
                <c:formatCode>General</c:formatCode>
                <c:ptCount val="1"/>
                <c:pt idx="0">
                  <c:v>35921</c:v>
                </c:pt>
              </c:numCache>
            </c:numRef>
          </c:val>
          <c:smooth val="0"/>
          <c:extLst>
            <c:ext xmlns:c16="http://schemas.microsoft.com/office/drawing/2014/chart" uri="{C3380CC4-5D6E-409C-BE32-E72D297353CC}">
              <c16:uniqueId val="{00000001-8340-469D-BF2F-029C858670F6}"/>
            </c:ext>
          </c:extLst>
        </c:ser>
        <c:ser>
          <c:idx val="2"/>
          <c:order val="2"/>
          <c:tx>
            <c:strRef>
              <c:f>Sheet1!$D$1</c:f>
              <c:strCache>
                <c:ptCount val="1"/>
                <c:pt idx="0">
                  <c:v>hersheysperu</c:v>
                </c:pt>
              </c:strCache>
            </c:strRef>
          </c:tx>
          <c:spPr>
            <a:ln w="28575" cap="rnd">
              <a:solidFill>
                <a:schemeClr val="accent3"/>
              </a:solidFill>
              <a:round/>
            </a:ln>
            <a:effectLst/>
          </c:spPr>
          <c:marker>
            <c:symbol val="none"/>
          </c:marker>
          <c:cat>
            <c:numRef>
              <c:f>Sheet1!$A$2</c:f>
              <c:numCache>
                <c:formatCode>m/d/yyyy</c:formatCode>
                <c:ptCount val="1"/>
                <c:pt idx="0">
                  <c:v>44440</c:v>
                </c:pt>
              </c:numCache>
            </c:numRef>
          </c:cat>
          <c:val>
            <c:numRef>
              <c:f>Sheet1!$D$2</c:f>
              <c:numCache>
                <c:formatCode>General</c:formatCode>
                <c:ptCount val="1"/>
                <c:pt idx="0">
                  <c:v>4010</c:v>
                </c:pt>
              </c:numCache>
            </c:numRef>
          </c:val>
          <c:smooth val="0"/>
          <c:extLst>
            <c:ext xmlns:c16="http://schemas.microsoft.com/office/drawing/2014/chart" uri="{C3380CC4-5D6E-409C-BE32-E72D297353CC}">
              <c16:uniqueId val="{00000002-8340-469D-BF2F-029C858670F6}"/>
            </c:ext>
          </c:extLst>
        </c:ser>
        <c:dLbls>
          <c:showLegendKey val="0"/>
          <c:showVal val="0"/>
          <c:showCatName val="0"/>
          <c:showSerName val="0"/>
          <c:showPercent val="0"/>
          <c:showBubbleSize val="0"/>
        </c:dLbls>
        <c:smooth val="0"/>
        <c:axId val="384068264"/>
        <c:axId val="384068592"/>
      </c:lineChart>
      <c:dateAx>
        <c:axId val="384068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68592"/>
        <c:crosses val="autoZero"/>
        <c:auto val="1"/>
        <c:lblOffset val="100"/>
        <c:baseTimeUnit val="days"/>
      </c:dateAx>
      <c:valAx>
        <c:axId val="384068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06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kitkatpe</c:v>
                </c:pt>
              </c:strCache>
            </c:strRef>
          </c:tx>
          <c:spPr>
            <a:ln w="28575" cap="rnd">
              <a:solidFill>
                <a:schemeClr val="accent1"/>
              </a:solidFill>
              <a:round/>
            </a:ln>
            <a:effectLst/>
          </c:spPr>
          <c:marker>
            <c:symbol val="none"/>
          </c:marker>
          <c:cat>
            <c:numRef>
              <c:f>Sheet1!$A$2</c:f>
              <c:numCache>
                <c:formatCode>m/d/yyyy</c:formatCode>
                <c:ptCount val="1"/>
                <c:pt idx="0">
                  <c:v>44440</c:v>
                </c:pt>
              </c:numCache>
            </c:numRef>
          </c:cat>
          <c:val>
            <c:numRef>
              <c:f>Sheet1!$B$2</c:f>
              <c:numCache>
                <c:formatCode>General</c:formatCode>
                <c:ptCount val="1"/>
                <c:pt idx="0">
                  <c:v>2.16037368625924</c:v>
                </c:pt>
              </c:numCache>
            </c:numRef>
          </c:val>
          <c:smooth val="0"/>
          <c:extLst>
            <c:ext xmlns:c16="http://schemas.microsoft.com/office/drawing/2014/chart" uri="{C3380CC4-5D6E-409C-BE32-E72D297353CC}">
              <c16:uniqueId val="{00000000-C0A5-41AC-A50D-1A23EE8340AD}"/>
            </c:ext>
          </c:extLst>
        </c:ser>
        <c:ser>
          <c:idx val="1"/>
          <c:order val="1"/>
          <c:tx>
            <c:strRef>
              <c:f>Sheet1!$C$1</c:f>
              <c:strCache>
                <c:ptCount val="1"/>
                <c:pt idx="0">
                  <c:v>chocolates.laibericaperu</c:v>
                </c:pt>
              </c:strCache>
            </c:strRef>
          </c:tx>
          <c:spPr>
            <a:ln w="28575" cap="rnd">
              <a:solidFill>
                <a:schemeClr val="accent2"/>
              </a:solidFill>
              <a:round/>
            </a:ln>
            <a:effectLst/>
          </c:spPr>
          <c:marker>
            <c:symbol val="none"/>
          </c:marker>
          <c:cat>
            <c:numRef>
              <c:f>Sheet1!$A$2</c:f>
              <c:numCache>
                <c:formatCode>m/d/yyyy</c:formatCode>
                <c:ptCount val="1"/>
                <c:pt idx="0">
                  <c:v>44440</c:v>
                </c:pt>
              </c:numCache>
            </c:numRef>
          </c:cat>
          <c:val>
            <c:numRef>
              <c:f>Sheet1!$C$2</c:f>
              <c:numCache>
                <c:formatCode>General</c:formatCode>
                <c:ptCount val="1"/>
                <c:pt idx="0">
                  <c:v>0.62750371179650999</c:v>
                </c:pt>
              </c:numCache>
            </c:numRef>
          </c:val>
          <c:smooth val="0"/>
          <c:extLst>
            <c:ext xmlns:c16="http://schemas.microsoft.com/office/drawing/2014/chart" uri="{C3380CC4-5D6E-409C-BE32-E72D297353CC}">
              <c16:uniqueId val="{00000001-C0A5-41AC-A50D-1A23EE8340AD}"/>
            </c:ext>
          </c:extLst>
        </c:ser>
        <c:ser>
          <c:idx val="2"/>
          <c:order val="2"/>
          <c:tx>
            <c:strRef>
              <c:f>Sheet1!$D$1</c:f>
              <c:strCache>
                <c:ptCount val="1"/>
                <c:pt idx="0">
                  <c:v>hersheysperu</c:v>
                </c:pt>
              </c:strCache>
            </c:strRef>
          </c:tx>
          <c:spPr>
            <a:ln w="28575" cap="rnd">
              <a:solidFill>
                <a:schemeClr val="accent3"/>
              </a:solidFill>
              <a:round/>
            </a:ln>
            <a:effectLst/>
          </c:spPr>
          <c:marker>
            <c:symbol val="none"/>
          </c:marker>
          <c:cat>
            <c:numRef>
              <c:f>Sheet1!$A$2</c:f>
              <c:numCache>
                <c:formatCode>m/d/yyyy</c:formatCode>
                <c:ptCount val="1"/>
                <c:pt idx="0">
                  <c:v>44440</c:v>
                </c:pt>
              </c:numCache>
            </c:numRef>
          </c:cat>
          <c:val>
            <c:numRef>
              <c:f>Sheet1!$D$2</c:f>
              <c:numCache>
                <c:formatCode>General</c:formatCode>
                <c:ptCount val="1"/>
                <c:pt idx="0">
                  <c:v>4.6177928515523101</c:v>
                </c:pt>
              </c:numCache>
            </c:numRef>
          </c:val>
          <c:smooth val="0"/>
          <c:extLst>
            <c:ext xmlns:c16="http://schemas.microsoft.com/office/drawing/2014/chart" uri="{C3380CC4-5D6E-409C-BE32-E72D297353CC}">
              <c16:uniqueId val="{00000002-C0A5-41AC-A50D-1A23EE8340AD}"/>
            </c:ext>
          </c:extLst>
        </c:ser>
        <c:dLbls>
          <c:showLegendKey val="0"/>
          <c:showVal val="0"/>
          <c:showCatName val="0"/>
          <c:showSerName val="0"/>
          <c:showPercent val="0"/>
          <c:showBubbleSize val="0"/>
        </c:dLbls>
        <c:smooth val="0"/>
        <c:axId val="386362568"/>
        <c:axId val="386366176"/>
      </c:lineChart>
      <c:dateAx>
        <c:axId val="38636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66176"/>
        <c:crosses val="autoZero"/>
        <c:auto val="1"/>
        <c:lblOffset val="100"/>
        <c:baseTimeUnit val="days"/>
      </c:dateAx>
      <c:valAx>
        <c:axId val="386366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36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kitkatpe</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0</c:v>
                </c:pt>
              </c:numCache>
            </c:numRef>
          </c:val>
          <c:extLst>
            <c:ext xmlns:c16="http://schemas.microsoft.com/office/drawing/2014/chart" uri="{C3380CC4-5D6E-409C-BE32-E72D297353CC}">
              <c16:uniqueId val="{00000000-122E-454A-BBE8-C197C8B1E66E}"/>
            </c:ext>
          </c:extLst>
        </c:ser>
        <c:ser>
          <c:idx val="1"/>
          <c:order val="1"/>
          <c:tx>
            <c:strRef>
              <c:f>Sheet1!$C$1</c:f>
              <c:strCache>
                <c:ptCount val="1"/>
                <c:pt idx="0">
                  <c:v>chocolates.laibericaperu</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0.76129999999999998</c:v>
                </c:pt>
              </c:numCache>
            </c:numRef>
          </c:val>
          <c:extLst>
            <c:ext xmlns:c16="http://schemas.microsoft.com/office/drawing/2014/chart" uri="{C3380CC4-5D6E-409C-BE32-E72D297353CC}">
              <c16:uniqueId val="{00000001-122E-454A-BBE8-C197C8B1E66E}"/>
            </c:ext>
          </c:extLst>
        </c:ser>
        <c:ser>
          <c:idx val="2"/>
          <c:order val="2"/>
          <c:tx>
            <c:strRef>
              <c:f>Sheet1!$D$1</c:f>
              <c:strCache>
                <c:ptCount val="1"/>
                <c:pt idx="0">
                  <c:v>hersheysperu</c:v>
                </c:pt>
              </c:strCache>
            </c:strRef>
          </c:tx>
          <c:spPr>
            <a:solidFill>
              <a:schemeClr val="accent3"/>
            </a:solidFill>
            <a:ln>
              <a:noFill/>
            </a:ln>
            <a:effectLst/>
          </c:spPr>
          <c:invertIfNegative val="0"/>
          <c:cat>
            <c:numRef>
              <c:f>Sheet1!$A$2</c:f>
              <c:numCache>
                <c:formatCode>m/d/yyyy</c:formatCode>
                <c:ptCount val="1"/>
                <c:pt idx="0">
                  <c:v>44440</c:v>
                </c:pt>
              </c:numCache>
            </c:numRef>
          </c:cat>
          <c:val>
            <c:numRef>
              <c:f>Sheet1!$D$2</c:f>
              <c:numCache>
                <c:formatCode>General</c:formatCode>
                <c:ptCount val="1"/>
                <c:pt idx="0">
                  <c:v>0.66310000000000002</c:v>
                </c:pt>
              </c:numCache>
            </c:numRef>
          </c:val>
          <c:extLst>
            <c:ext xmlns:c16="http://schemas.microsoft.com/office/drawing/2014/chart" uri="{C3380CC4-5D6E-409C-BE32-E72D297353CC}">
              <c16:uniqueId val="{00000002-122E-454A-BBE8-C197C8B1E66E}"/>
            </c:ext>
          </c:extLst>
        </c:ser>
        <c:dLbls>
          <c:showLegendKey val="0"/>
          <c:showVal val="0"/>
          <c:showCatName val="0"/>
          <c:showSerName val="0"/>
          <c:showPercent val="0"/>
          <c:showBubbleSize val="0"/>
        </c:dLbls>
        <c:gapWidth val="219"/>
        <c:overlap val="-27"/>
        <c:axId val="445744488"/>
        <c:axId val="445739896"/>
      </c:barChart>
      <c:dateAx>
        <c:axId val="445744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39896"/>
        <c:crosses val="autoZero"/>
        <c:auto val="1"/>
        <c:lblOffset val="100"/>
        <c:baseTimeUnit val="days"/>
      </c:dateAx>
      <c:valAx>
        <c:axId val="44573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44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kitkatpe</c:v>
                </c:pt>
              </c:strCache>
            </c:strRef>
          </c:tx>
          <c:spPr>
            <a:ln w="28575" cap="rnd">
              <a:solidFill>
                <a:schemeClr val="accent1"/>
              </a:solidFill>
              <a:round/>
            </a:ln>
            <a:effectLst/>
          </c:spPr>
          <c:marker>
            <c:symbol val="none"/>
          </c:marker>
          <c:cat>
            <c:numRef>
              <c:f>Sheet1!$A$2</c:f>
              <c:numCache>
                <c:formatCode>m/d/yyyy</c:formatCode>
                <c:ptCount val="1"/>
                <c:pt idx="0">
                  <c:v>44440</c:v>
                </c:pt>
              </c:numCache>
            </c:numRef>
          </c:cat>
          <c:val>
            <c:numRef>
              <c:f>Sheet1!$B$2</c:f>
              <c:numCache>
                <c:formatCode>General</c:formatCode>
                <c:ptCount val="1"/>
                <c:pt idx="0">
                  <c:v>0</c:v>
                </c:pt>
              </c:numCache>
            </c:numRef>
          </c:val>
          <c:smooth val="0"/>
          <c:extLst>
            <c:ext xmlns:c16="http://schemas.microsoft.com/office/drawing/2014/chart" uri="{C3380CC4-5D6E-409C-BE32-E72D297353CC}">
              <c16:uniqueId val="{00000000-35CF-41FD-83C0-B1102FFAB101}"/>
            </c:ext>
          </c:extLst>
        </c:ser>
        <c:ser>
          <c:idx val="1"/>
          <c:order val="1"/>
          <c:tx>
            <c:strRef>
              <c:f>Sheet1!$C$1</c:f>
              <c:strCache>
                <c:ptCount val="1"/>
                <c:pt idx="0">
                  <c:v>chocolates.laibericaperu</c:v>
                </c:pt>
              </c:strCache>
            </c:strRef>
          </c:tx>
          <c:spPr>
            <a:ln w="28575" cap="rnd">
              <a:solidFill>
                <a:schemeClr val="accent2"/>
              </a:solidFill>
              <a:round/>
            </a:ln>
            <a:effectLst/>
          </c:spPr>
          <c:marker>
            <c:symbol val="none"/>
          </c:marker>
          <c:cat>
            <c:numRef>
              <c:f>Sheet1!$A$2</c:f>
              <c:numCache>
                <c:formatCode>m/d/yyyy</c:formatCode>
                <c:ptCount val="1"/>
                <c:pt idx="0">
                  <c:v>44440</c:v>
                </c:pt>
              </c:numCache>
            </c:numRef>
          </c:cat>
          <c:val>
            <c:numRef>
              <c:f>Sheet1!$C$2</c:f>
              <c:numCache>
                <c:formatCode>General</c:formatCode>
                <c:ptCount val="1"/>
                <c:pt idx="0">
                  <c:v>272</c:v>
                </c:pt>
              </c:numCache>
            </c:numRef>
          </c:val>
          <c:smooth val="0"/>
          <c:extLst>
            <c:ext xmlns:c16="http://schemas.microsoft.com/office/drawing/2014/chart" uri="{C3380CC4-5D6E-409C-BE32-E72D297353CC}">
              <c16:uniqueId val="{00000001-35CF-41FD-83C0-B1102FFAB101}"/>
            </c:ext>
          </c:extLst>
        </c:ser>
        <c:ser>
          <c:idx val="2"/>
          <c:order val="2"/>
          <c:tx>
            <c:strRef>
              <c:f>Sheet1!$D$1</c:f>
              <c:strCache>
                <c:ptCount val="1"/>
                <c:pt idx="0">
                  <c:v>hersheysperu</c:v>
                </c:pt>
              </c:strCache>
            </c:strRef>
          </c:tx>
          <c:spPr>
            <a:ln w="28575" cap="rnd">
              <a:solidFill>
                <a:schemeClr val="accent3"/>
              </a:solidFill>
              <a:round/>
            </a:ln>
            <a:effectLst/>
          </c:spPr>
          <c:marker>
            <c:symbol val="none"/>
          </c:marker>
          <c:cat>
            <c:numRef>
              <c:f>Sheet1!$A$2</c:f>
              <c:numCache>
                <c:formatCode>m/d/yyyy</c:formatCode>
                <c:ptCount val="1"/>
                <c:pt idx="0">
                  <c:v>44440</c:v>
                </c:pt>
              </c:numCache>
            </c:numRef>
          </c:cat>
          <c:val>
            <c:numRef>
              <c:f>Sheet1!$D$2</c:f>
              <c:numCache>
                <c:formatCode>General</c:formatCode>
                <c:ptCount val="1"/>
                <c:pt idx="0">
                  <c:v>26</c:v>
                </c:pt>
              </c:numCache>
            </c:numRef>
          </c:val>
          <c:smooth val="0"/>
          <c:extLst>
            <c:ext xmlns:c16="http://schemas.microsoft.com/office/drawing/2014/chart" uri="{C3380CC4-5D6E-409C-BE32-E72D297353CC}">
              <c16:uniqueId val="{00000002-35CF-41FD-83C0-B1102FFAB101}"/>
            </c:ext>
          </c:extLst>
        </c:ser>
        <c:dLbls>
          <c:showLegendKey val="0"/>
          <c:showVal val="0"/>
          <c:showCatName val="0"/>
          <c:showSerName val="0"/>
          <c:showPercent val="0"/>
          <c:showBubbleSize val="0"/>
        </c:dLbls>
        <c:smooth val="0"/>
        <c:axId val="445735304"/>
        <c:axId val="445737272"/>
      </c:lineChart>
      <c:dateAx>
        <c:axId val="44573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37272"/>
        <c:crosses val="autoZero"/>
        <c:auto val="1"/>
        <c:lblOffset val="100"/>
        <c:baseTimeUnit val="days"/>
      </c:dateAx>
      <c:valAx>
        <c:axId val="445737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3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kitkatpe</c:v>
                </c:pt>
              </c:strCache>
            </c:strRef>
          </c:tx>
          <c:spPr>
            <a:solidFill>
              <a:schemeClr val="accent1"/>
            </a:solidFill>
            <a:ln>
              <a:noFill/>
            </a:ln>
            <a:effectLst/>
          </c:spPr>
          <c:invertIfNegative val="0"/>
          <c:cat>
            <c:numRef>
              <c:f>Sheet1!$A$2</c:f>
              <c:numCache>
                <c:formatCode>m/d/yyyy</c:formatCode>
                <c:ptCount val="1"/>
                <c:pt idx="0">
                  <c:v>44440</c:v>
                </c:pt>
              </c:numCache>
            </c:numRef>
          </c:cat>
          <c:val>
            <c:numRef>
              <c:f>Sheet1!$B$2</c:f>
              <c:numCache>
                <c:formatCode>General</c:formatCode>
                <c:ptCount val="1"/>
                <c:pt idx="0">
                  <c:v>0</c:v>
                </c:pt>
              </c:numCache>
            </c:numRef>
          </c:val>
          <c:extLst>
            <c:ext xmlns:c16="http://schemas.microsoft.com/office/drawing/2014/chart" uri="{C3380CC4-5D6E-409C-BE32-E72D297353CC}">
              <c16:uniqueId val="{00000000-F431-4680-B54A-FB3B67FF0284}"/>
            </c:ext>
          </c:extLst>
        </c:ser>
        <c:ser>
          <c:idx val="1"/>
          <c:order val="1"/>
          <c:tx>
            <c:strRef>
              <c:f>Sheet1!$C$1</c:f>
              <c:strCache>
                <c:ptCount val="1"/>
                <c:pt idx="0">
                  <c:v>chocolates.laibericaperu</c:v>
                </c:pt>
              </c:strCache>
            </c:strRef>
          </c:tx>
          <c:spPr>
            <a:solidFill>
              <a:schemeClr val="accent2"/>
            </a:solidFill>
            <a:ln>
              <a:noFill/>
            </a:ln>
            <a:effectLst/>
          </c:spPr>
          <c:invertIfNegative val="0"/>
          <c:cat>
            <c:numRef>
              <c:f>Sheet1!$A$2</c:f>
              <c:numCache>
                <c:formatCode>m/d/yyyy</c:formatCode>
                <c:ptCount val="1"/>
                <c:pt idx="0">
                  <c:v>44440</c:v>
                </c:pt>
              </c:numCache>
            </c:numRef>
          </c:cat>
          <c:val>
            <c:numRef>
              <c:f>Sheet1!$C$2</c:f>
              <c:numCache>
                <c:formatCode>General</c:formatCode>
                <c:ptCount val="1"/>
                <c:pt idx="0">
                  <c:v>10</c:v>
                </c:pt>
              </c:numCache>
            </c:numRef>
          </c:val>
          <c:extLst>
            <c:ext xmlns:c16="http://schemas.microsoft.com/office/drawing/2014/chart" uri="{C3380CC4-5D6E-409C-BE32-E72D297353CC}">
              <c16:uniqueId val="{00000001-F431-4680-B54A-FB3B67FF0284}"/>
            </c:ext>
          </c:extLst>
        </c:ser>
        <c:ser>
          <c:idx val="2"/>
          <c:order val="2"/>
          <c:tx>
            <c:strRef>
              <c:f>Sheet1!$D$1</c:f>
              <c:strCache>
                <c:ptCount val="1"/>
                <c:pt idx="0">
                  <c:v>hersheysperu</c:v>
                </c:pt>
              </c:strCache>
            </c:strRef>
          </c:tx>
          <c:spPr>
            <a:solidFill>
              <a:schemeClr val="accent3"/>
            </a:solidFill>
            <a:ln>
              <a:noFill/>
            </a:ln>
            <a:effectLst/>
          </c:spPr>
          <c:invertIfNegative val="0"/>
          <c:cat>
            <c:numRef>
              <c:f>Sheet1!$A$2</c:f>
              <c:numCache>
                <c:formatCode>m/d/yyyy</c:formatCode>
                <c:ptCount val="1"/>
                <c:pt idx="0">
                  <c:v>44440</c:v>
                </c:pt>
              </c:numCache>
            </c:numRef>
          </c:cat>
          <c:val>
            <c:numRef>
              <c:f>Sheet1!$D$2</c:f>
              <c:numCache>
                <c:formatCode>General</c:formatCode>
                <c:ptCount val="1"/>
                <c:pt idx="0">
                  <c:v>3</c:v>
                </c:pt>
              </c:numCache>
            </c:numRef>
          </c:val>
          <c:extLst>
            <c:ext xmlns:c16="http://schemas.microsoft.com/office/drawing/2014/chart" uri="{C3380CC4-5D6E-409C-BE32-E72D297353CC}">
              <c16:uniqueId val="{00000002-F431-4680-B54A-FB3B67FF0284}"/>
            </c:ext>
          </c:extLst>
        </c:ser>
        <c:dLbls>
          <c:showLegendKey val="0"/>
          <c:showVal val="0"/>
          <c:showCatName val="0"/>
          <c:showSerName val="0"/>
          <c:showPercent val="0"/>
          <c:showBubbleSize val="0"/>
        </c:dLbls>
        <c:gapWidth val="219"/>
        <c:overlap val="-27"/>
        <c:axId val="445749736"/>
        <c:axId val="445745472"/>
      </c:barChart>
      <c:dateAx>
        <c:axId val="445749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45472"/>
        <c:crosses val="autoZero"/>
        <c:auto val="1"/>
        <c:lblOffset val="100"/>
        <c:baseTimeUnit val="days"/>
      </c:dateAx>
      <c:valAx>
        <c:axId val="4457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49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kitkatpe</c:v>
                </c:pt>
                <c:pt idx="1">
                  <c:v>chocolates.laibericaperu</c:v>
                </c:pt>
                <c:pt idx="2">
                  <c:v>hersheysperu</c:v>
                </c:pt>
              </c:strCache>
            </c:strRef>
          </c:cat>
          <c:val>
            <c:numRef>
              <c:f>Sheet1!$B$2:$B$4</c:f>
              <c:numCache>
                <c:formatCode>General</c:formatCode>
                <c:ptCount val="3"/>
                <c:pt idx="0">
                  <c:v>0</c:v>
                </c:pt>
                <c:pt idx="1">
                  <c:v>8</c:v>
                </c:pt>
                <c:pt idx="2">
                  <c:v>0</c:v>
                </c:pt>
              </c:numCache>
            </c:numRef>
          </c:val>
          <c:extLst>
            <c:ext xmlns:c16="http://schemas.microsoft.com/office/drawing/2014/chart" uri="{C3380CC4-5D6E-409C-BE32-E72D297353CC}">
              <c16:uniqueId val="{00000000-8D8F-4D56-8C8B-A281AFEC37DB}"/>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kitkatpe</c:v>
                </c:pt>
                <c:pt idx="1">
                  <c:v>chocolates.laibericaperu</c:v>
                </c:pt>
                <c:pt idx="2">
                  <c:v>hersheysperu</c:v>
                </c:pt>
              </c:strCache>
            </c:strRef>
          </c:cat>
          <c:val>
            <c:numRef>
              <c:f>Sheet1!$C$2:$C$4</c:f>
              <c:numCache>
                <c:formatCode>General</c:formatCode>
                <c:ptCount val="3"/>
                <c:pt idx="0">
                  <c:v>0</c:v>
                </c:pt>
                <c:pt idx="1">
                  <c:v>2</c:v>
                </c:pt>
                <c:pt idx="2">
                  <c:v>3</c:v>
                </c:pt>
              </c:numCache>
            </c:numRef>
          </c:val>
          <c:extLst>
            <c:ext xmlns:c16="http://schemas.microsoft.com/office/drawing/2014/chart" uri="{C3380CC4-5D6E-409C-BE32-E72D297353CC}">
              <c16:uniqueId val="{00000001-8D8F-4D56-8C8B-A281AFEC37DB}"/>
            </c:ext>
          </c:extLst>
        </c:ser>
        <c:dLbls>
          <c:showLegendKey val="0"/>
          <c:showVal val="0"/>
          <c:showCatName val="0"/>
          <c:showSerName val="0"/>
          <c:showPercent val="0"/>
          <c:showBubbleSize val="0"/>
        </c:dLbls>
        <c:gapWidth val="150"/>
        <c:overlap val="100"/>
        <c:axId val="445747440"/>
        <c:axId val="445754000"/>
      </c:barChart>
      <c:catAx>
        <c:axId val="44574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54000"/>
        <c:crosses val="autoZero"/>
        <c:auto val="1"/>
        <c:lblAlgn val="ctr"/>
        <c:lblOffset val="100"/>
        <c:noMultiLvlLbl val="0"/>
      </c:catAx>
      <c:valAx>
        <c:axId val="4457540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4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kitkatpe</c:v>
                </c:pt>
                <c:pt idx="1">
                  <c:v>chocolates.laibericaperu</c:v>
                </c:pt>
                <c:pt idx="2">
                  <c:v>hersheysperu</c:v>
                </c:pt>
              </c:strCache>
            </c:strRef>
          </c:cat>
          <c:val>
            <c:numRef>
              <c:f>Sheet1!$B$2:$B$4</c:f>
              <c:numCache>
                <c:formatCode>General</c:formatCode>
                <c:ptCount val="3"/>
                <c:pt idx="0">
                  <c:v>0</c:v>
                </c:pt>
                <c:pt idx="1">
                  <c:v>8</c:v>
                </c:pt>
                <c:pt idx="2">
                  <c:v>0</c:v>
                </c:pt>
              </c:numCache>
            </c:numRef>
          </c:val>
          <c:extLst>
            <c:ext xmlns:c16="http://schemas.microsoft.com/office/drawing/2014/chart" uri="{C3380CC4-5D6E-409C-BE32-E72D297353CC}">
              <c16:uniqueId val="{00000000-FE27-4B14-B77E-F392ABE4A90B}"/>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kitkatpe</c:v>
                </c:pt>
                <c:pt idx="1">
                  <c:v>chocolates.laibericaperu</c:v>
                </c:pt>
                <c:pt idx="2">
                  <c:v>hersheysperu</c:v>
                </c:pt>
              </c:strCache>
            </c:strRef>
          </c:cat>
          <c:val>
            <c:numRef>
              <c:f>Sheet1!$C$2:$C$4</c:f>
              <c:numCache>
                <c:formatCode>General</c:formatCode>
                <c:ptCount val="3"/>
                <c:pt idx="0">
                  <c:v>0</c:v>
                </c:pt>
                <c:pt idx="1">
                  <c:v>2</c:v>
                </c:pt>
                <c:pt idx="2">
                  <c:v>3</c:v>
                </c:pt>
              </c:numCache>
            </c:numRef>
          </c:val>
          <c:extLst>
            <c:ext xmlns:c16="http://schemas.microsoft.com/office/drawing/2014/chart" uri="{C3380CC4-5D6E-409C-BE32-E72D297353CC}">
              <c16:uniqueId val="{00000001-FE27-4B14-B77E-F392ABE4A90B}"/>
            </c:ext>
          </c:extLst>
        </c:ser>
        <c:dLbls>
          <c:showLegendKey val="0"/>
          <c:showVal val="0"/>
          <c:showCatName val="0"/>
          <c:showSerName val="0"/>
          <c:showPercent val="0"/>
          <c:showBubbleSize val="0"/>
        </c:dLbls>
        <c:gapWidth val="150"/>
        <c:overlap val="100"/>
        <c:axId val="445751704"/>
        <c:axId val="445762200"/>
      </c:barChart>
      <c:catAx>
        <c:axId val="445751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62200"/>
        <c:crosses val="autoZero"/>
        <c:auto val="1"/>
        <c:lblAlgn val="ctr"/>
        <c:lblOffset val="100"/>
        <c:noMultiLvlLbl val="0"/>
      </c:catAx>
      <c:valAx>
        <c:axId val="4457622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51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Sheet1!$A$2:$A$4</c:f>
              <c:strCache>
                <c:ptCount val="3"/>
                <c:pt idx="0">
                  <c:v>kitkatpe</c:v>
                </c:pt>
                <c:pt idx="1">
                  <c:v>chocolates.laibericaperu</c:v>
                </c:pt>
                <c:pt idx="2">
                  <c:v>hersheysperu</c:v>
                </c:pt>
              </c:strCache>
            </c:strRef>
          </c:cat>
          <c:val>
            <c:numRef>
              <c:f>Sheet1!$B$2:$B$4</c:f>
              <c:numCache>
                <c:formatCode>General</c:formatCode>
                <c:ptCount val="3"/>
                <c:pt idx="0">
                  <c:v>0</c:v>
                </c:pt>
                <c:pt idx="1">
                  <c:v>2726</c:v>
                </c:pt>
                <c:pt idx="2">
                  <c:v>78</c:v>
                </c:pt>
              </c:numCache>
            </c:numRef>
          </c:val>
          <c:extLst>
            <c:ext xmlns:c16="http://schemas.microsoft.com/office/drawing/2014/chart" uri="{C3380CC4-5D6E-409C-BE32-E72D297353CC}">
              <c16:uniqueId val="{00000000-FC69-4110-8EF2-9EAD9793DB8E}"/>
            </c:ext>
          </c:extLst>
        </c:ser>
        <c:dLbls>
          <c:showLegendKey val="0"/>
          <c:showVal val="0"/>
          <c:showCatName val="0"/>
          <c:showSerName val="0"/>
          <c:showPercent val="0"/>
          <c:showBubbleSize val="0"/>
        </c:dLbls>
        <c:gapWidth val="219"/>
        <c:overlap val="-27"/>
        <c:axId val="445763184"/>
        <c:axId val="445763512"/>
      </c:barChart>
      <c:catAx>
        <c:axId val="445763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63512"/>
        <c:crosses val="autoZero"/>
        <c:auto val="1"/>
        <c:lblAlgn val="ctr"/>
        <c:lblOffset val="100"/>
        <c:noMultiLvlLbl val="0"/>
      </c:catAx>
      <c:valAx>
        <c:axId val="44576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763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E57BE-5BF8-4B52-A09D-0781B827B04D}"/>
              </a:ext>
            </a:extLst>
          </p:cNvPr>
          <p:cNvSpPr>
            <a:spLocks noGrp="1"/>
          </p:cNvSpPr>
          <p:nvPr>
            <p:ph type="ctrTitle"/>
          </p:nvPr>
        </p:nvSpPr>
        <p:spPr/>
        <p:txBody>
          <a:bodyPr/>
          <a:lstStyle/>
          <a:p>
            <a:r>
              <a:rPr lang="en-US"/>
              <a:t>Overview - Copy</a:t>
            </a:r>
          </a:p>
        </p:txBody>
      </p:sp>
      <p:sp>
        <p:nvSpPr>
          <p:cNvPr id="3" name="Subtitle 2">
            <a:extLst>
              <a:ext uri="{FF2B5EF4-FFF2-40B4-BE49-F238E27FC236}">
                <a16:creationId xmlns:a16="http://schemas.microsoft.com/office/drawing/2014/main" id="{4A51F00D-F724-4994-B3AE-8A64BACE34A6}"/>
              </a:ext>
            </a:extLst>
          </p:cNvPr>
          <p:cNvSpPr>
            <a:spLocks noGrp="1"/>
          </p:cNvSpPr>
          <p:nvPr>
            <p:ph type="subTitle" idx="1"/>
          </p:nvPr>
        </p:nvSpPr>
        <p:spPr/>
        <p:txBody>
          <a:bodyPr/>
          <a:lstStyle/>
          <a:p>
            <a:r>
              <a:rPr lang="en-US"/>
              <a:t>Havas Worldwide Puerto Rico</a:t>
            </a:r>
          </a:p>
        </p:txBody>
      </p:sp>
    </p:spTree>
    <p:extLst>
      <p:ext uri="{BB962C8B-B14F-4D97-AF65-F5344CB8AC3E}">
        <p14:creationId xmlns:p14="http://schemas.microsoft.com/office/powerpoint/2010/main" val="6714611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88CED-661C-4483-95B5-FA59B854BF1E}"/>
              </a:ext>
            </a:extLst>
          </p:cNvPr>
          <p:cNvSpPr>
            <a:spLocks noGrp="1"/>
          </p:cNvSpPr>
          <p:nvPr>
            <p:ph type="title"/>
          </p:nvPr>
        </p:nvSpPr>
        <p:spPr/>
        <p:txBody>
          <a:bodyPr/>
          <a:lstStyle/>
          <a:p>
            <a:r>
              <a:rPr lang="en-US"/>
              <a:t>Instagram Key Metrics Table | Perú</a:t>
            </a:r>
          </a:p>
        </p:txBody>
      </p:sp>
      <p:graphicFrame>
        <p:nvGraphicFramePr>
          <p:cNvPr id="5" name="Table Placeholder 4">
            <a:extLst>
              <a:ext uri="{FF2B5EF4-FFF2-40B4-BE49-F238E27FC236}">
                <a16:creationId xmlns:a16="http://schemas.microsoft.com/office/drawing/2014/main" id="{F736F136-FC40-431E-ADF1-77C00297B800}"/>
              </a:ext>
            </a:extLst>
          </p:cNvPr>
          <p:cNvGraphicFramePr>
            <a:graphicFrameLocks noGrp="1"/>
          </p:cNvGraphicFramePr>
          <p:nvPr>
            <p:ph type="tbl" sz="quarter" idx="13"/>
            <p:extLst>
              <p:ext uri="{D42A27DB-BD31-4B8C-83A1-F6EECF244321}">
                <p14:modId xmlns:p14="http://schemas.microsoft.com/office/powerpoint/2010/main" val="108528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3700412"/>
                    </a:ext>
                  </a:extLst>
                </a:gridCol>
                <a:gridCol w="658368">
                  <a:extLst>
                    <a:ext uri="{9D8B030D-6E8A-4147-A177-3AD203B41FA5}">
                      <a16:colId xmlns:a16="http://schemas.microsoft.com/office/drawing/2014/main" val="3215988743"/>
                    </a:ext>
                  </a:extLst>
                </a:gridCol>
                <a:gridCol w="658368">
                  <a:extLst>
                    <a:ext uri="{9D8B030D-6E8A-4147-A177-3AD203B41FA5}">
                      <a16:colId xmlns:a16="http://schemas.microsoft.com/office/drawing/2014/main" val="1159873535"/>
                    </a:ext>
                  </a:extLst>
                </a:gridCol>
                <a:gridCol w="658368">
                  <a:extLst>
                    <a:ext uri="{9D8B030D-6E8A-4147-A177-3AD203B41FA5}">
                      <a16:colId xmlns:a16="http://schemas.microsoft.com/office/drawing/2014/main" val="2067673594"/>
                    </a:ext>
                  </a:extLst>
                </a:gridCol>
                <a:gridCol w="658368">
                  <a:extLst>
                    <a:ext uri="{9D8B030D-6E8A-4147-A177-3AD203B41FA5}">
                      <a16:colId xmlns:a16="http://schemas.microsoft.com/office/drawing/2014/main" val="786847300"/>
                    </a:ext>
                  </a:extLst>
                </a:gridCol>
                <a:gridCol w="658368">
                  <a:extLst>
                    <a:ext uri="{9D8B030D-6E8A-4147-A177-3AD203B41FA5}">
                      <a16:colId xmlns:a16="http://schemas.microsoft.com/office/drawing/2014/main" val="546231397"/>
                    </a:ext>
                  </a:extLst>
                </a:gridCol>
                <a:gridCol w="658368">
                  <a:extLst>
                    <a:ext uri="{9D8B030D-6E8A-4147-A177-3AD203B41FA5}">
                      <a16:colId xmlns:a16="http://schemas.microsoft.com/office/drawing/2014/main" val="2792345592"/>
                    </a:ext>
                  </a:extLst>
                </a:gridCol>
                <a:gridCol w="658368">
                  <a:extLst>
                    <a:ext uri="{9D8B030D-6E8A-4147-A177-3AD203B41FA5}">
                      <a16:colId xmlns:a16="http://schemas.microsoft.com/office/drawing/2014/main" val="3911941867"/>
                    </a:ext>
                  </a:extLst>
                </a:gridCol>
                <a:gridCol w="658368">
                  <a:extLst>
                    <a:ext uri="{9D8B030D-6E8A-4147-A177-3AD203B41FA5}">
                      <a16:colId xmlns:a16="http://schemas.microsoft.com/office/drawing/2014/main" val="2182594971"/>
                    </a:ext>
                  </a:extLst>
                </a:gridCol>
                <a:gridCol w="658368">
                  <a:extLst>
                    <a:ext uri="{9D8B030D-6E8A-4147-A177-3AD203B41FA5}">
                      <a16:colId xmlns:a16="http://schemas.microsoft.com/office/drawing/2014/main" val="25199776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2766705"/>
                  </a:ext>
                </a:extLst>
              </a:tr>
              <a:tr h="370840">
                <a:tc>
                  <a:txBody>
                    <a:bodyPr/>
                    <a:lstStyle/>
                    <a:p>
                      <a:r>
                        <a:rPr lang="en-US" sz="1000"/>
                        <a:t>chocolates.laibericaperu</a:t>
                      </a:r>
                    </a:p>
                  </a:txBody>
                  <a:tcPr/>
                </a:tc>
                <a:tc>
                  <a:txBody>
                    <a:bodyPr/>
                    <a:lstStyle/>
                    <a:p>
                      <a:r>
                        <a:rPr lang="en-US" sz="1000"/>
                        <a:t>35921</a:t>
                      </a:r>
                    </a:p>
                  </a:txBody>
                  <a:tcPr/>
                </a:tc>
                <a:tc>
                  <a:txBody>
                    <a:bodyPr/>
                    <a:lstStyle/>
                    <a:p>
                      <a:r>
                        <a:rPr lang="en-US" sz="1000"/>
                        <a:t>224</a:t>
                      </a:r>
                    </a:p>
                  </a:txBody>
                  <a:tcPr/>
                </a:tc>
                <a:tc>
                  <a:txBody>
                    <a:bodyPr/>
                    <a:lstStyle/>
                    <a:p>
                      <a:r>
                        <a:rPr lang="en-US" sz="1000"/>
                        <a:t>8</a:t>
                      </a:r>
                    </a:p>
                  </a:txBody>
                  <a:tcPr/>
                </a:tc>
                <a:tc>
                  <a:txBody>
                    <a:bodyPr/>
                    <a:lstStyle/>
                    <a:p>
                      <a:r>
                        <a:rPr lang="en-US" sz="1000"/>
                        <a:t>0</a:t>
                      </a:r>
                    </a:p>
                  </a:txBody>
                  <a:tcPr/>
                </a:tc>
                <a:tc>
                  <a:txBody>
                    <a:bodyPr/>
                    <a:lstStyle/>
                    <a:p>
                      <a:r>
                        <a:rPr lang="en-US" sz="1000"/>
                        <a:t>2</a:t>
                      </a:r>
                    </a:p>
                  </a:txBody>
                  <a:tcPr/>
                </a:tc>
                <a:tc>
                  <a:txBody>
                    <a:bodyPr/>
                    <a:lstStyle/>
                    <a:p>
                      <a:r>
                        <a:rPr lang="en-US" sz="1000"/>
                        <a:t>10</a:t>
                      </a:r>
                    </a:p>
                  </a:txBody>
                  <a:tcPr/>
                </a:tc>
                <a:tc>
                  <a:txBody>
                    <a:bodyPr/>
                    <a:lstStyle/>
                    <a:p>
                      <a:r>
                        <a:rPr lang="en-US" sz="1000"/>
                        <a:t>2575</a:t>
                      </a:r>
                    </a:p>
                  </a:txBody>
                  <a:tcPr/>
                </a:tc>
                <a:tc>
                  <a:txBody>
                    <a:bodyPr/>
                    <a:lstStyle/>
                    <a:p>
                      <a:r>
                        <a:rPr lang="en-US" sz="1000"/>
                        <a:t>151</a:t>
                      </a:r>
                    </a:p>
                  </a:txBody>
                  <a:tcPr/>
                </a:tc>
                <a:tc>
                  <a:txBody>
                    <a:bodyPr/>
                    <a:lstStyle/>
                    <a:p>
                      <a:r>
                        <a:rPr lang="en-US" sz="1000"/>
                        <a:t>0.7613 %</a:t>
                      </a:r>
                    </a:p>
                  </a:txBody>
                  <a:tcPr/>
                </a:tc>
                <a:extLst>
                  <a:ext uri="{0D108BD9-81ED-4DB2-BD59-A6C34878D82A}">
                    <a16:rowId xmlns:a16="http://schemas.microsoft.com/office/drawing/2014/main" val="2387240928"/>
                  </a:ext>
                </a:extLst>
              </a:tr>
              <a:tr h="370840">
                <a:tc>
                  <a:txBody>
                    <a:bodyPr/>
                    <a:lstStyle/>
                    <a:p>
                      <a:r>
                        <a:rPr lang="en-US" sz="1000"/>
                        <a:t>kitkatpe</a:t>
                      </a:r>
                    </a:p>
                  </a:txBody>
                  <a:tcPr/>
                </a:tc>
                <a:tc>
                  <a:txBody>
                    <a:bodyPr/>
                    <a:lstStyle/>
                    <a:p>
                      <a:r>
                        <a:rPr lang="en-US" sz="1000"/>
                        <a:t>5249</a:t>
                      </a:r>
                    </a:p>
                  </a:txBody>
                  <a:tcPr/>
                </a:tc>
                <a:tc>
                  <a:txBody>
                    <a:bodyPr/>
                    <a:lstStyle/>
                    <a:p>
                      <a:r>
                        <a:rPr lang="en-US" sz="1000"/>
                        <a:t>111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4050008249"/>
                  </a:ext>
                </a:extLst>
              </a:tr>
              <a:tr h="370840">
                <a:tc>
                  <a:txBody>
                    <a:bodyPr/>
                    <a:lstStyle/>
                    <a:p>
                      <a:r>
                        <a:rPr lang="en-US" sz="1000"/>
                        <a:t>hersheysperu</a:t>
                      </a:r>
                    </a:p>
                  </a:txBody>
                  <a:tcPr/>
                </a:tc>
                <a:tc>
                  <a:txBody>
                    <a:bodyPr/>
                    <a:lstStyle/>
                    <a:p>
                      <a:r>
                        <a:rPr lang="en-US" sz="1000"/>
                        <a:t>4010</a:t>
                      </a:r>
                    </a:p>
                  </a:txBody>
                  <a:tcPr/>
                </a:tc>
                <a:tc>
                  <a:txBody>
                    <a:bodyPr/>
                    <a:lstStyle/>
                    <a:p>
                      <a:r>
                        <a:rPr lang="en-US" sz="1000"/>
                        <a:t>177</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a:t>
                      </a:r>
                    </a:p>
                  </a:txBody>
                  <a:tcPr/>
                </a:tc>
                <a:tc>
                  <a:txBody>
                    <a:bodyPr/>
                    <a:lstStyle/>
                    <a:p>
                      <a:r>
                        <a:rPr lang="en-US" sz="1000"/>
                        <a:t>77</a:t>
                      </a:r>
                    </a:p>
                  </a:txBody>
                  <a:tcPr/>
                </a:tc>
                <a:tc>
                  <a:txBody>
                    <a:bodyPr/>
                    <a:lstStyle/>
                    <a:p>
                      <a:r>
                        <a:rPr lang="en-US" sz="1000"/>
                        <a:t>1</a:t>
                      </a:r>
                    </a:p>
                  </a:txBody>
                  <a:tcPr/>
                </a:tc>
                <a:tc>
                  <a:txBody>
                    <a:bodyPr/>
                    <a:lstStyle/>
                    <a:p>
                      <a:r>
                        <a:rPr lang="en-US" sz="1000"/>
                        <a:t>0.6631 %</a:t>
                      </a:r>
                    </a:p>
                  </a:txBody>
                  <a:tcPr/>
                </a:tc>
                <a:extLst>
                  <a:ext uri="{0D108BD9-81ED-4DB2-BD59-A6C34878D82A}">
                    <a16:rowId xmlns:a16="http://schemas.microsoft.com/office/drawing/2014/main" val="3284776211"/>
                  </a:ext>
                </a:extLst>
              </a:tr>
            </a:tbl>
          </a:graphicData>
        </a:graphic>
      </p:graphicFrame>
      <p:sp>
        <p:nvSpPr>
          <p:cNvPr id="4" name="Text Placeholder 3">
            <a:extLst>
              <a:ext uri="{FF2B5EF4-FFF2-40B4-BE49-F238E27FC236}">
                <a16:creationId xmlns:a16="http://schemas.microsoft.com/office/drawing/2014/main" id="{47AEAF3B-37FC-41D9-B158-9E0BFDFBB97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61083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F94A6-9136-436F-83AE-C0952896A1C3}"/>
              </a:ext>
            </a:extLst>
          </p:cNvPr>
          <p:cNvSpPr>
            <a:spLocks noGrp="1"/>
          </p:cNvSpPr>
          <p:nvPr>
            <p:ph type="title"/>
          </p:nvPr>
        </p:nvSpPr>
        <p:spPr/>
        <p:txBody>
          <a:bodyPr/>
          <a:lstStyle/>
          <a:p>
            <a:r>
              <a:rPr lang="en-US"/>
              <a:t>Instagram Followers Total | Perú</a:t>
            </a:r>
          </a:p>
        </p:txBody>
      </p:sp>
      <p:graphicFrame>
        <p:nvGraphicFramePr>
          <p:cNvPr id="6" name="Chart Placeholder 5">
            <a:extLst>
              <a:ext uri="{FF2B5EF4-FFF2-40B4-BE49-F238E27FC236}">
                <a16:creationId xmlns:a16="http://schemas.microsoft.com/office/drawing/2014/main" id="{EEFC9D34-0780-4DDF-8492-37E5C6641585}"/>
              </a:ext>
            </a:extLst>
          </p:cNvPr>
          <p:cNvGraphicFramePr>
            <a:graphicFrameLocks noGrp="1"/>
          </p:cNvGraphicFramePr>
          <p:nvPr>
            <p:ph type="chart" sz="quarter" idx="13"/>
            <p:extLst>
              <p:ext uri="{D42A27DB-BD31-4B8C-83A1-F6EECF244321}">
                <p14:modId xmlns:p14="http://schemas.microsoft.com/office/powerpoint/2010/main" val="2822552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2552DA-F578-45F8-AA15-46F8EF067CF5}"/>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CEF1994-3E20-4B3B-A80D-FE9F2FD2D5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837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623D86-720A-4CD8-B88F-6B66B89E0724}"/>
              </a:ext>
            </a:extLst>
          </p:cNvPr>
          <p:cNvSpPr>
            <a:spLocks noGrp="1"/>
          </p:cNvSpPr>
          <p:nvPr>
            <p:ph type="title"/>
          </p:nvPr>
        </p:nvSpPr>
        <p:spPr/>
        <p:txBody>
          <a:bodyPr/>
          <a:lstStyle/>
          <a:p>
            <a:r>
              <a:rPr lang="en-US"/>
              <a:t>Instagram Followers Change Rate | Perú</a:t>
            </a:r>
          </a:p>
        </p:txBody>
      </p:sp>
      <p:graphicFrame>
        <p:nvGraphicFramePr>
          <p:cNvPr id="6" name="Chart Placeholder 5">
            <a:extLst>
              <a:ext uri="{FF2B5EF4-FFF2-40B4-BE49-F238E27FC236}">
                <a16:creationId xmlns:a16="http://schemas.microsoft.com/office/drawing/2014/main" id="{25DE5813-A590-43BD-9E67-18CF2C356AD0}"/>
              </a:ext>
            </a:extLst>
          </p:cNvPr>
          <p:cNvGraphicFramePr>
            <a:graphicFrameLocks noGrp="1"/>
          </p:cNvGraphicFramePr>
          <p:nvPr>
            <p:ph type="chart" sz="quarter" idx="13"/>
            <p:extLst>
              <p:ext uri="{D42A27DB-BD31-4B8C-83A1-F6EECF244321}">
                <p14:modId xmlns:p14="http://schemas.microsoft.com/office/powerpoint/2010/main" val="2816290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E61FC6-1047-4658-A91F-1E6D4D6C5130}"/>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E0C54D3B-AC88-4777-AA8D-9A46069D9E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539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29193-F95E-45C2-B8D9-F218343D4221}"/>
              </a:ext>
            </a:extLst>
          </p:cNvPr>
          <p:cNvSpPr>
            <a:spLocks noGrp="1"/>
          </p:cNvSpPr>
          <p:nvPr>
            <p:ph type="title"/>
          </p:nvPr>
        </p:nvSpPr>
        <p:spPr/>
        <p:txBody>
          <a:bodyPr/>
          <a:lstStyle/>
          <a:p>
            <a:r>
              <a:rPr lang="en-US"/>
              <a:t>Instagram Posts Table | Perú - 1 of 7</a:t>
            </a:r>
          </a:p>
        </p:txBody>
      </p:sp>
      <p:graphicFrame>
        <p:nvGraphicFramePr>
          <p:cNvPr id="5" name="Table Placeholder 4">
            <a:extLst>
              <a:ext uri="{FF2B5EF4-FFF2-40B4-BE49-F238E27FC236}">
                <a16:creationId xmlns:a16="http://schemas.microsoft.com/office/drawing/2014/main" id="{2BA3573A-5B28-4E07-A7B3-F1B228EAA674}"/>
              </a:ext>
            </a:extLst>
          </p:cNvPr>
          <p:cNvGraphicFramePr>
            <a:graphicFrameLocks noGrp="1"/>
          </p:cNvGraphicFramePr>
          <p:nvPr>
            <p:ph type="tbl" sz="quarter" idx="13"/>
            <p:extLst>
              <p:ext uri="{D42A27DB-BD31-4B8C-83A1-F6EECF244321}">
                <p14:modId xmlns:p14="http://schemas.microsoft.com/office/powerpoint/2010/main" val="788904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29184605"/>
                    </a:ext>
                  </a:extLst>
                </a:gridCol>
                <a:gridCol w="987552">
                  <a:extLst>
                    <a:ext uri="{9D8B030D-6E8A-4147-A177-3AD203B41FA5}">
                      <a16:colId xmlns:a16="http://schemas.microsoft.com/office/drawing/2014/main" val="1865771227"/>
                    </a:ext>
                  </a:extLst>
                </a:gridCol>
                <a:gridCol w="987552">
                  <a:extLst>
                    <a:ext uri="{9D8B030D-6E8A-4147-A177-3AD203B41FA5}">
                      <a16:colId xmlns:a16="http://schemas.microsoft.com/office/drawing/2014/main" val="2566182261"/>
                    </a:ext>
                  </a:extLst>
                </a:gridCol>
                <a:gridCol w="987552">
                  <a:extLst>
                    <a:ext uri="{9D8B030D-6E8A-4147-A177-3AD203B41FA5}">
                      <a16:colId xmlns:a16="http://schemas.microsoft.com/office/drawing/2014/main" val="2347575035"/>
                    </a:ext>
                  </a:extLst>
                </a:gridCol>
                <a:gridCol w="987552">
                  <a:extLst>
                    <a:ext uri="{9D8B030D-6E8A-4147-A177-3AD203B41FA5}">
                      <a16:colId xmlns:a16="http://schemas.microsoft.com/office/drawing/2014/main" val="1214960161"/>
                    </a:ext>
                  </a:extLst>
                </a:gridCol>
                <a:gridCol w="987552">
                  <a:extLst>
                    <a:ext uri="{9D8B030D-6E8A-4147-A177-3AD203B41FA5}">
                      <a16:colId xmlns:a16="http://schemas.microsoft.com/office/drawing/2014/main" val="3861595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088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- 2021-09-29 15:28:19</a:t>
                      </a:r>
                      <a:r>
                        <a:rPr kumimoji="0" lang="es-ES" sz="1000" b="0" i="0" u="none" strike="noStrike" kern="1200" cap="none" spc="0" normalizeH="0" baseline="0" noProof="0">
                          <a:ln>
                            <a:noFill/>
                          </a:ln>
                          <a:solidFill>
                            <a:prstClr val="black"/>
                          </a:solidFill>
                          <a:effectLst/>
                          <a:uLnTx/>
                          <a:uFillTx/>
                          <a:latin typeface="+mn-lt"/>
                          <a:ea typeface="+mn-ea"/>
                          <a:cs typeface="+mn-cs"/>
                        </a:rPr>
                        <a:t>
 Prueba nuestro turrón La Ibérica y descubre qué lo hace único.
Encuéntralo en nuestra tienda virtual en el link de la biografía y en tiendas físicas.
Desde 1909; La Ibérica, El sabor de la autenticidad.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5149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- 2021-09-27 18:15:53</a:t>
                      </a:r>
                      <a:r>
                        <a:rPr kumimoji="0" lang="es-ES" sz="1000" b="0" i="0" u="none" strike="noStrike" kern="1200" cap="none" spc="0" normalizeH="0" baseline="0" noProof="0">
                          <a:ln>
                            <a:noFill/>
                          </a:ln>
                          <a:solidFill>
                            <a:prstClr val="black"/>
                          </a:solidFill>
                          <a:effectLst/>
                          <a:uLnTx/>
                          <a:uFillTx/>
                          <a:latin typeface="+mn-lt"/>
                          <a:ea typeface="+mn-ea"/>
                          <a:cs typeface="+mn-cs"/>
                        </a:rPr>
                        <a:t>
 Platanito, durazno y pera. Son las formas de algunos de nuestros mazapanes de castaña ¿Cuál es tu favorito?
Encuéntralo en nuestra tienda virtual en el link de la biografía y en tiendas físicas.
Desde 1909; La Ibérica, El sabor de la autenticidad.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41225679"/>
                  </a:ext>
                </a:extLst>
              </a:tr>
            </a:tbl>
          </a:graphicData>
        </a:graphic>
      </p:graphicFrame>
      <p:sp>
        <p:nvSpPr>
          <p:cNvPr id="4" name="Text Placeholder 3">
            <a:extLst>
              <a:ext uri="{FF2B5EF4-FFF2-40B4-BE49-F238E27FC236}">
                <a16:creationId xmlns:a16="http://schemas.microsoft.com/office/drawing/2014/main" id="{D09ED874-7EA0-4D3F-8E89-F172476323A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669153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55937-F69B-47A3-8FF5-3240C836D3DC}"/>
              </a:ext>
            </a:extLst>
          </p:cNvPr>
          <p:cNvSpPr>
            <a:spLocks noGrp="1"/>
          </p:cNvSpPr>
          <p:nvPr>
            <p:ph type="title"/>
          </p:nvPr>
        </p:nvSpPr>
        <p:spPr/>
        <p:txBody>
          <a:bodyPr/>
          <a:lstStyle/>
          <a:p>
            <a:r>
              <a:rPr lang="en-US"/>
              <a:t>Instagram Posts Table | Perú - 2 of 7</a:t>
            </a:r>
          </a:p>
        </p:txBody>
      </p:sp>
      <p:graphicFrame>
        <p:nvGraphicFramePr>
          <p:cNvPr id="5" name="Table Placeholder 4">
            <a:extLst>
              <a:ext uri="{FF2B5EF4-FFF2-40B4-BE49-F238E27FC236}">
                <a16:creationId xmlns:a16="http://schemas.microsoft.com/office/drawing/2014/main" id="{11C28FD3-62E2-4E65-9AEF-6A260ECEF65D}"/>
              </a:ext>
            </a:extLst>
          </p:cNvPr>
          <p:cNvGraphicFramePr>
            <a:graphicFrameLocks noGrp="1"/>
          </p:cNvGraphicFramePr>
          <p:nvPr>
            <p:ph type="tbl" sz="quarter" idx="13"/>
            <p:extLst>
              <p:ext uri="{D42A27DB-BD31-4B8C-83A1-F6EECF244321}">
                <p14:modId xmlns:p14="http://schemas.microsoft.com/office/powerpoint/2010/main" val="2443206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93980953"/>
                    </a:ext>
                  </a:extLst>
                </a:gridCol>
                <a:gridCol w="987552">
                  <a:extLst>
                    <a:ext uri="{9D8B030D-6E8A-4147-A177-3AD203B41FA5}">
                      <a16:colId xmlns:a16="http://schemas.microsoft.com/office/drawing/2014/main" val="1705045076"/>
                    </a:ext>
                  </a:extLst>
                </a:gridCol>
                <a:gridCol w="987552">
                  <a:extLst>
                    <a:ext uri="{9D8B030D-6E8A-4147-A177-3AD203B41FA5}">
                      <a16:colId xmlns:a16="http://schemas.microsoft.com/office/drawing/2014/main" val="3517104175"/>
                    </a:ext>
                  </a:extLst>
                </a:gridCol>
                <a:gridCol w="987552">
                  <a:extLst>
                    <a:ext uri="{9D8B030D-6E8A-4147-A177-3AD203B41FA5}">
                      <a16:colId xmlns:a16="http://schemas.microsoft.com/office/drawing/2014/main" val="3330741540"/>
                    </a:ext>
                  </a:extLst>
                </a:gridCol>
                <a:gridCol w="987552">
                  <a:extLst>
                    <a:ext uri="{9D8B030D-6E8A-4147-A177-3AD203B41FA5}">
                      <a16:colId xmlns:a16="http://schemas.microsoft.com/office/drawing/2014/main" val="318917610"/>
                    </a:ext>
                  </a:extLst>
                </a:gridCol>
                <a:gridCol w="987552">
                  <a:extLst>
                    <a:ext uri="{9D8B030D-6E8A-4147-A177-3AD203B41FA5}">
                      <a16:colId xmlns:a16="http://schemas.microsoft.com/office/drawing/2014/main" val="4091712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9981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- 2021-09-24 16:15:14</a:t>
                      </a:r>
                      <a:r>
                        <a:rPr kumimoji="0" lang="es-ES" sz="1000" b="0" i="0" u="none" strike="noStrike" kern="1200" cap="none" spc="0" normalizeH="0" baseline="0" noProof="0">
                          <a:ln>
                            <a:noFill/>
                          </a:ln>
                          <a:solidFill>
                            <a:prstClr val="black"/>
                          </a:solidFill>
                          <a:effectLst/>
                          <a:uLnTx/>
                          <a:uFillTx/>
                          <a:latin typeface="+mn-lt"/>
                          <a:ea typeface="+mn-ea"/>
                          <a:cs typeface="+mn-cs"/>
                        </a:rPr>
                        <a:t>
 Cierra los ojos e imagina el sabor de nuestros bombones rellenos de menta. Delicioso ¿verdad? 😍
Encuéntralos en nuestra tienda virtual en el link de la biografía y en tiendas físicas.
Desde 1909; La Ibérica, Auténtico Chocolate.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35293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- 2021-09-20 17:53:49</a:t>
                      </a:r>
                      <a:r>
                        <a:rPr kumimoji="0" lang="es-ES" sz="1000" b="0" i="0" u="none" strike="noStrike" kern="1200" cap="none" spc="0" normalizeH="0" baseline="0" noProof="0">
                          <a:ln>
                            <a:noFill/>
                          </a:ln>
                          <a:solidFill>
                            <a:prstClr val="black"/>
                          </a:solidFill>
                          <a:effectLst/>
                          <a:uLnTx/>
                          <a:uFillTx/>
                          <a:latin typeface="+mn-lt"/>
                          <a:ea typeface="+mn-ea"/>
                          <a:cs typeface="+mn-cs"/>
                        </a:rPr>
                        <a:t>
 Nuestra caja de bombones Dulce Armonía trae una selección de chocolates con deliciosos rellenos. ¿Te sabes de memoria qué sabores son?
Encuéntralos en nuestra tienda virtual en el link de la biografía y en tiendas físicas.
Desde 1909; La Ibérica, Auténtico Chocolate.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94257444"/>
                  </a:ext>
                </a:extLst>
              </a:tr>
            </a:tbl>
          </a:graphicData>
        </a:graphic>
      </p:graphicFrame>
      <p:sp>
        <p:nvSpPr>
          <p:cNvPr id="4" name="Text Placeholder 3">
            <a:extLst>
              <a:ext uri="{FF2B5EF4-FFF2-40B4-BE49-F238E27FC236}">
                <a16:creationId xmlns:a16="http://schemas.microsoft.com/office/drawing/2014/main" id="{5884998C-4048-4A6B-93C8-BA2408069D7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42964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7889A-7E76-4D8F-9FE5-84D1FD1AF4AF}"/>
              </a:ext>
            </a:extLst>
          </p:cNvPr>
          <p:cNvSpPr>
            <a:spLocks noGrp="1"/>
          </p:cNvSpPr>
          <p:nvPr>
            <p:ph type="title"/>
          </p:nvPr>
        </p:nvSpPr>
        <p:spPr/>
        <p:txBody>
          <a:bodyPr/>
          <a:lstStyle/>
          <a:p>
            <a:r>
              <a:rPr lang="en-US"/>
              <a:t>Instagram Posts Table | Perú - 3 of 7</a:t>
            </a:r>
          </a:p>
        </p:txBody>
      </p:sp>
      <p:graphicFrame>
        <p:nvGraphicFramePr>
          <p:cNvPr id="5" name="Table Placeholder 4">
            <a:extLst>
              <a:ext uri="{FF2B5EF4-FFF2-40B4-BE49-F238E27FC236}">
                <a16:creationId xmlns:a16="http://schemas.microsoft.com/office/drawing/2014/main" id="{9685BCA2-C109-499B-A36E-38EE7E40D918}"/>
              </a:ext>
            </a:extLst>
          </p:cNvPr>
          <p:cNvGraphicFramePr>
            <a:graphicFrameLocks noGrp="1"/>
          </p:cNvGraphicFramePr>
          <p:nvPr>
            <p:ph type="tbl" sz="quarter" idx="13"/>
            <p:extLst>
              <p:ext uri="{D42A27DB-BD31-4B8C-83A1-F6EECF244321}">
                <p14:modId xmlns:p14="http://schemas.microsoft.com/office/powerpoint/2010/main" val="3718746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52309968"/>
                    </a:ext>
                  </a:extLst>
                </a:gridCol>
                <a:gridCol w="987552">
                  <a:extLst>
                    <a:ext uri="{9D8B030D-6E8A-4147-A177-3AD203B41FA5}">
                      <a16:colId xmlns:a16="http://schemas.microsoft.com/office/drawing/2014/main" val="1577936396"/>
                    </a:ext>
                  </a:extLst>
                </a:gridCol>
                <a:gridCol w="987552">
                  <a:extLst>
                    <a:ext uri="{9D8B030D-6E8A-4147-A177-3AD203B41FA5}">
                      <a16:colId xmlns:a16="http://schemas.microsoft.com/office/drawing/2014/main" val="989224245"/>
                    </a:ext>
                  </a:extLst>
                </a:gridCol>
                <a:gridCol w="987552">
                  <a:extLst>
                    <a:ext uri="{9D8B030D-6E8A-4147-A177-3AD203B41FA5}">
                      <a16:colId xmlns:a16="http://schemas.microsoft.com/office/drawing/2014/main" val="3204925647"/>
                    </a:ext>
                  </a:extLst>
                </a:gridCol>
                <a:gridCol w="987552">
                  <a:extLst>
                    <a:ext uri="{9D8B030D-6E8A-4147-A177-3AD203B41FA5}">
                      <a16:colId xmlns:a16="http://schemas.microsoft.com/office/drawing/2014/main" val="237218136"/>
                    </a:ext>
                  </a:extLst>
                </a:gridCol>
                <a:gridCol w="987552">
                  <a:extLst>
                    <a:ext uri="{9D8B030D-6E8A-4147-A177-3AD203B41FA5}">
                      <a16:colId xmlns:a16="http://schemas.microsoft.com/office/drawing/2014/main" val="398590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63916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- 2021-09-17 16:15:03</a:t>
                      </a:r>
                      <a:r>
                        <a:rPr kumimoji="0" lang="es-ES" sz="1000" b="0" i="0" u="none" strike="noStrike" kern="1200" cap="none" spc="0" normalizeH="0" baseline="0" noProof="0">
                          <a:ln>
                            <a:noFill/>
                          </a:ln>
                          <a:solidFill>
                            <a:prstClr val="black"/>
                          </a:solidFill>
                          <a:effectLst/>
                          <a:uLnTx/>
                          <a:uFillTx/>
                          <a:latin typeface="+mn-lt"/>
                          <a:ea typeface="+mn-ea"/>
                          <a:cs typeface="+mn-cs"/>
                        </a:rPr>
                        <a:t>
 ¿Qué agregados, de nuestras tabletas Milky, crees que se muestra en la fotografía? 
Encuéntralas en nuestra tienda virtual en el link de la biografía y en tiendas físicas.
Desde 1909; La Ibérica, Auténtico Chocolate.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897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- 2021-09-15 20:54:21</a:t>
                      </a:r>
                      <a:r>
                        <a:rPr kumimoji="0" lang="es-ES" sz="1000" b="0" i="0" u="none" strike="noStrike" kern="1200" cap="none" spc="0" normalizeH="0" baseline="0" noProof="0">
                          <a:ln>
                            <a:noFill/>
                          </a:ln>
                          <a:solidFill>
                            <a:prstClr val="black"/>
                          </a:solidFill>
                          <a:effectLst/>
                          <a:uLnTx/>
                          <a:uFillTx/>
                          <a:latin typeface="+mn-lt"/>
                          <a:ea typeface="+mn-ea"/>
                          <a:cs typeface="+mn-cs"/>
                        </a:rPr>
                        <a:t>
 Comparte unos bombones bañados en chocolate y rellenos de cremas surtidas, y descubre todos los sabores que tenemos.
Encuéntralo en nuestra tienda virtual en el link de la biografía y en tiendas físicas.
Desde 1909; La Ibérica, Auténtico Chocolate.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86067327"/>
                  </a:ext>
                </a:extLst>
              </a:tr>
            </a:tbl>
          </a:graphicData>
        </a:graphic>
      </p:graphicFrame>
      <p:sp>
        <p:nvSpPr>
          <p:cNvPr id="4" name="Text Placeholder 3">
            <a:extLst>
              <a:ext uri="{FF2B5EF4-FFF2-40B4-BE49-F238E27FC236}">
                <a16:creationId xmlns:a16="http://schemas.microsoft.com/office/drawing/2014/main" id="{0DE8C22F-DF43-4332-971D-3FCBF018ABC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5907295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A9F86-0DED-46A6-8174-EECF29E5B904}"/>
              </a:ext>
            </a:extLst>
          </p:cNvPr>
          <p:cNvSpPr>
            <a:spLocks noGrp="1"/>
          </p:cNvSpPr>
          <p:nvPr>
            <p:ph type="title"/>
          </p:nvPr>
        </p:nvSpPr>
        <p:spPr/>
        <p:txBody>
          <a:bodyPr/>
          <a:lstStyle/>
          <a:p>
            <a:r>
              <a:rPr lang="en-US"/>
              <a:t>Instagram Posts Table | Perú - 4 of 7</a:t>
            </a:r>
          </a:p>
        </p:txBody>
      </p:sp>
      <p:graphicFrame>
        <p:nvGraphicFramePr>
          <p:cNvPr id="5" name="Table Placeholder 4">
            <a:extLst>
              <a:ext uri="{FF2B5EF4-FFF2-40B4-BE49-F238E27FC236}">
                <a16:creationId xmlns:a16="http://schemas.microsoft.com/office/drawing/2014/main" id="{876EBE8D-FA23-40AB-A73F-73602C5587D6}"/>
              </a:ext>
            </a:extLst>
          </p:cNvPr>
          <p:cNvGraphicFramePr>
            <a:graphicFrameLocks noGrp="1"/>
          </p:cNvGraphicFramePr>
          <p:nvPr>
            <p:ph type="tbl" sz="quarter" idx="13"/>
            <p:extLst>
              <p:ext uri="{D42A27DB-BD31-4B8C-83A1-F6EECF244321}">
                <p14:modId xmlns:p14="http://schemas.microsoft.com/office/powerpoint/2010/main" val="1371700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8346137"/>
                    </a:ext>
                  </a:extLst>
                </a:gridCol>
                <a:gridCol w="987552">
                  <a:extLst>
                    <a:ext uri="{9D8B030D-6E8A-4147-A177-3AD203B41FA5}">
                      <a16:colId xmlns:a16="http://schemas.microsoft.com/office/drawing/2014/main" val="4213735176"/>
                    </a:ext>
                  </a:extLst>
                </a:gridCol>
                <a:gridCol w="987552">
                  <a:extLst>
                    <a:ext uri="{9D8B030D-6E8A-4147-A177-3AD203B41FA5}">
                      <a16:colId xmlns:a16="http://schemas.microsoft.com/office/drawing/2014/main" val="612238108"/>
                    </a:ext>
                  </a:extLst>
                </a:gridCol>
                <a:gridCol w="987552">
                  <a:extLst>
                    <a:ext uri="{9D8B030D-6E8A-4147-A177-3AD203B41FA5}">
                      <a16:colId xmlns:a16="http://schemas.microsoft.com/office/drawing/2014/main" val="1331989356"/>
                    </a:ext>
                  </a:extLst>
                </a:gridCol>
                <a:gridCol w="987552">
                  <a:extLst>
                    <a:ext uri="{9D8B030D-6E8A-4147-A177-3AD203B41FA5}">
                      <a16:colId xmlns:a16="http://schemas.microsoft.com/office/drawing/2014/main" val="1565146645"/>
                    </a:ext>
                  </a:extLst>
                </a:gridCol>
                <a:gridCol w="987552">
                  <a:extLst>
                    <a:ext uri="{9D8B030D-6E8A-4147-A177-3AD203B41FA5}">
                      <a16:colId xmlns:a16="http://schemas.microsoft.com/office/drawing/2014/main" val="1388971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96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- 2021-09-13 15:52:35</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chocolate 🍫🤎
Hoy es el día perfecto para celebrar ese dulce que tiene la capacidad de ponernos feliz y unirnos con las personas que más queremos.
De parte de La Ibérica, te deseamos un feliz día del chocolate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9156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hersheysperu - 2021-09-13 12:00:36</a:t>
                      </a:r>
                      <a:r>
                        <a:rPr kumimoji="0" lang="es-ES" sz="1000" b="0" i="0" u="none" strike="noStrike" kern="1200" cap="none" spc="0" normalizeH="0" baseline="0" noProof="0">
                          <a:ln>
                            <a:noFill/>
                          </a:ln>
                          <a:solidFill>
                            <a:prstClr val="black"/>
                          </a:solidFill>
                          <a:effectLst/>
                          <a:uLnTx/>
                          <a:uFillTx/>
                          <a:latin typeface="+mn-lt"/>
                          <a:ea typeface="+mn-ea"/>
                          <a:cs typeface="+mn-cs"/>
                        </a:rPr>
                        <a:t>
 ¡Gracias a Milton Hershey hoy Hay un HERSHEY’S para Todos! Celebremos los 164 años de nuestro fundador, quien muy adelantado a su época, dejó su legado y se saborea hasta el día de hoy en cada una de sus barras. ¿Qué te parece un Hershey’s para celebrar juntos este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11110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hersheysperu - 2021-09-10 17:00:36</a:t>
                      </a:r>
                      <a:r>
                        <a:rPr kumimoji="0" lang="es-ES" sz="1000" b="0" i="0" u="none" strike="noStrike" kern="1200" cap="none" spc="0" normalizeH="0" baseline="0" noProof="0">
                          <a:ln>
                            <a:noFill/>
                          </a:ln>
                          <a:solidFill>
                            <a:prstClr val="black"/>
                          </a:solidFill>
                          <a:effectLst/>
                          <a:uLnTx/>
                          <a:uFillTx/>
                          <a:latin typeface="+mn-lt"/>
                          <a:ea typeface="+mn-ea"/>
                          <a:cs typeface="+mn-cs"/>
                        </a:rPr>
                        <a:t>
 Cuéntanos en los comentarios cuál HERSHEY’S compartirías, cuál es tu favorito y cuál quieres que te regalen.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18:12:54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1725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hersheysperu - 2021-09-10 16:00:21</a:t>
                      </a:r>
                      <a:r>
                        <a:rPr kumimoji="0" lang="es-ES" sz="1000" b="0" i="0" u="none" strike="noStrike" kern="1200" cap="none" spc="0" normalizeH="0" baseline="0" noProof="0">
                          <a:ln>
                            <a:noFill/>
                          </a:ln>
                          <a:solidFill>
                            <a:prstClr val="black"/>
                          </a:solidFill>
                          <a:effectLst/>
                          <a:uLnTx/>
                          <a:uFillTx/>
                          <a:latin typeface="+mn-lt"/>
                          <a:ea typeface="+mn-ea"/>
                          <a:cs typeface="+mn-cs"/>
                        </a:rPr>
                        <a:t>
 Cuéntanos en los comentarios cuál HERSHEY’S compartirías, cuál es tu favorito y cuál quieres que te regalen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62978934"/>
                  </a:ext>
                </a:extLst>
              </a:tr>
            </a:tbl>
          </a:graphicData>
        </a:graphic>
      </p:graphicFrame>
      <p:sp>
        <p:nvSpPr>
          <p:cNvPr id="4" name="Text Placeholder 3">
            <a:extLst>
              <a:ext uri="{FF2B5EF4-FFF2-40B4-BE49-F238E27FC236}">
                <a16:creationId xmlns:a16="http://schemas.microsoft.com/office/drawing/2014/main" id="{6EB20B7D-9ACF-4490-8535-315BCBE684C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2431814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C23E1D-7E1F-4EB8-8061-012F4F51C526}"/>
              </a:ext>
            </a:extLst>
          </p:cNvPr>
          <p:cNvSpPr>
            <a:spLocks noGrp="1"/>
          </p:cNvSpPr>
          <p:nvPr>
            <p:ph type="title"/>
          </p:nvPr>
        </p:nvSpPr>
        <p:spPr/>
        <p:txBody>
          <a:bodyPr/>
          <a:lstStyle/>
          <a:p>
            <a:r>
              <a:rPr lang="en-US"/>
              <a:t>Instagram Posts Table | Perú - 5 of 7</a:t>
            </a:r>
          </a:p>
        </p:txBody>
      </p:sp>
      <p:graphicFrame>
        <p:nvGraphicFramePr>
          <p:cNvPr id="5" name="Table Placeholder 4">
            <a:extLst>
              <a:ext uri="{FF2B5EF4-FFF2-40B4-BE49-F238E27FC236}">
                <a16:creationId xmlns:a16="http://schemas.microsoft.com/office/drawing/2014/main" id="{55249413-549D-476E-9E72-B3A9ED6266C9}"/>
              </a:ext>
            </a:extLst>
          </p:cNvPr>
          <p:cNvGraphicFramePr>
            <a:graphicFrameLocks noGrp="1"/>
          </p:cNvGraphicFramePr>
          <p:nvPr>
            <p:ph type="tbl" sz="quarter" idx="13"/>
            <p:extLst>
              <p:ext uri="{D42A27DB-BD31-4B8C-83A1-F6EECF244321}">
                <p14:modId xmlns:p14="http://schemas.microsoft.com/office/powerpoint/2010/main" val="17641359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85205444"/>
                    </a:ext>
                  </a:extLst>
                </a:gridCol>
                <a:gridCol w="987552">
                  <a:extLst>
                    <a:ext uri="{9D8B030D-6E8A-4147-A177-3AD203B41FA5}">
                      <a16:colId xmlns:a16="http://schemas.microsoft.com/office/drawing/2014/main" val="2718442113"/>
                    </a:ext>
                  </a:extLst>
                </a:gridCol>
                <a:gridCol w="987552">
                  <a:extLst>
                    <a:ext uri="{9D8B030D-6E8A-4147-A177-3AD203B41FA5}">
                      <a16:colId xmlns:a16="http://schemas.microsoft.com/office/drawing/2014/main" val="3943232454"/>
                    </a:ext>
                  </a:extLst>
                </a:gridCol>
                <a:gridCol w="987552">
                  <a:extLst>
                    <a:ext uri="{9D8B030D-6E8A-4147-A177-3AD203B41FA5}">
                      <a16:colId xmlns:a16="http://schemas.microsoft.com/office/drawing/2014/main" val="3422299382"/>
                    </a:ext>
                  </a:extLst>
                </a:gridCol>
                <a:gridCol w="987552">
                  <a:extLst>
                    <a:ext uri="{9D8B030D-6E8A-4147-A177-3AD203B41FA5}">
                      <a16:colId xmlns:a16="http://schemas.microsoft.com/office/drawing/2014/main" val="1458884424"/>
                    </a:ext>
                  </a:extLst>
                </a:gridCol>
                <a:gridCol w="987552">
                  <a:extLst>
                    <a:ext uri="{9D8B030D-6E8A-4147-A177-3AD203B41FA5}">
                      <a16:colId xmlns:a16="http://schemas.microsoft.com/office/drawing/2014/main" val="2470386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2288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- 2021-09-07 20:18:52</a:t>
                      </a:r>
                      <a:r>
                        <a:rPr kumimoji="0" lang="es-ES" sz="1000" b="0" i="0" u="none" strike="noStrike" kern="1200" cap="none" spc="0" normalizeH="0" baseline="0" noProof="0">
                          <a:ln>
                            <a:noFill/>
                          </a:ln>
                          <a:solidFill>
                            <a:prstClr val="black"/>
                          </a:solidFill>
                          <a:effectLst/>
                          <a:uLnTx/>
                          <a:uFillTx/>
                          <a:latin typeface="+mn-lt"/>
                          <a:ea typeface="+mn-ea"/>
                          <a:cs typeface="+mn-cs"/>
                        </a:rPr>
                        <a:t>
 Sorpréndete con nuestros chocolates con alto porcentaje de cacao. ¿Sabías que tenemos barras con 73% de cacao y pastillas con 70%?
Encuéntralas en nuestra tienda virtual en el link de la biografía y en tiendas físicas.
Desde 1909; La Ibérica, Auténtico Chocolate.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04063741"/>
                  </a:ext>
                </a:extLst>
              </a:tr>
            </a:tbl>
          </a:graphicData>
        </a:graphic>
      </p:graphicFrame>
      <p:sp>
        <p:nvSpPr>
          <p:cNvPr id="4" name="Text Placeholder 3">
            <a:extLst>
              <a:ext uri="{FF2B5EF4-FFF2-40B4-BE49-F238E27FC236}">
                <a16:creationId xmlns:a16="http://schemas.microsoft.com/office/drawing/2014/main" id="{4358B0B0-6318-4095-9967-5FEA1398E93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226346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AC229-A526-4005-A829-0F3B05E79EEB}"/>
              </a:ext>
            </a:extLst>
          </p:cNvPr>
          <p:cNvSpPr>
            <a:spLocks noGrp="1"/>
          </p:cNvSpPr>
          <p:nvPr>
            <p:ph type="title"/>
          </p:nvPr>
        </p:nvSpPr>
        <p:spPr/>
        <p:txBody>
          <a:bodyPr/>
          <a:lstStyle/>
          <a:p>
            <a:r>
              <a:rPr lang="en-US"/>
              <a:t>Instagram Posts Table | Perú - 6 of 7</a:t>
            </a:r>
          </a:p>
        </p:txBody>
      </p:sp>
      <p:graphicFrame>
        <p:nvGraphicFramePr>
          <p:cNvPr id="5" name="Table Placeholder 4">
            <a:extLst>
              <a:ext uri="{FF2B5EF4-FFF2-40B4-BE49-F238E27FC236}">
                <a16:creationId xmlns:a16="http://schemas.microsoft.com/office/drawing/2014/main" id="{8208438B-A784-4403-A496-1B4A76EA2424}"/>
              </a:ext>
            </a:extLst>
          </p:cNvPr>
          <p:cNvGraphicFramePr>
            <a:graphicFrameLocks noGrp="1"/>
          </p:cNvGraphicFramePr>
          <p:nvPr>
            <p:ph type="tbl" sz="quarter" idx="13"/>
            <p:extLst>
              <p:ext uri="{D42A27DB-BD31-4B8C-83A1-F6EECF244321}">
                <p14:modId xmlns:p14="http://schemas.microsoft.com/office/powerpoint/2010/main" val="281650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93881315"/>
                    </a:ext>
                  </a:extLst>
                </a:gridCol>
                <a:gridCol w="987552">
                  <a:extLst>
                    <a:ext uri="{9D8B030D-6E8A-4147-A177-3AD203B41FA5}">
                      <a16:colId xmlns:a16="http://schemas.microsoft.com/office/drawing/2014/main" val="3937331605"/>
                    </a:ext>
                  </a:extLst>
                </a:gridCol>
                <a:gridCol w="987552">
                  <a:extLst>
                    <a:ext uri="{9D8B030D-6E8A-4147-A177-3AD203B41FA5}">
                      <a16:colId xmlns:a16="http://schemas.microsoft.com/office/drawing/2014/main" val="438219693"/>
                    </a:ext>
                  </a:extLst>
                </a:gridCol>
                <a:gridCol w="987552">
                  <a:extLst>
                    <a:ext uri="{9D8B030D-6E8A-4147-A177-3AD203B41FA5}">
                      <a16:colId xmlns:a16="http://schemas.microsoft.com/office/drawing/2014/main" val="1806349544"/>
                    </a:ext>
                  </a:extLst>
                </a:gridCol>
                <a:gridCol w="987552">
                  <a:extLst>
                    <a:ext uri="{9D8B030D-6E8A-4147-A177-3AD203B41FA5}">
                      <a16:colId xmlns:a16="http://schemas.microsoft.com/office/drawing/2014/main" val="4135429035"/>
                    </a:ext>
                  </a:extLst>
                </a:gridCol>
                <a:gridCol w="987552">
                  <a:extLst>
                    <a:ext uri="{9D8B030D-6E8A-4147-A177-3AD203B41FA5}">
                      <a16:colId xmlns:a16="http://schemas.microsoft.com/office/drawing/2014/main" val="577551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86105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- 2021-09-03 20:24:42</a:t>
                      </a:r>
                      <a:r>
                        <a:rPr kumimoji="0" lang="es-ES" sz="1000" b="0" i="0" u="none" strike="noStrike" kern="1200" cap="none" spc="0" normalizeH="0" baseline="0" noProof="0">
                          <a:ln>
                            <a:noFill/>
                          </a:ln>
                          <a:solidFill>
                            <a:prstClr val="black"/>
                          </a:solidFill>
                          <a:effectLst/>
                          <a:uLnTx/>
                          <a:uFillTx/>
                          <a:latin typeface="+mn-lt"/>
                          <a:ea typeface="+mn-ea"/>
                          <a:cs typeface="+mn-cs"/>
                        </a:rPr>
                        <a:t>
 Solo hoy 3 de Septiembre 🚨 Utiliza el cupón HORASLAIBERICA en nuestra tienda virtual y obtén 20% de descuento en productos seleccionados ✨.
Ingresa a nuestra tienda virtual y disfruta de este descuento.
Desde 1909. La Ibérica; Auténtico Chocolate.
Para consultas comunícate a los números:
🔸 En Arequipa: 945 827 411
🔸 En Lima: 922 242 679 y 924 875 412
*Términos y condiciones en laiberica.com.pe/terminos-condiciones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09/09/2021 18:13:58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7070624"/>
                  </a:ext>
                </a:extLst>
              </a:tr>
            </a:tbl>
          </a:graphicData>
        </a:graphic>
      </p:graphicFrame>
      <p:sp>
        <p:nvSpPr>
          <p:cNvPr id="4" name="Text Placeholder 3">
            <a:extLst>
              <a:ext uri="{FF2B5EF4-FFF2-40B4-BE49-F238E27FC236}">
                <a16:creationId xmlns:a16="http://schemas.microsoft.com/office/drawing/2014/main" id="{1A1B8B2A-3355-44B2-81E1-8B219D5B0A1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1447830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122B4-3C23-4788-9AD9-A451F603009B}"/>
              </a:ext>
            </a:extLst>
          </p:cNvPr>
          <p:cNvSpPr>
            <a:spLocks noGrp="1"/>
          </p:cNvSpPr>
          <p:nvPr>
            <p:ph type="title"/>
          </p:nvPr>
        </p:nvSpPr>
        <p:spPr/>
        <p:txBody>
          <a:bodyPr/>
          <a:lstStyle/>
          <a:p>
            <a:r>
              <a:rPr lang="en-US"/>
              <a:t>Instagram Posts Table | Perú - 7 of 7</a:t>
            </a:r>
          </a:p>
        </p:txBody>
      </p:sp>
      <p:graphicFrame>
        <p:nvGraphicFramePr>
          <p:cNvPr id="5" name="Table Placeholder 4">
            <a:extLst>
              <a:ext uri="{FF2B5EF4-FFF2-40B4-BE49-F238E27FC236}">
                <a16:creationId xmlns:a16="http://schemas.microsoft.com/office/drawing/2014/main" id="{6B01438C-E38E-401A-9F12-62788F7F5467}"/>
              </a:ext>
            </a:extLst>
          </p:cNvPr>
          <p:cNvGraphicFramePr>
            <a:graphicFrameLocks noGrp="1"/>
          </p:cNvGraphicFramePr>
          <p:nvPr>
            <p:ph type="tbl" sz="quarter" idx="13"/>
            <p:extLst>
              <p:ext uri="{D42A27DB-BD31-4B8C-83A1-F6EECF244321}">
                <p14:modId xmlns:p14="http://schemas.microsoft.com/office/powerpoint/2010/main" val="238210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009674005"/>
                    </a:ext>
                  </a:extLst>
                </a:gridCol>
                <a:gridCol w="987552">
                  <a:extLst>
                    <a:ext uri="{9D8B030D-6E8A-4147-A177-3AD203B41FA5}">
                      <a16:colId xmlns:a16="http://schemas.microsoft.com/office/drawing/2014/main" val="2341630393"/>
                    </a:ext>
                  </a:extLst>
                </a:gridCol>
                <a:gridCol w="987552">
                  <a:extLst>
                    <a:ext uri="{9D8B030D-6E8A-4147-A177-3AD203B41FA5}">
                      <a16:colId xmlns:a16="http://schemas.microsoft.com/office/drawing/2014/main" val="3382702931"/>
                    </a:ext>
                  </a:extLst>
                </a:gridCol>
                <a:gridCol w="987552">
                  <a:extLst>
                    <a:ext uri="{9D8B030D-6E8A-4147-A177-3AD203B41FA5}">
                      <a16:colId xmlns:a16="http://schemas.microsoft.com/office/drawing/2014/main" val="3206290364"/>
                    </a:ext>
                  </a:extLst>
                </a:gridCol>
                <a:gridCol w="987552">
                  <a:extLst>
                    <a:ext uri="{9D8B030D-6E8A-4147-A177-3AD203B41FA5}">
                      <a16:colId xmlns:a16="http://schemas.microsoft.com/office/drawing/2014/main" val="1422099175"/>
                    </a:ext>
                  </a:extLst>
                </a:gridCol>
                <a:gridCol w="987552">
                  <a:extLst>
                    <a:ext uri="{9D8B030D-6E8A-4147-A177-3AD203B41FA5}">
                      <a16:colId xmlns:a16="http://schemas.microsoft.com/office/drawing/2014/main" val="1207982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6033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chocolates.laibericaperu - 2021-09-02 22:02:02</a:t>
                      </a:r>
                      <a:r>
                        <a:rPr kumimoji="0" lang="es-ES" sz="1000" b="0" i="0" u="none" strike="noStrike" kern="1200" cap="none" spc="0" normalizeH="0" baseline="0" noProof="0">
                          <a:ln>
                            <a:noFill/>
                          </a:ln>
                          <a:solidFill>
                            <a:prstClr val="black"/>
                          </a:solidFill>
                          <a:effectLst/>
                          <a:uLnTx/>
                          <a:uFillTx/>
                          <a:latin typeface="+mn-lt"/>
                          <a:ea typeface="+mn-ea"/>
                          <a:cs typeface="+mn-cs"/>
                        </a:rPr>
                        <a:t>
 ¿Sabías que tenemos un centro dedicado exclusivamente al tratamiento, selección y cuidado del cacao antes de convertirse en chocolate?
Te contamos un poco más sobre nuestro Centro de Beneficio del Cacao, ubicado en Quillabamba, Cusco. Este centro recibe el cacao directamente de las manos de los agricultores y selecciona con cuidado los granos para luego transportarlos a nuestra fábrica.
Así aseguramos un chocolate de buena calidad.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10/11/2021 00:44:51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80678631"/>
                  </a:ext>
                </a:extLst>
              </a:tr>
            </a:tbl>
          </a:graphicData>
        </a:graphic>
      </p:graphicFrame>
      <p:sp>
        <p:nvSpPr>
          <p:cNvPr id="4" name="Text Placeholder 3">
            <a:extLst>
              <a:ext uri="{FF2B5EF4-FFF2-40B4-BE49-F238E27FC236}">
                <a16:creationId xmlns:a16="http://schemas.microsoft.com/office/drawing/2014/main" id="{62E1BC87-B79E-45CA-A42B-51435BC449C1}"/>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59916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04C73-70C1-4CB3-BE1D-56067575B3AD}"/>
              </a:ext>
            </a:extLst>
          </p:cNvPr>
          <p:cNvSpPr>
            <a:spLocks noGrp="1"/>
          </p:cNvSpPr>
          <p:nvPr>
            <p:ph type="title"/>
          </p:nvPr>
        </p:nvSpPr>
        <p:spPr/>
        <p:txBody>
          <a:bodyPr/>
          <a:lstStyle/>
          <a:p>
            <a:r>
              <a:rPr lang="en-US"/>
              <a:t>Instagram Interaction Rate | Perú</a:t>
            </a:r>
          </a:p>
        </p:txBody>
      </p:sp>
      <p:graphicFrame>
        <p:nvGraphicFramePr>
          <p:cNvPr id="6" name="Chart Placeholder 5">
            <a:extLst>
              <a:ext uri="{FF2B5EF4-FFF2-40B4-BE49-F238E27FC236}">
                <a16:creationId xmlns:a16="http://schemas.microsoft.com/office/drawing/2014/main" id="{2938695A-0748-40C6-8A65-6C79B1109F34}"/>
              </a:ext>
            </a:extLst>
          </p:cNvPr>
          <p:cNvGraphicFramePr>
            <a:graphicFrameLocks noGrp="1"/>
          </p:cNvGraphicFramePr>
          <p:nvPr>
            <p:ph type="chart" sz="quarter" idx="13"/>
            <p:extLst>
              <p:ext uri="{D42A27DB-BD31-4B8C-83A1-F6EECF244321}">
                <p14:modId xmlns:p14="http://schemas.microsoft.com/office/powerpoint/2010/main" val="41034846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4BE830-F990-4C79-93C1-FF560667333D}"/>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5FA6A230-C059-4048-B883-E699EC1011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11799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5A964-432D-4E31-8F1F-EDEDF040C20A}"/>
              </a:ext>
            </a:extLst>
          </p:cNvPr>
          <p:cNvSpPr>
            <a:spLocks noGrp="1"/>
          </p:cNvSpPr>
          <p:nvPr>
            <p:ph type="title"/>
          </p:nvPr>
        </p:nvSpPr>
        <p:spPr/>
        <p:txBody>
          <a:bodyPr/>
          <a:lstStyle/>
          <a:p>
            <a:r>
              <a:rPr lang="en-US"/>
              <a:t>Instagram Average Interactions Per Post | Perú</a:t>
            </a:r>
          </a:p>
        </p:txBody>
      </p:sp>
      <p:graphicFrame>
        <p:nvGraphicFramePr>
          <p:cNvPr id="6" name="Chart Placeholder 5">
            <a:extLst>
              <a:ext uri="{FF2B5EF4-FFF2-40B4-BE49-F238E27FC236}">
                <a16:creationId xmlns:a16="http://schemas.microsoft.com/office/drawing/2014/main" id="{2A2157CB-4C10-4FFF-BD76-F360250A15FC}"/>
              </a:ext>
            </a:extLst>
          </p:cNvPr>
          <p:cNvGraphicFramePr>
            <a:graphicFrameLocks noGrp="1"/>
          </p:cNvGraphicFramePr>
          <p:nvPr>
            <p:ph type="chart" sz="quarter" idx="13"/>
            <p:extLst>
              <p:ext uri="{D42A27DB-BD31-4B8C-83A1-F6EECF244321}">
                <p14:modId xmlns:p14="http://schemas.microsoft.com/office/powerpoint/2010/main" val="7703633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085091-EA02-46C9-9C62-65D32F0ECC2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E50201F-7A07-4440-B416-AAC0D04EAC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85849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79CAF-B93A-4B2F-9BCD-07CD00C62D8E}"/>
              </a:ext>
            </a:extLst>
          </p:cNvPr>
          <p:cNvSpPr>
            <a:spLocks noGrp="1"/>
          </p:cNvSpPr>
          <p:nvPr>
            <p:ph type="title"/>
          </p:nvPr>
        </p:nvSpPr>
        <p:spPr/>
        <p:txBody>
          <a:bodyPr/>
          <a:lstStyle/>
          <a:p>
            <a:r>
              <a:rPr lang="en-US"/>
              <a:t>Instagram Posts | Perú</a:t>
            </a:r>
          </a:p>
        </p:txBody>
      </p:sp>
      <p:graphicFrame>
        <p:nvGraphicFramePr>
          <p:cNvPr id="6" name="Chart Placeholder 5">
            <a:extLst>
              <a:ext uri="{FF2B5EF4-FFF2-40B4-BE49-F238E27FC236}">
                <a16:creationId xmlns:a16="http://schemas.microsoft.com/office/drawing/2014/main" id="{F0C22D8F-26A9-41BE-8900-5072414D84EE}"/>
              </a:ext>
            </a:extLst>
          </p:cNvPr>
          <p:cNvGraphicFramePr>
            <a:graphicFrameLocks noGrp="1"/>
          </p:cNvGraphicFramePr>
          <p:nvPr>
            <p:ph type="chart" sz="quarter" idx="13"/>
            <p:extLst>
              <p:ext uri="{D42A27DB-BD31-4B8C-83A1-F6EECF244321}">
                <p14:modId xmlns:p14="http://schemas.microsoft.com/office/powerpoint/2010/main" val="38287942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1FA406-AFA8-4951-A09E-A90F94B1A464}"/>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BDAC43AC-E1DC-48D3-91B8-B515E0633C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4227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B2725-31B0-4078-A244-8F7A76F23B8B}"/>
              </a:ext>
            </a:extLst>
          </p:cNvPr>
          <p:cNvSpPr>
            <a:spLocks noGrp="1"/>
          </p:cNvSpPr>
          <p:nvPr>
            <p:ph type="title"/>
          </p:nvPr>
        </p:nvSpPr>
        <p:spPr/>
        <p:txBody>
          <a:bodyPr/>
          <a:lstStyle/>
          <a:p>
            <a:r>
              <a:rPr lang="en-US"/>
              <a:t>Instagram Post Type Distribution Per Profile | Perú</a:t>
            </a:r>
          </a:p>
        </p:txBody>
      </p:sp>
      <p:graphicFrame>
        <p:nvGraphicFramePr>
          <p:cNvPr id="6" name="Chart Placeholder 5">
            <a:extLst>
              <a:ext uri="{FF2B5EF4-FFF2-40B4-BE49-F238E27FC236}">
                <a16:creationId xmlns:a16="http://schemas.microsoft.com/office/drawing/2014/main" id="{0C837737-206C-44F0-861D-83399CECDD43}"/>
              </a:ext>
            </a:extLst>
          </p:cNvPr>
          <p:cNvGraphicFramePr>
            <a:graphicFrameLocks noGrp="1"/>
          </p:cNvGraphicFramePr>
          <p:nvPr>
            <p:ph type="chart" sz="quarter" idx="13"/>
            <p:extLst>
              <p:ext uri="{D42A27DB-BD31-4B8C-83A1-F6EECF244321}">
                <p14:modId xmlns:p14="http://schemas.microsoft.com/office/powerpoint/2010/main" val="22052646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D0EA4-1A25-4665-8FDF-9467E10D743F}"/>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1FD58D4D-AE01-4681-BBC5-60BB87E8C8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8190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D77AE-0BF8-42DB-B438-0BFA730789C5}"/>
              </a:ext>
            </a:extLst>
          </p:cNvPr>
          <p:cNvSpPr>
            <a:spLocks noGrp="1"/>
          </p:cNvSpPr>
          <p:nvPr>
            <p:ph type="title"/>
          </p:nvPr>
        </p:nvSpPr>
        <p:spPr/>
        <p:txBody>
          <a:bodyPr/>
          <a:lstStyle/>
          <a:p>
            <a:r>
              <a:rPr lang="en-US"/>
              <a:t>Instagram Post Type Distribution Per Profile | Perú</a:t>
            </a:r>
          </a:p>
        </p:txBody>
      </p:sp>
      <p:graphicFrame>
        <p:nvGraphicFramePr>
          <p:cNvPr id="6" name="Chart Placeholder 5">
            <a:extLst>
              <a:ext uri="{FF2B5EF4-FFF2-40B4-BE49-F238E27FC236}">
                <a16:creationId xmlns:a16="http://schemas.microsoft.com/office/drawing/2014/main" id="{A6CA944D-43C4-4FAE-937B-A755B668AFB6}"/>
              </a:ext>
            </a:extLst>
          </p:cNvPr>
          <p:cNvGraphicFramePr>
            <a:graphicFrameLocks noGrp="1"/>
          </p:cNvGraphicFramePr>
          <p:nvPr>
            <p:ph type="chart" sz="quarter" idx="13"/>
            <p:extLst>
              <p:ext uri="{D42A27DB-BD31-4B8C-83A1-F6EECF244321}">
                <p14:modId xmlns:p14="http://schemas.microsoft.com/office/powerpoint/2010/main" val="3822822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BEB3A3-105C-4351-B062-4925A7AAB9E1}"/>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2FF40FC1-3588-416E-93B8-D41713A4A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14928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38887-67E1-4775-87E8-275FEAA2B928}"/>
              </a:ext>
            </a:extLst>
          </p:cNvPr>
          <p:cNvSpPr>
            <a:spLocks noGrp="1"/>
          </p:cNvSpPr>
          <p:nvPr>
            <p:ph type="title"/>
          </p:nvPr>
        </p:nvSpPr>
        <p:spPr/>
        <p:txBody>
          <a:bodyPr/>
          <a:lstStyle/>
          <a:p>
            <a:r>
              <a:rPr lang="en-US"/>
              <a:t>Instagram Total Interactions | Perú</a:t>
            </a:r>
          </a:p>
        </p:txBody>
      </p:sp>
      <p:graphicFrame>
        <p:nvGraphicFramePr>
          <p:cNvPr id="6" name="Chart Placeholder 5">
            <a:extLst>
              <a:ext uri="{FF2B5EF4-FFF2-40B4-BE49-F238E27FC236}">
                <a16:creationId xmlns:a16="http://schemas.microsoft.com/office/drawing/2014/main" id="{FCB9C94D-C16F-4332-AA24-61376FDAED6B}"/>
              </a:ext>
            </a:extLst>
          </p:cNvPr>
          <p:cNvGraphicFramePr>
            <a:graphicFrameLocks noGrp="1"/>
          </p:cNvGraphicFramePr>
          <p:nvPr>
            <p:ph type="chart" sz="quarter" idx="13"/>
            <p:extLst>
              <p:ext uri="{D42A27DB-BD31-4B8C-83A1-F6EECF244321}">
                <p14:modId xmlns:p14="http://schemas.microsoft.com/office/powerpoint/2010/main" val="2241808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9C10D1-2B02-46D2-B5F9-B919A6A1A11E}"/>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CCAA2DD8-54D6-4273-ACD5-D4B7E30EEF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99154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517</Words>
  <Application>Microsoft Office PowerPoint</Application>
  <PresentationFormat>On-screen Show (4:3)</PresentationFormat>
  <Paragraphs>202</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quintly_template</vt:lpstr>
      <vt:lpstr>Overview - Copy</vt:lpstr>
      <vt:lpstr>Instagram Key Metrics Table | Perú</vt:lpstr>
      <vt:lpstr>Instagram Followers Total | Perú</vt:lpstr>
      <vt:lpstr>Instagram Followers Change Rate | Perú</vt:lpstr>
      <vt:lpstr>Instagram Posts Table | Perú - 1 of 7</vt:lpstr>
      <vt:lpstr>Instagram Posts Table | Perú - 2 of 7</vt:lpstr>
      <vt:lpstr>Instagram Posts Table | Perú - 3 of 7</vt:lpstr>
      <vt:lpstr>Instagram Posts Table | Perú - 4 of 7</vt:lpstr>
      <vt:lpstr>Instagram Posts Table | Perú - 5 of 7</vt:lpstr>
      <vt:lpstr>Instagram Posts Table | Perú - 6 of 7</vt:lpstr>
      <vt:lpstr>Instagram Posts Table | Perú - 7 of 7</vt:lpstr>
      <vt:lpstr>Instagram Interaction Rate | Perú</vt:lpstr>
      <vt:lpstr>Instagram Average Interactions Per Post | Perú</vt:lpstr>
      <vt:lpstr>Instagram Posts | Perú</vt:lpstr>
      <vt:lpstr>Instagram Post Type Distribution Per Profile | Perú</vt:lpstr>
      <vt:lpstr>Instagram Post Type Distribution Per Profile | Perú</vt:lpstr>
      <vt:lpstr>Instagram Total Interactions | Perú</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 Copy</dc:title>
  <dc:creator>Frederik Peiniger</dc:creator>
  <cp:lastModifiedBy>Frederik Peiniger</cp:lastModifiedBy>
  <cp:revision>1</cp:revision>
  <dcterms:created xsi:type="dcterms:W3CDTF">2021-10-11T01:46:23Z</dcterms:created>
  <dcterms:modified xsi:type="dcterms:W3CDTF">2021-10-11T01:46:55Z</dcterms:modified>
</cp:coreProperties>
</file>