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Cortés Hermanos RD</c:v>
                </c:pt>
              </c:strCache>
            </c:strRef>
          </c:tx>
          <c:spPr>
            <a:ln w="28575" cap="rnd">
              <a:solidFill>
                <a:schemeClr val="accent1"/>
              </a:solidFill>
              <a:round/>
            </a:ln>
            <a:effectLst/>
          </c:spPr>
          <c:marker>
            <c:symbol val="none"/>
          </c:marker>
          <c:cat>
            <c:numRef>
              <c:f>Sheet1!$A$2</c:f>
              <c:numCache>
                <c:formatCode>m/d/yyyy</c:formatCode>
                <c:ptCount val="1"/>
                <c:pt idx="0">
                  <c:v>44440</c:v>
                </c:pt>
              </c:numCache>
            </c:numRef>
          </c:cat>
          <c:val>
            <c:numRef>
              <c:f>Sheet1!$B$2</c:f>
              <c:numCache>
                <c:formatCode>General</c:formatCode>
                <c:ptCount val="1"/>
                <c:pt idx="0">
                  <c:v>158857</c:v>
                </c:pt>
              </c:numCache>
            </c:numRef>
          </c:val>
          <c:smooth val="0"/>
          <c:extLst>
            <c:ext xmlns:c16="http://schemas.microsoft.com/office/drawing/2014/chart" uri="{C3380CC4-5D6E-409C-BE32-E72D297353CC}">
              <c16:uniqueId val="{00000000-665A-408C-B90C-50895C9EC470}"/>
            </c:ext>
          </c:extLst>
        </c:ser>
        <c:ser>
          <c:idx val="1"/>
          <c:order val="1"/>
          <c:tx>
            <c:strRef>
              <c:f>Sheet1!$C$1</c:f>
              <c:strCache>
                <c:ptCount val="1"/>
                <c:pt idx="0">
                  <c:v>HERSHEY'S Republica Dominicana</c:v>
                </c:pt>
              </c:strCache>
            </c:strRef>
          </c:tx>
          <c:spPr>
            <a:ln w="28575" cap="rnd">
              <a:solidFill>
                <a:schemeClr val="accent2"/>
              </a:solidFill>
              <a:round/>
            </a:ln>
            <a:effectLst/>
          </c:spPr>
          <c:marker>
            <c:symbol val="none"/>
          </c:marker>
          <c:cat>
            <c:numRef>
              <c:f>Sheet1!$A$2</c:f>
              <c:numCache>
                <c:formatCode>m/d/yyyy</c:formatCode>
                <c:ptCount val="1"/>
                <c:pt idx="0">
                  <c:v>44440</c:v>
                </c:pt>
              </c:numCache>
            </c:numRef>
          </c:cat>
          <c:val>
            <c:numRef>
              <c:f>Sheet1!$C$2</c:f>
              <c:numCache>
                <c:formatCode>General</c:formatCode>
                <c:ptCount val="1"/>
                <c:pt idx="0">
                  <c:v>9640501</c:v>
                </c:pt>
              </c:numCache>
            </c:numRef>
          </c:val>
          <c:smooth val="0"/>
          <c:extLst>
            <c:ext xmlns:c16="http://schemas.microsoft.com/office/drawing/2014/chart" uri="{C3380CC4-5D6E-409C-BE32-E72D297353CC}">
              <c16:uniqueId val="{00000001-665A-408C-B90C-50895C9EC470}"/>
            </c:ext>
          </c:extLst>
        </c:ser>
        <c:dLbls>
          <c:showLegendKey val="0"/>
          <c:showVal val="0"/>
          <c:showCatName val="0"/>
          <c:showSerName val="0"/>
          <c:showPercent val="0"/>
          <c:showBubbleSize val="0"/>
        </c:dLbls>
        <c:smooth val="0"/>
        <c:axId val="382835320"/>
        <c:axId val="382835648"/>
      </c:lineChart>
      <c:dateAx>
        <c:axId val="382835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835648"/>
        <c:crosses val="autoZero"/>
        <c:auto val="1"/>
        <c:lblOffset val="100"/>
        <c:baseTimeUnit val="days"/>
      </c:dateAx>
      <c:valAx>
        <c:axId val="38283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83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Cortés Hermanos RD</c:v>
                </c:pt>
              </c:strCache>
            </c:strRef>
          </c:tx>
          <c:spPr>
            <a:ln w="28575" cap="rnd">
              <a:solidFill>
                <a:schemeClr val="accent1"/>
              </a:solidFill>
              <a:round/>
            </a:ln>
            <a:effectLst/>
          </c:spPr>
          <c:marker>
            <c:symbol val="none"/>
          </c:marker>
          <c:cat>
            <c:numRef>
              <c:f>Sheet1!$A$2</c:f>
              <c:numCache>
                <c:formatCode>m/d/yyyy</c:formatCode>
                <c:ptCount val="1"/>
                <c:pt idx="0">
                  <c:v>44440</c:v>
                </c:pt>
              </c:numCache>
            </c:numRef>
          </c:cat>
          <c:val>
            <c:numRef>
              <c:f>Sheet1!$B$2</c:f>
              <c:numCache>
                <c:formatCode>General</c:formatCode>
                <c:ptCount val="1"/>
                <c:pt idx="0">
                  <c:v>-2.64318844045589E-2</c:v>
                </c:pt>
              </c:numCache>
            </c:numRef>
          </c:val>
          <c:smooth val="0"/>
          <c:extLst>
            <c:ext xmlns:c16="http://schemas.microsoft.com/office/drawing/2014/chart" uri="{C3380CC4-5D6E-409C-BE32-E72D297353CC}">
              <c16:uniqueId val="{00000000-EFBD-43E7-B547-1EB852D82B5F}"/>
            </c:ext>
          </c:extLst>
        </c:ser>
        <c:ser>
          <c:idx val="1"/>
          <c:order val="1"/>
          <c:tx>
            <c:strRef>
              <c:f>Sheet1!$C$1</c:f>
              <c:strCache>
                <c:ptCount val="1"/>
                <c:pt idx="0">
                  <c:v>HERSHEY'S Republica Dominicana</c:v>
                </c:pt>
              </c:strCache>
            </c:strRef>
          </c:tx>
          <c:spPr>
            <a:ln w="28575" cap="rnd">
              <a:solidFill>
                <a:schemeClr val="accent2"/>
              </a:solidFill>
              <a:round/>
            </a:ln>
            <a:effectLst/>
          </c:spPr>
          <c:marker>
            <c:symbol val="none"/>
          </c:marker>
          <c:cat>
            <c:numRef>
              <c:f>Sheet1!$A$2</c:f>
              <c:numCache>
                <c:formatCode>m/d/yyyy</c:formatCode>
                <c:ptCount val="1"/>
                <c:pt idx="0">
                  <c:v>44440</c:v>
                </c:pt>
              </c:numCache>
            </c:numRef>
          </c:cat>
          <c:val>
            <c:numRef>
              <c:f>Sheet1!$C$2</c:f>
              <c:numCache>
                <c:formatCode>General</c:formatCode>
                <c:ptCount val="1"/>
                <c:pt idx="0">
                  <c:v>-0.122736975500676</c:v>
                </c:pt>
              </c:numCache>
            </c:numRef>
          </c:val>
          <c:smooth val="0"/>
          <c:extLst>
            <c:ext xmlns:c16="http://schemas.microsoft.com/office/drawing/2014/chart" uri="{C3380CC4-5D6E-409C-BE32-E72D297353CC}">
              <c16:uniqueId val="{00000001-EFBD-43E7-B547-1EB852D82B5F}"/>
            </c:ext>
          </c:extLst>
        </c:ser>
        <c:dLbls>
          <c:showLegendKey val="0"/>
          <c:showVal val="0"/>
          <c:showCatName val="0"/>
          <c:showSerName val="0"/>
          <c:showPercent val="0"/>
          <c:showBubbleSize val="0"/>
        </c:dLbls>
        <c:smooth val="0"/>
        <c:axId val="381668944"/>
        <c:axId val="381665008"/>
      </c:lineChart>
      <c:dateAx>
        <c:axId val="381668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65008"/>
        <c:crosses val="autoZero"/>
        <c:auto val="1"/>
        <c:lblOffset val="100"/>
        <c:baseTimeUnit val="days"/>
      </c:dateAx>
      <c:valAx>
        <c:axId val="38166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66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Cortés Hermanos RD</c:v>
                </c:pt>
              </c:strCache>
            </c:strRef>
          </c:tx>
          <c:spPr>
            <a:solidFill>
              <a:schemeClr val="accent1"/>
            </a:solidFill>
            <a:ln>
              <a:noFill/>
            </a:ln>
            <a:effectLst/>
          </c:spPr>
          <c:invertIfNegative val="0"/>
          <c:cat>
            <c:numRef>
              <c:f>Sheet1!$A$2</c:f>
              <c:numCache>
                <c:formatCode>m/d/yyyy</c:formatCode>
                <c:ptCount val="1"/>
                <c:pt idx="0">
                  <c:v>44440</c:v>
                </c:pt>
              </c:numCache>
            </c:numRef>
          </c:cat>
          <c:val>
            <c:numRef>
              <c:f>Sheet1!$B$2</c:f>
              <c:numCache>
                <c:formatCode>General</c:formatCode>
                <c:ptCount val="1"/>
                <c:pt idx="0">
                  <c:v>5.4570173340550601E-2</c:v>
                </c:pt>
              </c:numCache>
            </c:numRef>
          </c:val>
          <c:extLst>
            <c:ext xmlns:c16="http://schemas.microsoft.com/office/drawing/2014/chart" uri="{C3380CC4-5D6E-409C-BE32-E72D297353CC}">
              <c16:uniqueId val="{00000000-9789-49FE-B9D6-274E22F85FC8}"/>
            </c:ext>
          </c:extLst>
        </c:ser>
        <c:ser>
          <c:idx val="1"/>
          <c:order val="1"/>
          <c:tx>
            <c:strRef>
              <c:f>Sheet1!$C$1</c:f>
              <c:strCache>
                <c:ptCount val="1"/>
                <c:pt idx="0">
                  <c:v>HERSHEY'S Republica Dominicana</c:v>
                </c:pt>
              </c:strCache>
            </c:strRef>
          </c:tx>
          <c:spPr>
            <a:solidFill>
              <a:schemeClr val="accent2"/>
            </a:solidFill>
            <a:ln>
              <a:noFill/>
            </a:ln>
            <a:effectLst/>
          </c:spPr>
          <c:invertIfNegative val="0"/>
          <c:cat>
            <c:numRef>
              <c:f>Sheet1!$A$2</c:f>
              <c:numCache>
                <c:formatCode>m/d/yyyy</c:formatCode>
                <c:ptCount val="1"/>
                <c:pt idx="0">
                  <c:v>44440</c:v>
                </c:pt>
              </c:numCache>
            </c:numRef>
          </c:cat>
          <c:val>
            <c:numRef>
              <c:f>Sheet1!$C$2</c:f>
              <c:numCache>
                <c:formatCode>General</c:formatCode>
                <c:ptCount val="1"/>
                <c:pt idx="0">
                  <c:v>2.0733071654325001E-4</c:v>
                </c:pt>
              </c:numCache>
            </c:numRef>
          </c:val>
          <c:extLst>
            <c:ext xmlns:c16="http://schemas.microsoft.com/office/drawing/2014/chart" uri="{C3380CC4-5D6E-409C-BE32-E72D297353CC}">
              <c16:uniqueId val="{00000001-9789-49FE-B9D6-274E22F85FC8}"/>
            </c:ext>
          </c:extLst>
        </c:ser>
        <c:dLbls>
          <c:showLegendKey val="0"/>
          <c:showVal val="0"/>
          <c:showCatName val="0"/>
          <c:showSerName val="0"/>
          <c:showPercent val="0"/>
          <c:showBubbleSize val="0"/>
        </c:dLbls>
        <c:gapWidth val="219"/>
        <c:overlap val="-27"/>
        <c:axId val="387748768"/>
        <c:axId val="387749752"/>
      </c:barChart>
      <c:dateAx>
        <c:axId val="387748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49752"/>
        <c:crosses val="autoZero"/>
        <c:auto val="1"/>
        <c:lblOffset val="100"/>
        <c:baseTimeUnit val="days"/>
      </c:dateAx>
      <c:valAx>
        <c:axId val="38774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4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Sheet1!$A$2:$A$3</c:f>
              <c:strCache>
                <c:ptCount val="2"/>
                <c:pt idx="0">
                  <c:v>Cortés Hermanos RD</c:v>
                </c:pt>
                <c:pt idx="1">
                  <c:v>HERSHEY'S Republica Dominicana</c:v>
                </c:pt>
              </c:strCache>
            </c:strRef>
          </c:cat>
          <c:val>
            <c:numRef>
              <c:f>Sheet1!$B$2:$B$3</c:f>
              <c:numCache>
                <c:formatCode>General</c:formatCode>
                <c:ptCount val="2"/>
                <c:pt idx="0">
                  <c:v>2601</c:v>
                </c:pt>
                <c:pt idx="1">
                  <c:v>40</c:v>
                </c:pt>
              </c:numCache>
            </c:numRef>
          </c:val>
          <c:extLst>
            <c:ext xmlns:c16="http://schemas.microsoft.com/office/drawing/2014/chart" uri="{C3380CC4-5D6E-409C-BE32-E72D297353CC}">
              <c16:uniqueId val="{00000000-8416-423C-9096-F2CFA15465F9}"/>
            </c:ext>
          </c:extLst>
        </c:ser>
        <c:dLbls>
          <c:showLegendKey val="0"/>
          <c:showVal val="0"/>
          <c:showCatName val="0"/>
          <c:showSerName val="0"/>
          <c:showPercent val="0"/>
          <c:showBubbleSize val="0"/>
        </c:dLbls>
        <c:gapWidth val="219"/>
        <c:overlap val="-27"/>
        <c:axId val="330845800"/>
        <c:axId val="330842192"/>
      </c:barChart>
      <c:catAx>
        <c:axId val="330845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42192"/>
        <c:crosses val="autoZero"/>
        <c:auto val="1"/>
        <c:lblAlgn val="ctr"/>
        <c:lblOffset val="100"/>
        <c:noMultiLvlLbl val="0"/>
      </c:catAx>
      <c:valAx>
        <c:axId val="33084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4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Cortés Hermanos RD</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1.6477999999999999</c:v>
                </c:pt>
                <c:pt idx="1">
                  <c:v>100</c:v>
                </c:pt>
                <c:pt idx="2">
                  <c:v>100</c:v>
                </c:pt>
                <c:pt idx="3">
                  <c:v>0</c:v>
                </c:pt>
                <c:pt idx="4">
                  <c:v>100</c:v>
                </c:pt>
                <c:pt idx="5">
                  <c:v>0</c:v>
                </c:pt>
              </c:numCache>
            </c:numRef>
          </c:val>
          <c:extLst>
            <c:ext xmlns:c16="http://schemas.microsoft.com/office/drawing/2014/chart" uri="{C3380CC4-5D6E-409C-BE32-E72D297353CC}">
              <c16:uniqueId val="{00000000-2CD2-473A-9FF9-1444CA31A691}"/>
            </c:ext>
          </c:extLst>
        </c:ser>
        <c:ser>
          <c:idx val="1"/>
          <c:order val="1"/>
          <c:tx>
            <c:strRef>
              <c:f>Sheet1!$C$1</c:f>
              <c:strCache>
                <c:ptCount val="1"/>
                <c:pt idx="0">
                  <c:v>HERSHEY'S Republica Dominicana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6.6666999999999996</c:v>
                </c:pt>
                <c:pt idx="2">
                  <c:v>1.5379</c:v>
                </c:pt>
                <c:pt idx="3">
                  <c:v>0</c:v>
                </c:pt>
                <c:pt idx="4">
                  <c:v>0.37990000000000002</c:v>
                </c:pt>
                <c:pt idx="5">
                  <c:v>0</c:v>
                </c:pt>
              </c:numCache>
            </c:numRef>
          </c:val>
          <c:extLst>
            <c:ext xmlns:c16="http://schemas.microsoft.com/office/drawing/2014/chart" uri="{C3380CC4-5D6E-409C-BE32-E72D297353CC}">
              <c16:uniqueId val="{00000001-2CD2-473A-9FF9-1444CA31A691}"/>
            </c:ext>
          </c:extLst>
        </c:ser>
        <c:dLbls>
          <c:showLegendKey val="0"/>
          <c:showVal val="0"/>
          <c:showCatName val="0"/>
          <c:showSerName val="0"/>
          <c:showPercent val="0"/>
          <c:showBubbleSize val="0"/>
        </c:dLbls>
        <c:axId val="507436928"/>
        <c:axId val="507437256"/>
      </c:radarChart>
      <c:catAx>
        <c:axId val="50743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437256"/>
        <c:crosses val="autoZero"/>
        <c:auto val="1"/>
        <c:lblAlgn val="ctr"/>
        <c:lblOffset val="100"/>
        <c:noMultiLvlLbl val="0"/>
      </c:catAx>
      <c:valAx>
        <c:axId val="50743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43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Cortés Hermanos RD</c:v>
                </c:pt>
              </c:strCache>
            </c:strRef>
          </c:tx>
          <c:spPr>
            <a:solidFill>
              <a:schemeClr val="accent1"/>
            </a:solidFill>
            <a:ln>
              <a:noFill/>
            </a:ln>
            <a:effectLst/>
          </c:spPr>
          <c:invertIfNegative val="0"/>
          <c:cat>
            <c:numRef>
              <c:f>Sheet1!$A$2</c:f>
              <c:numCache>
                <c:formatCode>m/d/yyyy</c:formatCode>
                <c:ptCount val="1"/>
                <c:pt idx="0">
                  <c:v>44440</c:v>
                </c:pt>
              </c:numCache>
            </c:numRef>
          </c:cat>
          <c:val>
            <c:numRef>
              <c:f>Sheet1!$B$2</c:f>
              <c:numCache>
                <c:formatCode>General</c:formatCode>
                <c:ptCount val="1"/>
                <c:pt idx="0">
                  <c:v>30</c:v>
                </c:pt>
              </c:numCache>
            </c:numRef>
          </c:val>
          <c:extLst>
            <c:ext xmlns:c16="http://schemas.microsoft.com/office/drawing/2014/chart" uri="{C3380CC4-5D6E-409C-BE32-E72D297353CC}">
              <c16:uniqueId val="{00000000-F82A-421B-849B-EDF2CDFA03D7}"/>
            </c:ext>
          </c:extLst>
        </c:ser>
        <c:ser>
          <c:idx val="1"/>
          <c:order val="1"/>
          <c:tx>
            <c:strRef>
              <c:f>Sheet1!$C$1</c:f>
              <c:strCache>
                <c:ptCount val="1"/>
                <c:pt idx="0">
                  <c:v>HERSHEY'S Republica Dominicana</c:v>
                </c:pt>
              </c:strCache>
            </c:strRef>
          </c:tx>
          <c:spPr>
            <a:solidFill>
              <a:schemeClr val="accent2"/>
            </a:solidFill>
            <a:ln>
              <a:noFill/>
            </a:ln>
            <a:effectLst/>
          </c:spPr>
          <c:invertIfNegative val="0"/>
          <c:cat>
            <c:numRef>
              <c:f>Sheet1!$A$2</c:f>
              <c:numCache>
                <c:formatCode>m/d/yyyy</c:formatCode>
                <c:ptCount val="1"/>
                <c:pt idx="0">
                  <c:v>44440</c:v>
                </c:pt>
              </c:numCache>
            </c:numRef>
          </c:cat>
          <c:val>
            <c:numRef>
              <c:f>Sheet1!$C$2</c:f>
              <c:numCache>
                <c:formatCode>General</c:formatCode>
                <c:ptCount val="1"/>
                <c:pt idx="0">
                  <c:v>2</c:v>
                </c:pt>
              </c:numCache>
            </c:numRef>
          </c:val>
          <c:extLst>
            <c:ext xmlns:c16="http://schemas.microsoft.com/office/drawing/2014/chart" uri="{C3380CC4-5D6E-409C-BE32-E72D297353CC}">
              <c16:uniqueId val="{00000001-F82A-421B-849B-EDF2CDFA03D7}"/>
            </c:ext>
          </c:extLst>
        </c:ser>
        <c:dLbls>
          <c:showLegendKey val="0"/>
          <c:showVal val="0"/>
          <c:showCatName val="0"/>
          <c:showSerName val="0"/>
          <c:showPercent val="0"/>
          <c:showBubbleSize val="0"/>
        </c:dLbls>
        <c:gapWidth val="219"/>
        <c:overlap val="-27"/>
        <c:axId val="507441520"/>
        <c:axId val="507442832"/>
      </c:barChart>
      <c:dateAx>
        <c:axId val="507441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442832"/>
        <c:crosses val="autoZero"/>
        <c:auto val="1"/>
        <c:lblOffset val="100"/>
        <c:baseTimeUnit val="days"/>
      </c:dateAx>
      <c:valAx>
        <c:axId val="50744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44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Sheet1!$A$2:$A$3</c:f>
              <c:strCache>
                <c:ptCount val="2"/>
                <c:pt idx="0">
                  <c:v>Cortés Hermanos RD</c:v>
                </c:pt>
                <c:pt idx="1">
                  <c:v>HERSHEY'S Republica Dominicana</c:v>
                </c:pt>
              </c:strCache>
            </c:strRef>
          </c:cat>
          <c:val>
            <c:numRef>
              <c:f>Sheet1!$B$2:$B$3</c:f>
              <c:numCache>
                <c:formatCode>General</c:formatCode>
                <c:ptCount val="2"/>
                <c:pt idx="0">
                  <c:v>4</c:v>
                </c:pt>
                <c:pt idx="1">
                  <c:v>0</c:v>
                </c:pt>
              </c:numCache>
            </c:numRef>
          </c:val>
          <c:extLst>
            <c:ext xmlns:c16="http://schemas.microsoft.com/office/drawing/2014/chart" uri="{C3380CC4-5D6E-409C-BE32-E72D297353CC}">
              <c16:uniqueId val="{00000000-0339-4587-9DCF-47A6A2D43D47}"/>
            </c:ext>
          </c:extLst>
        </c:ser>
        <c:ser>
          <c:idx val="1"/>
          <c:order val="1"/>
          <c:tx>
            <c:strRef>
              <c:f>Sheet1!$C$1</c:f>
              <c:strCache>
                <c:ptCount val="1"/>
                <c:pt idx="0">
                  <c:v>Link</c:v>
                </c:pt>
              </c:strCache>
            </c:strRef>
          </c:tx>
          <c:spPr>
            <a:solidFill>
              <a:schemeClr val="accent2"/>
            </a:solidFill>
            <a:ln>
              <a:noFill/>
            </a:ln>
            <a:effectLst/>
          </c:spPr>
          <c:invertIfNegative val="0"/>
          <c:cat>
            <c:strRef>
              <c:f>Sheet1!$A$2:$A$3</c:f>
              <c:strCache>
                <c:ptCount val="2"/>
                <c:pt idx="0">
                  <c:v>Cortés Hermanos RD</c:v>
                </c:pt>
                <c:pt idx="1">
                  <c:v>HERSHEY'S Republica Dominicana</c:v>
                </c:pt>
              </c:strCache>
            </c:strRef>
          </c:cat>
          <c:val>
            <c:numRef>
              <c:f>Sheet1!$C$2:$C$3</c:f>
              <c:numCache>
                <c:formatCode>General</c:formatCode>
                <c:ptCount val="2"/>
                <c:pt idx="0">
                  <c:v>1</c:v>
                </c:pt>
                <c:pt idx="1">
                  <c:v>0</c:v>
                </c:pt>
              </c:numCache>
            </c:numRef>
          </c:val>
          <c:extLst>
            <c:ext xmlns:c16="http://schemas.microsoft.com/office/drawing/2014/chart" uri="{C3380CC4-5D6E-409C-BE32-E72D297353CC}">
              <c16:uniqueId val="{00000001-0339-4587-9DCF-47A6A2D43D47}"/>
            </c:ext>
          </c:extLst>
        </c:ser>
        <c:ser>
          <c:idx val="2"/>
          <c:order val="2"/>
          <c:tx>
            <c:strRef>
              <c:f>Sheet1!$D$1</c:f>
              <c:strCache>
                <c:ptCount val="1"/>
                <c:pt idx="0">
                  <c:v>Photo</c:v>
                </c:pt>
              </c:strCache>
            </c:strRef>
          </c:tx>
          <c:spPr>
            <a:solidFill>
              <a:schemeClr val="accent3"/>
            </a:solidFill>
            <a:ln>
              <a:noFill/>
            </a:ln>
            <a:effectLst/>
          </c:spPr>
          <c:invertIfNegative val="0"/>
          <c:cat>
            <c:strRef>
              <c:f>Sheet1!$A$2:$A$3</c:f>
              <c:strCache>
                <c:ptCount val="2"/>
                <c:pt idx="0">
                  <c:v>Cortés Hermanos RD</c:v>
                </c:pt>
                <c:pt idx="1">
                  <c:v>HERSHEY'S Republica Dominicana</c:v>
                </c:pt>
              </c:strCache>
            </c:strRef>
          </c:cat>
          <c:val>
            <c:numRef>
              <c:f>Sheet1!$D$2:$D$3</c:f>
              <c:numCache>
                <c:formatCode>General</c:formatCode>
                <c:ptCount val="2"/>
                <c:pt idx="0">
                  <c:v>15</c:v>
                </c:pt>
                <c:pt idx="1">
                  <c:v>1</c:v>
                </c:pt>
              </c:numCache>
            </c:numRef>
          </c:val>
          <c:extLst>
            <c:ext xmlns:c16="http://schemas.microsoft.com/office/drawing/2014/chart" uri="{C3380CC4-5D6E-409C-BE32-E72D297353CC}">
              <c16:uniqueId val="{00000002-0339-4587-9DCF-47A6A2D43D47}"/>
            </c:ext>
          </c:extLst>
        </c:ser>
        <c:ser>
          <c:idx val="3"/>
          <c:order val="3"/>
          <c:tx>
            <c:strRef>
              <c:f>Sheet1!$E$1</c:f>
              <c:strCache>
                <c:ptCount val="1"/>
                <c:pt idx="0">
                  <c:v>Video</c:v>
                </c:pt>
              </c:strCache>
            </c:strRef>
          </c:tx>
          <c:spPr>
            <a:solidFill>
              <a:schemeClr val="accent4"/>
            </a:solidFill>
            <a:ln>
              <a:noFill/>
            </a:ln>
            <a:effectLst/>
          </c:spPr>
          <c:invertIfNegative val="0"/>
          <c:cat>
            <c:strRef>
              <c:f>Sheet1!$A$2:$A$3</c:f>
              <c:strCache>
                <c:ptCount val="2"/>
                <c:pt idx="0">
                  <c:v>Cortés Hermanos RD</c:v>
                </c:pt>
                <c:pt idx="1">
                  <c:v>HERSHEY'S Republica Dominicana</c:v>
                </c:pt>
              </c:strCache>
            </c:strRef>
          </c:cat>
          <c:val>
            <c:numRef>
              <c:f>Sheet1!$E$2:$E$3</c:f>
              <c:numCache>
                <c:formatCode>General</c:formatCode>
                <c:ptCount val="2"/>
                <c:pt idx="0">
                  <c:v>10</c:v>
                </c:pt>
                <c:pt idx="1">
                  <c:v>1</c:v>
                </c:pt>
              </c:numCache>
            </c:numRef>
          </c:val>
          <c:extLst>
            <c:ext xmlns:c16="http://schemas.microsoft.com/office/drawing/2014/chart" uri="{C3380CC4-5D6E-409C-BE32-E72D297353CC}">
              <c16:uniqueId val="{00000003-0339-4587-9DCF-47A6A2D43D47}"/>
            </c:ext>
          </c:extLst>
        </c:ser>
        <c:dLbls>
          <c:showLegendKey val="0"/>
          <c:showVal val="0"/>
          <c:showCatName val="0"/>
          <c:showSerName val="0"/>
          <c:showPercent val="0"/>
          <c:showBubbleSize val="0"/>
        </c:dLbls>
        <c:gapWidth val="150"/>
        <c:overlap val="100"/>
        <c:axId val="507449064"/>
        <c:axId val="507439880"/>
      </c:barChart>
      <c:catAx>
        <c:axId val="507449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439880"/>
        <c:crosses val="autoZero"/>
        <c:auto val="1"/>
        <c:lblAlgn val="ctr"/>
        <c:lblOffset val="100"/>
        <c:noMultiLvlLbl val="0"/>
      </c:catAx>
      <c:valAx>
        <c:axId val="507439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44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EE385-3723-46F3-A71D-1C91F3EB4965}"/>
              </a:ext>
            </a:extLst>
          </p:cNvPr>
          <p:cNvSpPr>
            <a:spLocks noGrp="1"/>
          </p:cNvSpPr>
          <p:nvPr>
            <p:ph type="ctrTitle"/>
          </p:nvPr>
        </p:nvSpPr>
        <p:spPr/>
        <p:txBody>
          <a:bodyPr/>
          <a:lstStyle/>
          <a:p>
            <a:r>
              <a:rPr lang="en-US"/>
              <a:t>Overview - Copy</a:t>
            </a:r>
          </a:p>
        </p:txBody>
      </p:sp>
      <p:sp>
        <p:nvSpPr>
          <p:cNvPr id="3" name="Subtitle 2">
            <a:extLst>
              <a:ext uri="{FF2B5EF4-FFF2-40B4-BE49-F238E27FC236}">
                <a16:creationId xmlns:a16="http://schemas.microsoft.com/office/drawing/2014/main" id="{5BC63A24-136B-4FDE-B8B1-08F3323D87F7}"/>
              </a:ext>
            </a:extLst>
          </p:cNvPr>
          <p:cNvSpPr>
            <a:spLocks noGrp="1"/>
          </p:cNvSpPr>
          <p:nvPr>
            <p:ph type="subTitle" idx="1"/>
          </p:nvPr>
        </p:nvSpPr>
        <p:spPr/>
        <p:txBody>
          <a:bodyPr/>
          <a:lstStyle/>
          <a:p>
            <a:r>
              <a:rPr lang="en-US"/>
              <a:t>Havas Worldwide Puerto Rico</a:t>
            </a:r>
          </a:p>
        </p:txBody>
      </p:sp>
    </p:spTree>
    <p:extLst>
      <p:ext uri="{BB962C8B-B14F-4D97-AF65-F5344CB8AC3E}">
        <p14:creationId xmlns:p14="http://schemas.microsoft.com/office/powerpoint/2010/main" val="1075070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7809A-F5EB-451C-8041-2ABD02A04753}"/>
              </a:ext>
            </a:extLst>
          </p:cNvPr>
          <p:cNvSpPr>
            <a:spLocks noGrp="1"/>
          </p:cNvSpPr>
          <p:nvPr>
            <p:ph type="title"/>
          </p:nvPr>
        </p:nvSpPr>
        <p:spPr/>
        <p:txBody>
          <a:bodyPr/>
          <a:lstStyle/>
          <a:p>
            <a:r>
              <a:rPr lang="en-US"/>
              <a:t>Facebook Key Metrics Table | Republica Dominicana</a:t>
            </a:r>
          </a:p>
        </p:txBody>
      </p:sp>
      <p:graphicFrame>
        <p:nvGraphicFramePr>
          <p:cNvPr id="5" name="Table Placeholder 4">
            <a:extLst>
              <a:ext uri="{FF2B5EF4-FFF2-40B4-BE49-F238E27FC236}">
                <a16:creationId xmlns:a16="http://schemas.microsoft.com/office/drawing/2014/main" id="{57CA613C-C729-489C-B00D-E87EC222DD5B}"/>
              </a:ext>
            </a:extLst>
          </p:cNvPr>
          <p:cNvGraphicFramePr>
            <a:graphicFrameLocks noGrp="1"/>
          </p:cNvGraphicFramePr>
          <p:nvPr>
            <p:ph type="tbl" sz="quarter" idx="13"/>
            <p:extLst>
              <p:ext uri="{D42A27DB-BD31-4B8C-83A1-F6EECF244321}">
                <p14:modId xmlns:p14="http://schemas.microsoft.com/office/powerpoint/2010/main" val="1354768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154988365"/>
                    </a:ext>
                  </a:extLst>
                </a:gridCol>
                <a:gridCol w="740665">
                  <a:extLst>
                    <a:ext uri="{9D8B030D-6E8A-4147-A177-3AD203B41FA5}">
                      <a16:colId xmlns:a16="http://schemas.microsoft.com/office/drawing/2014/main" val="1261561063"/>
                    </a:ext>
                  </a:extLst>
                </a:gridCol>
                <a:gridCol w="411480">
                  <a:extLst>
                    <a:ext uri="{9D8B030D-6E8A-4147-A177-3AD203B41FA5}">
                      <a16:colId xmlns:a16="http://schemas.microsoft.com/office/drawing/2014/main" val="3381144429"/>
                    </a:ext>
                  </a:extLst>
                </a:gridCol>
                <a:gridCol w="740665">
                  <a:extLst>
                    <a:ext uri="{9D8B030D-6E8A-4147-A177-3AD203B41FA5}">
                      <a16:colId xmlns:a16="http://schemas.microsoft.com/office/drawing/2014/main" val="2490631031"/>
                    </a:ext>
                  </a:extLst>
                </a:gridCol>
                <a:gridCol w="411480">
                  <a:extLst>
                    <a:ext uri="{9D8B030D-6E8A-4147-A177-3AD203B41FA5}">
                      <a16:colId xmlns:a16="http://schemas.microsoft.com/office/drawing/2014/main" val="62764079"/>
                    </a:ext>
                  </a:extLst>
                </a:gridCol>
                <a:gridCol w="411480">
                  <a:extLst>
                    <a:ext uri="{9D8B030D-6E8A-4147-A177-3AD203B41FA5}">
                      <a16:colId xmlns:a16="http://schemas.microsoft.com/office/drawing/2014/main" val="1270585419"/>
                    </a:ext>
                  </a:extLst>
                </a:gridCol>
                <a:gridCol w="411480">
                  <a:extLst>
                    <a:ext uri="{9D8B030D-6E8A-4147-A177-3AD203B41FA5}">
                      <a16:colId xmlns:a16="http://schemas.microsoft.com/office/drawing/2014/main" val="1791848518"/>
                    </a:ext>
                  </a:extLst>
                </a:gridCol>
                <a:gridCol w="411480">
                  <a:extLst>
                    <a:ext uri="{9D8B030D-6E8A-4147-A177-3AD203B41FA5}">
                      <a16:colId xmlns:a16="http://schemas.microsoft.com/office/drawing/2014/main" val="3089435482"/>
                    </a:ext>
                  </a:extLst>
                </a:gridCol>
                <a:gridCol w="411480">
                  <a:extLst>
                    <a:ext uri="{9D8B030D-6E8A-4147-A177-3AD203B41FA5}">
                      <a16:colId xmlns:a16="http://schemas.microsoft.com/office/drawing/2014/main" val="3087312203"/>
                    </a:ext>
                  </a:extLst>
                </a:gridCol>
                <a:gridCol w="411480">
                  <a:extLst>
                    <a:ext uri="{9D8B030D-6E8A-4147-A177-3AD203B41FA5}">
                      <a16:colId xmlns:a16="http://schemas.microsoft.com/office/drawing/2014/main" val="1577801476"/>
                    </a:ext>
                  </a:extLst>
                </a:gridCol>
                <a:gridCol w="411480">
                  <a:extLst>
                    <a:ext uri="{9D8B030D-6E8A-4147-A177-3AD203B41FA5}">
                      <a16:colId xmlns:a16="http://schemas.microsoft.com/office/drawing/2014/main" val="3558614626"/>
                    </a:ext>
                  </a:extLst>
                </a:gridCol>
                <a:gridCol w="411480">
                  <a:extLst>
                    <a:ext uri="{9D8B030D-6E8A-4147-A177-3AD203B41FA5}">
                      <a16:colId xmlns:a16="http://schemas.microsoft.com/office/drawing/2014/main" val="3187270008"/>
                    </a:ext>
                  </a:extLst>
                </a:gridCol>
                <a:gridCol w="411480">
                  <a:extLst>
                    <a:ext uri="{9D8B030D-6E8A-4147-A177-3AD203B41FA5}">
                      <a16:colId xmlns:a16="http://schemas.microsoft.com/office/drawing/2014/main" val="3134470665"/>
                    </a:ext>
                  </a:extLst>
                </a:gridCol>
                <a:gridCol w="411480">
                  <a:extLst>
                    <a:ext uri="{9D8B030D-6E8A-4147-A177-3AD203B41FA5}">
                      <a16:colId xmlns:a16="http://schemas.microsoft.com/office/drawing/2014/main" val="243499794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61313603"/>
                  </a:ext>
                </a:extLst>
              </a:tr>
              <a:tr h="370840">
                <a:tc>
                  <a:txBody>
                    <a:bodyPr/>
                    <a:lstStyle/>
                    <a:p>
                      <a:r>
                        <a:rPr lang="en-US" sz="1000"/>
                        <a:t>HERSHEY'S Republica Dominicana</a:t>
                      </a:r>
                    </a:p>
                  </a:txBody>
                  <a:tcPr/>
                </a:tc>
                <a:tc>
                  <a:txBody>
                    <a:bodyPr/>
                    <a:lstStyle/>
                    <a:p>
                      <a:r>
                        <a:rPr lang="en-US" sz="1000"/>
                        <a:t>9640501</a:t>
                      </a:r>
                    </a:p>
                  </a:txBody>
                  <a:tcPr/>
                </a:tc>
                <a:tc>
                  <a:txBody>
                    <a:bodyPr/>
                    <a:lstStyle/>
                    <a:p>
                      <a:r>
                        <a:rPr lang="en-US" sz="1000"/>
                        <a:t>-11847</a:t>
                      </a:r>
                    </a:p>
                  </a:txBody>
                  <a:tcPr/>
                </a:tc>
                <a:tc>
                  <a:txBody>
                    <a:bodyPr/>
                    <a:lstStyle/>
                    <a:p>
                      <a:r>
                        <a:rPr lang="en-US" sz="1000"/>
                        <a:t>9640949</a:t>
                      </a:r>
                    </a:p>
                  </a:txBody>
                  <a:tcPr/>
                </a:tc>
                <a:tc>
                  <a:txBody>
                    <a:bodyPr/>
                    <a:lstStyle/>
                    <a:p>
                      <a:r>
                        <a:rPr lang="en-US" sz="1000"/>
                        <a:t>-11846</a:t>
                      </a:r>
                    </a:p>
                  </a:txBody>
                  <a:tcPr/>
                </a:tc>
                <a:tc>
                  <a:txBody>
                    <a:bodyPr/>
                    <a:lstStyle/>
                    <a:p>
                      <a:r>
                        <a:rPr lang="en-US" sz="1000"/>
                        <a:t>2</a:t>
                      </a:r>
                    </a:p>
                  </a:txBody>
                  <a:tcPr/>
                </a:tc>
                <a:tc>
                  <a:txBody>
                    <a:bodyPr/>
                    <a:lstStyle/>
                    <a:p>
                      <a:r>
                        <a:rPr lang="en-US" sz="1000"/>
                        <a:t>36</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0.0002 %</a:t>
                      </a:r>
                    </a:p>
                  </a:txBody>
                  <a:tcPr/>
                </a:tc>
                <a:tc>
                  <a:txBody>
                    <a:bodyPr/>
                    <a:lstStyle/>
                    <a:p>
                      <a:r>
                        <a:rPr lang="en-US" sz="1000"/>
                        <a:t>0.0 %</a:t>
                      </a:r>
                    </a:p>
                  </a:txBody>
                  <a:tcPr/>
                </a:tc>
                <a:extLst>
                  <a:ext uri="{0D108BD9-81ED-4DB2-BD59-A6C34878D82A}">
                    <a16:rowId xmlns:a16="http://schemas.microsoft.com/office/drawing/2014/main" val="557933799"/>
                  </a:ext>
                </a:extLst>
              </a:tr>
              <a:tr h="370840">
                <a:tc>
                  <a:txBody>
                    <a:bodyPr/>
                    <a:lstStyle/>
                    <a:p>
                      <a:r>
                        <a:rPr lang="en-US" sz="1000"/>
                        <a:t>Cortés Hermanos RD</a:t>
                      </a:r>
                    </a:p>
                  </a:txBody>
                  <a:tcPr/>
                </a:tc>
                <a:tc>
                  <a:txBody>
                    <a:bodyPr/>
                    <a:lstStyle/>
                    <a:p>
                      <a:r>
                        <a:rPr lang="en-US" sz="1000"/>
                        <a:t>158857</a:t>
                      </a:r>
                    </a:p>
                  </a:txBody>
                  <a:tcPr/>
                </a:tc>
                <a:tc>
                  <a:txBody>
                    <a:bodyPr/>
                    <a:lstStyle/>
                    <a:p>
                      <a:r>
                        <a:rPr lang="en-US" sz="1000"/>
                        <a:t>-42</a:t>
                      </a:r>
                    </a:p>
                  </a:txBody>
                  <a:tcPr/>
                </a:tc>
                <a:tc>
                  <a:txBody>
                    <a:bodyPr/>
                    <a:lstStyle/>
                    <a:p>
                      <a:r>
                        <a:rPr lang="en-US" sz="1000"/>
                        <a:t>160928</a:t>
                      </a:r>
                    </a:p>
                  </a:txBody>
                  <a:tcPr/>
                </a:tc>
                <a:tc>
                  <a:txBody>
                    <a:bodyPr/>
                    <a:lstStyle/>
                    <a:p>
                      <a:r>
                        <a:rPr lang="en-US" sz="1000"/>
                        <a:t>21</a:t>
                      </a:r>
                    </a:p>
                  </a:txBody>
                  <a:tcPr/>
                </a:tc>
                <a:tc>
                  <a:txBody>
                    <a:bodyPr/>
                    <a:lstStyle/>
                    <a:p>
                      <a:r>
                        <a:rPr lang="en-US" sz="1000"/>
                        <a:t>30</a:t>
                      </a:r>
                    </a:p>
                  </a:txBody>
                  <a:tcPr/>
                </a:tc>
                <a:tc>
                  <a:txBody>
                    <a:bodyPr/>
                    <a:lstStyle/>
                    <a:p>
                      <a:r>
                        <a:rPr lang="en-US" sz="1000"/>
                        <a:t>2118</a:t>
                      </a:r>
                    </a:p>
                  </a:txBody>
                  <a:tcPr/>
                </a:tc>
                <a:tc>
                  <a:txBody>
                    <a:bodyPr/>
                    <a:lstStyle/>
                    <a:p>
                      <a:r>
                        <a:rPr lang="en-US" sz="1000"/>
                        <a:t>0</a:t>
                      </a:r>
                    </a:p>
                  </a:txBody>
                  <a:tcPr/>
                </a:tc>
                <a:tc>
                  <a:txBody>
                    <a:bodyPr/>
                    <a:lstStyle/>
                    <a:p>
                      <a:r>
                        <a:rPr lang="en-US" sz="1000"/>
                        <a:t>71</a:t>
                      </a:r>
                    </a:p>
                  </a:txBody>
                  <a:tcPr/>
                </a:tc>
                <a:tc>
                  <a:txBody>
                    <a:bodyPr/>
                    <a:lstStyle/>
                    <a:p>
                      <a:r>
                        <a:rPr lang="en-US" sz="1000"/>
                        <a:t>412</a:t>
                      </a:r>
                    </a:p>
                  </a:txBody>
                  <a:tcPr/>
                </a:tc>
                <a:tc>
                  <a:txBody>
                    <a:bodyPr/>
                    <a:lstStyle/>
                    <a:p>
                      <a:r>
                        <a:rPr lang="en-US" sz="1000"/>
                        <a:t>0</a:t>
                      </a:r>
                    </a:p>
                  </a:txBody>
                  <a:tcPr/>
                </a:tc>
                <a:tc>
                  <a:txBody>
                    <a:bodyPr/>
                    <a:lstStyle/>
                    <a:p>
                      <a:r>
                        <a:rPr lang="en-US" sz="1000"/>
                        <a:t>0</a:t>
                      </a:r>
                    </a:p>
                  </a:txBody>
                  <a:tcPr/>
                </a:tc>
                <a:tc>
                  <a:txBody>
                    <a:bodyPr/>
                    <a:lstStyle/>
                    <a:p>
                      <a:r>
                        <a:rPr lang="en-US" sz="1000"/>
                        <a:t>0.0546 %</a:t>
                      </a:r>
                    </a:p>
                  </a:txBody>
                  <a:tcPr/>
                </a:tc>
                <a:tc>
                  <a:txBody>
                    <a:bodyPr/>
                    <a:lstStyle/>
                    <a:p>
                      <a:r>
                        <a:rPr lang="en-US" sz="1000"/>
                        <a:t>0.0 %</a:t>
                      </a:r>
                    </a:p>
                  </a:txBody>
                  <a:tcPr/>
                </a:tc>
                <a:extLst>
                  <a:ext uri="{0D108BD9-81ED-4DB2-BD59-A6C34878D82A}">
                    <a16:rowId xmlns:a16="http://schemas.microsoft.com/office/drawing/2014/main" val="3597929705"/>
                  </a:ext>
                </a:extLst>
              </a:tr>
            </a:tbl>
          </a:graphicData>
        </a:graphic>
      </p:graphicFrame>
      <p:sp>
        <p:nvSpPr>
          <p:cNvPr id="4" name="Text Placeholder 3">
            <a:extLst>
              <a:ext uri="{FF2B5EF4-FFF2-40B4-BE49-F238E27FC236}">
                <a16:creationId xmlns:a16="http://schemas.microsoft.com/office/drawing/2014/main" id="{3DD0E859-88B2-4915-8A40-B9BB864EE2B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555907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0020B-C14A-42BF-A258-92B66C28B897}"/>
              </a:ext>
            </a:extLst>
          </p:cNvPr>
          <p:cNvSpPr>
            <a:spLocks noGrp="1"/>
          </p:cNvSpPr>
          <p:nvPr>
            <p:ph type="title"/>
          </p:nvPr>
        </p:nvSpPr>
        <p:spPr/>
        <p:txBody>
          <a:bodyPr/>
          <a:lstStyle/>
          <a:p>
            <a:r>
              <a:rPr lang="en-US"/>
              <a:t>Facebook Page Likes Total | Republica Dominicana</a:t>
            </a:r>
          </a:p>
        </p:txBody>
      </p:sp>
      <p:graphicFrame>
        <p:nvGraphicFramePr>
          <p:cNvPr id="6" name="Chart Placeholder 5">
            <a:extLst>
              <a:ext uri="{FF2B5EF4-FFF2-40B4-BE49-F238E27FC236}">
                <a16:creationId xmlns:a16="http://schemas.microsoft.com/office/drawing/2014/main" id="{5BE20FD4-27FE-4AB0-9FCE-7CBF1C19FB6A}"/>
              </a:ext>
            </a:extLst>
          </p:cNvPr>
          <p:cNvGraphicFramePr>
            <a:graphicFrameLocks noGrp="1"/>
          </p:cNvGraphicFramePr>
          <p:nvPr>
            <p:ph type="chart" sz="quarter" idx="13"/>
            <p:extLst>
              <p:ext uri="{D42A27DB-BD31-4B8C-83A1-F6EECF244321}">
                <p14:modId xmlns:p14="http://schemas.microsoft.com/office/powerpoint/2010/main" val="1935139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49DAC5-5622-4817-9D52-52B8E70998FC}"/>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4C316D71-5415-4684-A72B-BE069F4EB3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3314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79DBE-C314-43C0-8F9D-C777B12C7DBC}"/>
              </a:ext>
            </a:extLst>
          </p:cNvPr>
          <p:cNvSpPr>
            <a:spLocks noGrp="1"/>
          </p:cNvSpPr>
          <p:nvPr>
            <p:ph type="title"/>
          </p:nvPr>
        </p:nvSpPr>
        <p:spPr/>
        <p:txBody>
          <a:bodyPr/>
          <a:lstStyle/>
          <a:p>
            <a:r>
              <a:rPr lang="en-US"/>
              <a:t>Facebook Fans Change Rate | Republica Dominicana</a:t>
            </a:r>
          </a:p>
        </p:txBody>
      </p:sp>
      <p:graphicFrame>
        <p:nvGraphicFramePr>
          <p:cNvPr id="6" name="Chart Placeholder 5">
            <a:extLst>
              <a:ext uri="{FF2B5EF4-FFF2-40B4-BE49-F238E27FC236}">
                <a16:creationId xmlns:a16="http://schemas.microsoft.com/office/drawing/2014/main" id="{95A83FF4-DB80-445A-882C-253903B4661D}"/>
              </a:ext>
            </a:extLst>
          </p:cNvPr>
          <p:cNvGraphicFramePr>
            <a:graphicFrameLocks noGrp="1"/>
          </p:cNvGraphicFramePr>
          <p:nvPr>
            <p:ph type="chart" sz="quarter" idx="13"/>
            <p:extLst>
              <p:ext uri="{D42A27DB-BD31-4B8C-83A1-F6EECF244321}">
                <p14:modId xmlns:p14="http://schemas.microsoft.com/office/powerpoint/2010/main" val="3730811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47306C-A740-4296-B6CC-FBFA9F0574E5}"/>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449A3E9F-B75F-4BAD-9BF5-463C6B53F5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2820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30F3A-B183-4592-8C1F-9371F8F66067}"/>
              </a:ext>
            </a:extLst>
          </p:cNvPr>
          <p:cNvSpPr>
            <a:spLocks noGrp="1"/>
          </p:cNvSpPr>
          <p:nvPr>
            <p:ph type="title"/>
          </p:nvPr>
        </p:nvSpPr>
        <p:spPr/>
        <p:txBody>
          <a:bodyPr/>
          <a:lstStyle/>
          <a:p>
            <a:r>
              <a:rPr lang="en-US"/>
              <a:t>Facebook Interaction Rate | Republica Dominicana</a:t>
            </a:r>
          </a:p>
        </p:txBody>
      </p:sp>
      <p:graphicFrame>
        <p:nvGraphicFramePr>
          <p:cNvPr id="6" name="Chart Placeholder 5">
            <a:extLst>
              <a:ext uri="{FF2B5EF4-FFF2-40B4-BE49-F238E27FC236}">
                <a16:creationId xmlns:a16="http://schemas.microsoft.com/office/drawing/2014/main" id="{75F95A5F-310B-411B-B14B-654F0B29F881}"/>
              </a:ext>
            </a:extLst>
          </p:cNvPr>
          <p:cNvGraphicFramePr>
            <a:graphicFrameLocks noGrp="1"/>
          </p:cNvGraphicFramePr>
          <p:nvPr>
            <p:ph type="chart" sz="quarter" idx="13"/>
            <p:extLst>
              <p:ext uri="{D42A27DB-BD31-4B8C-83A1-F6EECF244321}">
                <p14:modId xmlns:p14="http://schemas.microsoft.com/office/powerpoint/2010/main" val="3186129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F6DE0B-1F47-40F7-B054-512D18343A38}"/>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F55094B4-32B4-4733-8664-07472C9AAE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3703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63EA8-0C8A-4397-B306-19A0E9B55041}"/>
              </a:ext>
            </a:extLst>
          </p:cNvPr>
          <p:cNvSpPr>
            <a:spLocks noGrp="1"/>
          </p:cNvSpPr>
          <p:nvPr>
            <p:ph type="title"/>
          </p:nvPr>
        </p:nvSpPr>
        <p:spPr/>
        <p:txBody>
          <a:bodyPr/>
          <a:lstStyle/>
          <a:p>
            <a:r>
              <a:rPr lang="en-US"/>
              <a:t>Facebook Total Interactions | Republica Dominicana</a:t>
            </a:r>
          </a:p>
        </p:txBody>
      </p:sp>
      <p:graphicFrame>
        <p:nvGraphicFramePr>
          <p:cNvPr id="6" name="Chart Placeholder 5">
            <a:extLst>
              <a:ext uri="{FF2B5EF4-FFF2-40B4-BE49-F238E27FC236}">
                <a16:creationId xmlns:a16="http://schemas.microsoft.com/office/drawing/2014/main" id="{A305D2A4-3AF3-4F54-9937-C6C4375F2583}"/>
              </a:ext>
            </a:extLst>
          </p:cNvPr>
          <p:cNvGraphicFramePr>
            <a:graphicFrameLocks noGrp="1"/>
          </p:cNvGraphicFramePr>
          <p:nvPr>
            <p:ph type="chart" sz="quarter" idx="13"/>
            <p:extLst>
              <p:ext uri="{D42A27DB-BD31-4B8C-83A1-F6EECF244321}">
                <p14:modId xmlns:p14="http://schemas.microsoft.com/office/powerpoint/2010/main" val="1504577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88937E-25BC-4DC7-8970-C4A28D46EE65}"/>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EB7FFE46-ED78-4FE3-8F6A-57B3EB7D33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526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97BA0-9DD6-42FD-B1FA-E940C7654F69}"/>
              </a:ext>
            </a:extLst>
          </p:cNvPr>
          <p:cNvSpPr>
            <a:spLocks noGrp="1"/>
          </p:cNvSpPr>
          <p:nvPr>
            <p:ph type="title"/>
          </p:nvPr>
        </p:nvSpPr>
        <p:spPr/>
        <p:txBody>
          <a:bodyPr/>
          <a:lstStyle/>
          <a:p>
            <a:r>
              <a:rPr lang="en-US"/>
              <a:t>Facebook Own Posts Table | Republica Dominicana - 1 of 23</a:t>
            </a:r>
          </a:p>
        </p:txBody>
      </p:sp>
      <p:graphicFrame>
        <p:nvGraphicFramePr>
          <p:cNvPr id="5" name="Table Placeholder 4">
            <a:extLst>
              <a:ext uri="{FF2B5EF4-FFF2-40B4-BE49-F238E27FC236}">
                <a16:creationId xmlns:a16="http://schemas.microsoft.com/office/drawing/2014/main" id="{0E330C9B-15E0-4FE6-91DF-CD10B97FB06D}"/>
              </a:ext>
            </a:extLst>
          </p:cNvPr>
          <p:cNvGraphicFramePr>
            <a:graphicFrameLocks noGrp="1"/>
          </p:cNvGraphicFramePr>
          <p:nvPr>
            <p:ph type="tbl" sz="quarter" idx="13"/>
            <p:extLst>
              <p:ext uri="{D42A27DB-BD31-4B8C-83A1-F6EECF244321}">
                <p14:modId xmlns:p14="http://schemas.microsoft.com/office/powerpoint/2010/main" val="682819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96700233"/>
                    </a:ext>
                  </a:extLst>
                </a:gridCol>
                <a:gridCol w="1152144">
                  <a:extLst>
                    <a:ext uri="{9D8B030D-6E8A-4147-A177-3AD203B41FA5}">
                      <a16:colId xmlns:a16="http://schemas.microsoft.com/office/drawing/2014/main" val="3331181346"/>
                    </a:ext>
                  </a:extLst>
                </a:gridCol>
                <a:gridCol w="576072">
                  <a:extLst>
                    <a:ext uri="{9D8B030D-6E8A-4147-A177-3AD203B41FA5}">
                      <a16:colId xmlns:a16="http://schemas.microsoft.com/office/drawing/2014/main" val="2975268612"/>
                    </a:ext>
                  </a:extLst>
                </a:gridCol>
                <a:gridCol w="576072">
                  <a:extLst>
                    <a:ext uri="{9D8B030D-6E8A-4147-A177-3AD203B41FA5}">
                      <a16:colId xmlns:a16="http://schemas.microsoft.com/office/drawing/2014/main" val="2710379999"/>
                    </a:ext>
                  </a:extLst>
                </a:gridCol>
                <a:gridCol w="576072">
                  <a:extLst>
                    <a:ext uri="{9D8B030D-6E8A-4147-A177-3AD203B41FA5}">
                      <a16:colId xmlns:a16="http://schemas.microsoft.com/office/drawing/2014/main" val="1226149715"/>
                    </a:ext>
                  </a:extLst>
                </a:gridCol>
                <a:gridCol w="576072">
                  <a:extLst>
                    <a:ext uri="{9D8B030D-6E8A-4147-A177-3AD203B41FA5}">
                      <a16:colId xmlns:a16="http://schemas.microsoft.com/office/drawing/2014/main" val="474018883"/>
                    </a:ext>
                  </a:extLst>
                </a:gridCol>
                <a:gridCol w="576072">
                  <a:extLst>
                    <a:ext uri="{9D8B030D-6E8A-4147-A177-3AD203B41FA5}">
                      <a16:colId xmlns:a16="http://schemas.microsoft.com/office/drawing/2014/main" val="1514093749"/>
                    </a:ext>
                  </a:extLst>
                </a:gridCol>
                <a:gridCol w="576072">
                  <a:extLst>
                    <a:ext uri="{9D8B030D-6E8A-4147-A177-3AD203B41FA5}">
                      <a16:colId xmlns:a16="http://schemas.microsoft.com/office/drawing/2014/main" val="3956236651"/>
                    </a:ext>
                  </a:extLst>
                </a:gridCol>
                <a:gridCol w="576072">
                  <a:extLst>
                    <a:ext uri="{9D8B030D-6E8A-4147-A177-3AD203B41FA5}">
                      <a16:colId xmlns:a16="http://schemas.microsoft.com/office/drawing/2014/main" val="906045962"/>
                    </a:ext>
                  </a:extLst>
                </a:gridCol>
                <a:gridCol w="576072">
                  <a:extLst>
                    <a:ext uri="{9D8B030D-6E8A-4147-A177-3AD203B41FA5}">
                      <a16:colId xmlns:a16="http://schemas.microsoft.com/office/drawing/2014/main" val="3084437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43105863"/>
                  </a:ext>
                </a:extLst>
              </a:tr>
            </a:tbl>
          </a:graphicData>
        </a:graphic>
      </p:graphicFrame>
      <p:sp>
        <p:nvSpPr>
          <p:cNvPr id="4" name="Text Placeholder 3">
            <a:extLst>
              <a:ext uri="{FF2B5EF4-FFF2-40B4-BE49-F238E27FC236}">
                <a16:creationId xmlns:a16="http://schemas.microsoft.com/office/drawing/2014/main" id="{96211261-F362-4A20-903E-677E07F52B9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85238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0DEA5-00EC-4A5C-9313-CBF45C9A8DD3}"/>
              </a:ext>
            </a:extLst>
          </p:cNvPr>
          <p:cNvSpPr>
            <a:spLocks noGrp="1"/>
          </p:cNvSpPr>
          <p:nvPr>
            <p:ph type="title"/>
          </p:nvPr>
        </p:nvSpPr>
        <p:spPr/>
        <p:txBody>
          <a:bodyPr/>
          <a:lstStyle/>
          <a:p>
            <a:r>
              <a:rPr lang="en-US"/>
              <a:t>Facebook Own Posts Table | Republica Dominicana - 2 of 23</a:t>
            </a:r>
          </a:p>
        </p:txBody>
      </p:sp>
      <p:graphicFrame>
        <p:nvGraphicFramePr>
          <p:cNvPr id="5" name="Table Placeholder 4">
            <a:extLst>
              <a:ext uri="{FF2B5EF4-FFF2-40B4-BE49-F238E27FC236}">
                <a16:creationId xmlns:a16="http://schemas.microsoft.com/office/drawing/2014/main" id="{38425002-4219-41BD-836B-71DB30B555E9}"/>
              </a:ext>
            </a:extLst>
          </p:cNvPr>
          <p:cNvGraphicFramePr>
            <a:graphicFrameLocks noGrp="1"/>
          </p:cNvGraphicFramePr>
          <p:nvPr>
            <p:ph type="tbl" sz="quarter" idx="13"/>
            <p:extLst>
              <p:ext uri="{D42A27DB-BD31-4B8C-83A1-F6EECF244321}">
                <p14:modId xmlns:p14="http://schemas.microsoft.com/office/powerpoint/2010/main" val="1783488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40763665"/>
                    </a:ext>
                  </a:extLst>
                </a:gridCol>
                <a:gridCol w="1152144">
                  <a:extLst>
                    <a:ext uri="{9D8B030D-6E8A-4147-A177-3AD203B41FA5}">
                      <a16:colId xmlns:a16="http://schemas.microsoft.com/office/drawing/2014/main" val="2696782917"/>
                    </a:ext>
                  </a:extLst>
                </a:gridCol>
                <a:gridCol w="576072">
                  <a:extLst>
                    <a:ext uri="{9D8B030D-6E8A-4147-A177-3AD203B41FA5}">
                      <a16:colId xmlns:a16="http://schemas.microsoft.com/office/drawing/2014/main" val="3297364368"/>
                    </a:ext>
                  </a:extLst>
                </a:gridCol>
                <a:gridCol w="576072">
                  <a:extLst>
                    <a:ext uri="{9D8B030D-6E8A-4147-A177-3AD203B41FA5}">
                      <a16:colId xmlns:a16="http://schemas.microsoft.com/office/drawing/2014/main" val="1127142799"/>
                    </a:ext>
                  </a:extLst>
                </a:gridCol>
                <a:gridCol w="576072">
                  <a:extLst>
                    <a:ext uri="{9D8B030D-6E8A-4147-A177-3AD203B41FA5}">
                      <a16:colId xmlns:a16="http://schemas.microsoft.com/office/drawing/2014/main" val="1343688251"/>
                    </a:ext>
                  </a:extLst>
                </a:gridCol>
                <a:gridCol w="576072">
                  <a:extLst>
                    <a:ext uri="{9D8B030D-6E8A-4147-A177-3AD203B41FA5}">
                      <a16:colId xmlns:a16="http://schemas.microsoft.com/office/drawing/2014/main" val="144143751"/>
                    </a:ext>
                  </a:extLst>
                </a:gridCol>
                <a:gridCol w="576072">
                  <a:extLst>
                    <a:ext uri="{9D8B030D-6E8A-4147-A177-3AD203B41FA5}">
                      <a16:colId xmlns:a16="http://schemas.microsoft.com/office/drawing/2014/main" val="313260312"/>
                    </a:ext>
                  </a:extLst>
                </a:gridCol>
                <a:gridCol w="576072">
                  <a:extLst>
                    <a:ext uri="{9D8B030D-6E8A-4147-A177-3AD203B41FA5}">
                      <a16:colId xmlns:a16="http://schemas.microsoft.com/office/drawing/2014/main" val="4206996239"/>
                    </a:ext>
                  </a:extLst>
                </a:gridCol>
                <a:gridCol w="576072">
                  <a:extLst>
                    <a:ext uri="{9D8B030D-6E8A-4147-A177-3AD203B41FA5}">
                      <a16:colId xmlns:a16="http://schemas.microsoft.com/office/drawing/2014/main" val="2786854053"/>
                    </a:ext>
                  </a:extLst>
                </a:gridCol>
                <a:gridCol w="576072">
                  <a:extLst>
                    <a:ext uri="{9D8B030D-6E8A-4147-A177-3AD203B41FA5}">
                      <a16:colId xmlns:a16="http://schemas.microsoft.com/office/drawing/2014/main" val="1291479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27648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- 2021-09-30 20:22:20</a:t>
                      </a:r>
                      <a:r>
                        <a:rPr kumimoji="0" lang="es-ES" sz="1000" b="0" i="0" u="none" strike="noStrike" kern="1200" cap="none" spc="0" normalizeH="0" baseline="0" noProof="0">
                          <a:ln>
                            <a:noFill/>
                          </a:ln>
                          <a:solidFill>
                            <a:prstClr val="black"/>
                          </a:solidFill>
                          <a:effectLst/>
                          <a:uLnTx/>
                          <a:uFillTx/>
                          <a:latin typeface="+mn-lt"/>
                          <a:ea typeface="+mn-ea"/>
                          <a:cs typeface="+mn-cs"/>
                        </a:rPr>
                        <a:t>
 ¡Qué rico y fácil es hacer estos Peanut Butter Chocolate Balls con Copittas! 🍫
📝 Ingredientes:
🔘 ½ taza de mantequilla de maní 
🔘 3 cucharadas de mantequilla a temperatura ambiente 
🔘 1 taza de azúcar en polvo
🔘 1 taza de Copittas
📝 Modo de preparación:
1️⃣ En un recipiente, mezcla la mantequilla de maní y la mantequilla. Poco a poco, agrégale azúcar hasta que esté todo bien incorporado. 
2️⃣ Cúbrelo y colócalo en la nevera por 15 minutos. 
Con tus manos, crea bolitas con la mezcla y colócalas en una bandeja. Cúbrelas y refrigéralas por otros 15 minutos.
3️⃣ Derrite las Copittas en el microondas o en baño maría.
Con un tenedor o palillo, sumerge las bolitas en el chocolate derretido y colócalas en una bandeja con papel encerado. 
4️⃣ Decora a tu gusto y refrigéralas hasta que las vayas a servir.
¡Y listo! Una merienda así de deliciosa nunca había sido tan fácil…
¡Haz esta receta y compártelo con nosotros! 🙌🏽
#CortésHermanos #Copittas #PeanutButterChocolateBalls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50968527"/>
                  </a:ext>
                </a:extLst>
              </a:tr>
            </a:tbl>
          </a:graphicData>
        </a:graphic>
      </p:graphicFrame>
      <p:sp>
        <p:nvSpPr>
          <p:cNvPr id="4" name="Text Placeholder 3">
            <a:extLst>
              <a:ext uri="{FF2B5EF4-FFF2-40B4-BE49-F238E27FC236}">
                <a16:creationId xmlns:a16="http://schemas.microsoft.com/office/drawing/2014/main" id="{1023E712-4DDF-421A-8E79-65059A533D3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552738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A2A59-8B15-4779-8741-82B9DE3746B0}"/>
              </a:ext>
            </a:extLst>
          </p:cNvPr>
          <p:cNvSpPr>
            <a:spLocks noGrp="1"/>
          </p:cNvSpPr>
          <p:nvPr>
            <p:ph type="title"/>
          </p:nvPr>
        </p:nvSpPr>
        <p:spPr/>
        <p:txBody>
          <a:bodyPr/>
          <a:lstStyle/>
          <a:p>
            <a:r>
              <a:rPr lang="en-US"/>
              <a:t>Facebook Own Posts Table | Republica Dominicana - 3 of 23</a:t>
            </a:r>
          </a:p>
        </p:txBody>
      </p:sp>
      <p:graphicFrame>
        <p:nvGraphicFramePr>
          <p:cNvPr id="5" name="Table Placeholder 4">
            <a:extLst>
              <a:ext uri="{FF2B5EF4-FFF2-40B4-BE49-F238E27FC236}">
                <a16:creationId xmlns:a16="http://schemas.microsoft.com/office/drawing/2014/main" id="{F9A0D02F-A5D7-46C5-BB4B-528D66CC8DED}"/>
              </a:ext>
            </a:extLst>
          </p:cNvPr>
          <p:cNvGraphicFramePr>
            <a:graphicFrameLocks noGrp="1"/>
          </p:cNvGraphicFramePr>
          <p:nvPr>
            <p:ph type="tbl" sz="quarter" idx="13"/>
            <p:extLst>
              <p:ext uri="{D42A27DB-BD31-4B8C-83A1-F6EECF244321}">
                <p14:modId xmlns:p14="http://schemas.microsoft.com/office/powerpoint/2010/main" val="2565583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34282394"/>
                    </a:ext>
                  </a:extLst>
                </a:gridCol>
                <a:gridCol w="1152144">
                  <a:extLst>
                    <a:ext uri="{9D8B030D-6E8A-4147-A177-3AD203B41FA5}">
                      <a16:colId xmlns:a16="http://schemas.microsoft.com/office/drawing/2014/main" val="2850177600"/>
                    </a:ext>
                  </a:extLst>
                </a:gridCol>
                <a:gridCol w="576072">
                  <a:extLst>
                    <a:ext uri="{9D8B030D-6E8A-4147-A177-3AD203B41FA5}">
                      <a16:colId xmlns:a16="http://schemas.microsoft.com/office/drawing/2014/main" val="2133598223"/>
                    </a:ext>
                  </a:extLst>
                </a:gridCol>
                <a:gridCol w="576072">
                  <a:extLst>
                    <a:ext uri="{9D8B030D-6E8A-4147-A177-3AD203B41FA5}">
                      <a16:colId xmlns:a16="http://schemas.microsoft.com/office/drawing/2014/main" val="1025866887"/>
                    </a:ext>
                  </a:extLst>
                </a:gridCol>
                <a:gridCol w="576072">
                  <a:extLst>
                    <a:ext uri="{9D8B030D-6E8A-4147-A177-3AD203B41FA5}">
                      <a16:colId xmlns:a16="http://schemas.microsoft.com/office/drawing/2014/main" val="1167760800"/>
                    </a:ext>
                  </a:extLst>
                </a:gridCol>
                <a:gridCol w="576072">
                  <a:extLst>
                    <a:ext uri="{9D8B030D-6E8A-4147-A177-3AD203B41FA5}">
                      <a16:colId xmlns:a16="http://schemas.microsoft.com/office/drawing/2014/main" val="735690741"/>
                    </a:ext>
                  </a:extLst>
                </a:gridCol>
                <a:gridCol w="576072">
                  <a:extLst>
                    <a:ext uri="{9D8B030D-6E8A-4147-A177-3AD203B41FA5}">
                      <a16:colId xmlns:a16="http://schemas.microsoft.com/office/drawing/2014/main" val="3437079877"/>
                    </a:ext>
                  </a:extLst>
                </a:gridCol>
                <a:gridCol w="576072">
                  <a:extLst>
                    <a:ext uri="{9D8B030D-6E8A-4147-A177-3AD203B41FA5}">
                      <a16:colId xmlns:a16="http://schemas.microsoft.com/office/drawing/2014/main" val="3004425841"/>
                    </a:ext>
                  </a:extLst>
                </a:gridCol>
                <a:gridCol w="576072">
                  <a:extLst>
                    <a:ext uri="{9D8B030D-6E8A-4147-A177-3AD203B41FA5}">
                      <a16:colId xmlns:a16="http://schemas.microsoft.com/office/drawing/2014/main" val="2843993451"/>
                    </a:ext>
                  </a:extLst>
                </a:gridCol>
                <a:gridCol w="576072">
                  <a:extLst>
                    <a:ext uri="{9D8B030D-6E8A-4147-A177-3AD203B41FA5}">
                      <a16:colId xmlns:a16="http://schemas.microsoft.com/office/drawing/2014/main" val="2697475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19434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- 2021-09-29 19:46:21</a:t>
                      </a:r>
                      <a:r>
                        <a:rPr kumimoji="0" lang="es-ES" sz="1000" b="0" i="0" u="none" strike="noStrike" kern="1200" cap="none" spc="0" normalizeH="0" baseline="0" noProof="0">
                          <a:ln>
                            <a:noFill/>
                          </a:ln>
                          <a:solidFill>
                            <a:prstClr val="black"/>
                          </a:solidFill>
                          <a:effectLst/>
                          <a:uLnTx/>
                          <a:uFillTx/>
                          <a:latin typeface="+mn-lt"/>
                          <a:ea typeface="+mn-ea"/>
                          <a:cs typeface="+mn-cs"/>
                        </a:rPr>
                        <a:t>
 La variedad de Cacao Sánchez, al llegar a nuestras agencias, pasa directamente al proceso de secado. Se dispersa en los secaderos hasta lograr una humedad específica que hace posible su procesamiento.
#Cacao #CortésHermanos #ApasionadosChocolateros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10/06/2021 13:59:41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71330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- 2021-09-29 19:00:00</a:t>
                      </a:r>
                      <a:r>
                        <a:rPr kumimoji="0" lang="es-ES" sz="1000" b="0" i="0" u="none" strike="noStrike" kern="1200" cap="none" spc="0" normalizeH="0" baseline="0" noProof="0">
                          <a:ln>
                            <a:noFill/>
                          </a:ln>
                          <a:solidFill>
                            <a:prstClr val="black"/>
                          </a:solidFill>
                          <a:effectLst/>
                          <a:uLnTx/>
                          <a:uFillTx/>
                          <a:latin typeface="+mn-lt"/>
                          <a:ea typeface="+mn-ea"/>
                          <a:cs typeface="+mn-cs"/>
                        </a:rPr>
                        <a:t>
 La variedad de Cacao Sánchez, al llegar a nuestras agencias, pasa directamente al proceso de secado. Se dispersa en los secaderos hasta lograr una humedad específica que hace posible su procesamiento.
#Cacao #CortésHermanos #ApasionadosChocolateros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83406999"/>
                  </a:ext>
                </a:extLst>
              </a:tr>
            </a:tbl>
          </a:graphicData>
        </a:graphic>
      </p:graphicFrame>
      <p:sp>
        <p:nvSpPr>
          <p:cNvPr id="4" name="Text Placeholder 3">
            <a:extLst>
              <a:ext uri="{FF2B5EF4-FFF2-40B4-BE49-F238E27FC236}">
                <a16:creationId xmlns:a16="http://schemas.microsoft.com/office/drawing/2014/main" id="{12E8966F-0D72-4D7B-8688-200BA575C8F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220967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E0249-3775-4311-ABB2-2C69E2313680}"/>
              </a:ext>
            </a:extLst>
          </p:cNvPr>
          <p:cNvSpPr>
            <a:spLocks noGrp="1"/>
          </p:cNvSpPr>
          <p:nvPr>
            <p:ph type="title"/>
          </p:nvPr>
        </p:nvSpPr>
        <p:spPr/>
        <p:txBody>
          <a:bodyPr/>
          <a:lstStyle/>
          <a:p>
            <a:r>
              <a:rPr lang="en-US"/>
              <a:t>Facebook Own Posts Table | Republica Dominicana - 4 of 23</a:t>
            </a:r>
          </a:p>
        </p:txBody>
      </p:sp>
      <p:graphicFrame>
        <p:nvGraphicFramePr>
          <p:cNvPr id="5" name="Table Placeholder 4">
            <a:extLst>
              <a:ext uri="{FF2B5EF4-FFF2-40B4-BE49-F238E27FC236}">
                <a16:creationId xmlns:a16="http://schemas.microsoft.com/office/drawing/2014/main" id="{A0890B92-4A54-45C1-B44D-9B5E075F446F}"/>
              </a:ext>
            </a:extLst>
          </p:cNvPr>
          <p:cNvGraphicFramePr>
            <a:graphicFrameLocks noGrp="1"/>
          </p:cNvGraphicFramePr>
          <p:nvPr>
            <p:ph type="tbl" sz="quarter" idx="13"/>
            <p:extLst>
              <p:ext uri="{D42A27DB-BD31-4B8C-83A1-F6EECF244321}">
                <p14:modId xmlns:p14="http://schemas.microsoft.com/office/powerpoint/2010/main" val="2636293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93810138"/>
                    </a:ext>
                  </a:extLst>
                </a:gridCol>
                <a:gridCol w="1152144">
                  <a:extLst>
                    <a:ext uri="{9D8B030D-6E8A-4147-A177-3AD203B41FA5}">
                      <a16:colId xmlns:a16="http://schemas.microsoft.com/office/drawing/2014/main" val="4250480865"/>
                    </a:ext>
                  </a:extLst>
                </a:gridCol>
                <a:gridCol w="576072">
                  <a:extLst>
                    <a:ext uri="{9D8B030D-6E8A-4147-A177-3AD203B41FA5}">
                      <a16:colId xmlns:a16="http://schemas.microsoft.com/office/drawing/2014/main" val="354014137"/>
                    </a:ext>
                  </a:extLst>
                </a:gridCol>
                <a:gridCol w="576072">
                  <a:extLst>
                    <a:ext uri="{9D8B030D-6E8A-4147-A177-3AD203B41FA5}">
                      <a16:colId xmlns:a16="http://schemas.microsoft.com/office/drawing/2014/main" val="488372348"/>
                    </a:ext>
                  </a:extLst>
                </a:gridCol>
                <a:gridCol w="576072">
                  <a:extLst>
                    <a:ext uri="{9D8B030D-6E8A-4147-A177-3AD203B41FA5}">
                      <a16:colId xmlns:a16="http://schemas.microsoft.com/office/drawing/2014/main" val="1258649097"/>
                    </a:ext>
                  </a:extLst>
                </a:gridCol>
                <a:gridCol w="576072">
                  <a:extLst>
                    <a:ext uri="{9D8B030D-6E8A-4147-A177-3AD203B41FA5}">
                      <a16:colId xmlns:a16="http://schemas.microsoft.com/office/drawing/2014/main" val="2077540775"/>
                    </a:ext>
                  </a:extLst>
                </a:gridCol>
                <a:gridCol w="576072">
                  <a:extLst>
                    <a:ext uri="{9D8B030D-6E8A-4147-A177-3AD203B41FA5}">
                      <a16:colId xmlns:a16="http://schemas.microsoft.com/office/drawing/2014/main" val="439391250"/>
                    </a:ext>
                  </a:extLst>
                </a:gridCol>
                <a:gridCol w="576072">
                  <a:extLst>
                    <a:ext uri="{9D8B030D-6E8A-4147-A177-3AD203B41FA5}">
                      <a16:colId xmlns:a16="http://schemas.microsoft.com/office/drawing/2014/main" val="282409903"/>
                    </a:ext>
                  </a:extLst>
                </a:gridCol>
                <a:gridCol w="576072">
                  <a:extLst>
                    <a:ext uri="{9D8B030D-6E8A-4147-A177-3AD203B41FA5}">
                      <a16:colId xmlns:a16="http://schemas.microsoft.com/office/drawing/2014/main" val="2993665875"/>
                    </a:ext>
                  </a:extLst>
                </a:gridCol>
                <a:gridCol w="576072">
                  <a:extLst>
                    <a:ext uri="{9D8B030D-6E8A-4147-A177-3AD203B41FA5}">
                      <a16:colId xmlns:a16="http://schemas.microsoft.com/office/drawing/2014/main" val="785391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2201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- 2021-09-27 16:15:06</a:t>
                      </a:r>
                      <a:r>
                        <a:rPr kumimoji="0" lang="es-ES" sz="1000" b="0" i="0" u="none" strike="noStrike" kern="1200" cap="none" spc="0" normalizeH="0" baseline="0" noProof="0">
                          <a:ln>
                            <a:noFill/>
                          </a:ln>
                          <a:solidFill>
                            <a:prstClr val="black"/>
                          </a:solidFill>
                          <a:effectLst/>
                          <a:uLnTx/>
                          <a:uFillTx/>
                          <a:latin typeface="+mn-lt"/>
                          <a:ea typeface="+mn-ea"/>
                          <a:cs typeface="+mn-cs"/>
                        </a:rPr>
                        <a:t>
 ¡Siempre es un buen día para ponerle energía al desayuno! ☀️
Mira mis Crepes acompañados con una rica taza de Chocolate Embajador®️☕🤤
Para el Chocolate:
📝 Ingredientes
🔘 2 latas de leche evaporada
🔘 1 1/2 tazas de agua
🔘 2 astillas de canela
🔘 4 tabletas de Chocolate Embajador®️
🔘 Pizca de sal
📝Preparación
1️⃣ Lleva al fuego el agua y deja hervir por 5 minutos. Luego vierte las dos latas de leche, el agua, el chocolate, canela y la sal. Bate y mueve hasta que espese.
Para los crepes rellenos de huevo y tocineta:
📝 Ingredientes
🔘 125 gramos de harina 
🔘 2 huevos
🔘 1/2 taza de leche
🔘 Pizca de sal
📝 Para el relleno
🔘 4 huevos 
🔘 4 oz de tocineta 
🔘 Queso rallado 
🔘 Pimientos en juliana
📝 Preparación 
1️⃣ Depura la harina,haz un hueco en el centro y agrega los huevos ligeramente batidos, luego agrega la leche mientras batimos con una varilla.
2️⃣ Deja reposar una hora antes de usar para que la harina esté hidratada y no hayan burbujas en la mezcla.
3️⃣ Unta mantequilla en un sartén, ve agregando en porciones que cubran el fondo de una sartén antiadherente. Cocinar y reservar.
4️⃣ Rellena de huevos revueltos, pimientos, tocineta y queso.
#Manusalaobra
#CortésHermanos #ChocolateEmbajador #Embajador #LaEnergíaLaLlevaPorDentro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82589527"/>
                  </a:ext>
                </a:extLst>
              </a:tr>
            </a:tbl>
          </a:graphicData>
        </a:graphic>
      </p:graphicFrame>
      <p:sp>
        <p:nvSpPr>
          <p:cNvPr id="4" name="Text Placeholder 3">
            <a:extLst>
              <a:ext uri="{FF2B5EF4-FFF2-40B4-BE49-F238E27FC236}">
                <a16:creationId xmlns:a16="http://schemas.microsoft.com/office/drawing/2014/main" id="{68835DA6-BF35-4FAC-8A0A-8FA6FE97E9B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6808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90CEA-6DA9-4A82-8183-A0086AC14522}"/>
              </a:ext>
            </a:extLst>
          </p:cNvPr>
          <p:cNvSpPr>
            <a:spLocks noGrp="1"/>
          </p:cNvSpPr>
          <p:nvPr>
            <p:ph type="title"/>
          </p:nvPr>
        </p:nvSpPr>
        <p:spPr/>
        <p:txBody>
          <a:bodyPr/>
          <a:lstStyle/>
          <a:p>
            <a:r>
              <a:rPr lang="en-US"/>
              <a:t>Facebook Own Posts Table | Republica Dominicana - 5 of 23</a:t>
            </a:r>
          </a:p>
        </p:txBody>
      </p:sp>
      <p:graphicFrame>
        <p:nvGraphicFramePr>
          <p:cNvPr id="5" name="Table Placeholder 4">
            <a:extLst>
              <a:ext uri="{FF2B5EF4-FFF2-40B4-BE49-F238E27FC236}">
                <a16:creationId xmlns:a16="http://schemas.microsoft.com/office/drawing/2014/main" id="{41AD5EAE-4828-41EF-8750-37C39A8B03FD}"/>
              </a:ext>
            </a:extLst>
          </p:cNvPr>
          <p:cNvGraphicFramePr>
            <a:graphicFrameLocks noGrp="1"/>
          </p:cNvGraphicFramePr>
          <p:nvPr>
            <p:ph type="tbl" sz="quarter" idx="13"/>
            <p:extLst>
              <p:ext uri="{D42A27DB-BD31-4B8C-83A1-F6EECF244321}">
                <p14:modId xmlns:p14="http://schemas.microsoft.com/office/powerpoint/2010/main" val="347550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80713621"/>
                    </a:ext>
                  </a:extLst>
                </a:gridCol>
                <a:gridCol w="1152144">
                  <a:extLst>
                    <a:ext uri="{9D8B030D-6E8A-4147-A177-3AD203B41FA5}">
                      <a16:colId xmlns:a16="http://schemas.microsoft.com/office/drawing/2014/main" val="548445668"/>
                    </a:ext>
                  </a:extLst>
                </a:gridCol>
                <a:gridCol w="576072">
                  <a:extLst>
                    <a:ext uri="{9D8B030D-6E8A-4147-A177-3AD203B41FA5}">
                      <a16:colId xmlns:a16="http://schemas.microsoft.com/office/drawing/2014/main" val="3765026639"/>
                    </a:ext>
                  </a:extLst>
                </a:gridCol>
                <a:gridCol w="576072">
                  <a:extLst>
                    <a:ext uri="{9D8B030D-6E8A-4147-A177-3AD203B41FA5}">
                      <a16:colId xmlns:a16="http://schemas.microsoft.com/office/drawing/2014/main" val="2650592653"/>
                    </a:ext>
                  </a:extLst>
                </a:gridCol>
                <a:gridCol w="576072">
                  <a:extLst>
                    <a:ext uri="{9D8B030D-6E8A-4147-A177-3AD203B41FA5}">
                      <a16:colId xmlns:a16="http://schemas.microsoft.com/office/drawing/2014/main" val="3165453920"/>
                    </a:ext>
                  </a:extLst>
                </a:gridCol>
                <a:gridCol w="576072">
                  <a:extLst>
                    <a:ext uri="{9D8B030D-6E8A-4147-A177-3AD203B41FA5}">
                      <a16:colId xmlns:a16="http://schemas.microsoft.com/office/drawing/2014/main" val="165856303"/>
                    </a:ext>
                  </a:extLst>
                </a:gridCol>
                <a:gridCol w="576072">
                  <a:extLst>
                    <a:ext uri="{9D8B030D-6E8A-4147-A177-3AD203B41FA5}">
                      <a16:colId xmlns:a16="http://schemas.microsoft.com/office/drawing/2014/main" val="904294357"/>
                    </a:ext>
                  </a:extLst>
                </a:gridCol>
                <a:gridCol w="576072">
                  <a:extLst>
                    <a:ext uri="{9D8B030D-6E8A-4147-A177-3AD203B41FA5}">
                      <a16:colId xmlns:a16="http://schemas.microsoft.com/office/drawing/2014/main" val="1231483569"/>
                    </a:ext>
                  </a:extLst>
                </a:gridCol>
                <a:gridCol w="576072">
                  <a:extLst>
                    <a:ext uri="{9D8B030D-6E8A-4147-A177-3AD203B41FA5}">
                      <a16:colId xmlns:a16="http://schemas.microsoft.com/office/drawing/2014/main" val="1604291171"/>
                    </a:ext>
                  </a:extLst>
                </a:gridCol>
                <a:gridCol w="576072">
                  <a:extLst>
                    <a:ext uri="{9D8B030D-6E8A-4147-A177-3AD203B41FA5}">
                      <a16:colId xmlns:a16="http://schemas.microsoft.com/office/drawing/2014/main" val="4287407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3128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- 2021-09-26 12:00:04</a:t>
                      </a:r>
                      <a:r>
                        <a:rPr kumimoji="0" lang="es-ES" sz="1000" b="0" i="0" u="none" strike="noStrike" kern="1200" cap="none" spc="0" normalizeH="0" baseline="0" noProof="0">
                          <a:ln>
                            <a:noFill/>
                          </a:ln>
                          <a:solidFill>
                            <a:prstClr val="black"/>
                          </a:solidFill>
                          <a:effectLst/>
                          <a:uLnTx/>
                          <a:uFillTx/>
                          <a:latin typeface="+mn-lt"/>
                          <a:ea typeface="+mn-ea"/>
                          <a:cs typeface="+mn-cs"/>
                        </a:rPr>
                        <a:t>
 ¡La dieta no se rompe con nuestro delicioso chocolate caliente de Cortés Molido Lite! 😁
¡Por la mañana, tarde y noche! Nunca hay horario para un chocolate caliente… ☕
Y tú, ¿a qué hora lo prefieres?
Déjanos saber en los comentarios.
#CortésHermanos #CortésMolidoLite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3753138"/>
                  </a:ext>
                </a:extLst>
              </a:tr>
            </a:tbl>
          </a:graphicData>
        </a:graphic>
      </p:graphicFrame>
      <p:sp>
        <p:nvSpPr>
          <p:cNvPr id="4" name="Text Placeholder 3">
            <a:extLst>
              <a:ext uri="{FF2B5EF4-FFF2-40B4-BE49-F238E27FC236}">
                <a16:creationId xmlns:a16="http://schemas.microsoft.com/office/drawing/2014/main" id="{5C1984F5-70EB-4A45-B6CC-2B971933AC5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64093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B094C-AFD4-4DD3-AF0E-CE946ADB6BE0}"/>
              </a:ext>
            </a:extLst>
          </p:cNvPr>
          <p:cNvSpPr>
            <a:spLocks noGrp="1"/>
          </p:cNvSpPr>
          <p:nvPr>
            <p:ph type="title"/>
          </p:nvPr>
        </p:nvSpPr>
        <p:spPr/>
        <p:txBody>
          <a:bodyPr/>
          <a:lstStyle/>
          <a:p>
            <a:r>
              <a:rPr lang="en-US"/>
              <a:t>Facebook Own Posts Table | Republica Dominicana - 6 of 23</a:t>
            </a:r>
          </a:p>
        </p:txBody>
      </p:sp>
      <p:graphicFrame>
        <p:nvGraphicFramePr>
          <p:cNvPr id="5" name="Table Placeholder 4">
            <a:extLst>
              <a:ext uri="{FF2B5EF4-FFF2-40B4-BE49-F238E27FC236}">
                <a16:creationId xmlns:a16="http://schemas.microsoft.com/office/drawing/2014/main" id="{F3491430-3CEB-44AD-B80A-21AA61F915FA}"/>
              </a:ext>
            </a:extLst>
          </p:cNvPr>
          <p:cNvGraphicFramePr>
            <a:graphicFrameLocks noGrp="1"/>
          </p:cNvGraphicFramePr>
          <p:nvPr>
            <p:ph type="tbl" sz="quarter" idx="13"/>
            <p:extLst>
              <p:ext uri="{D42A27DB-BD31-4B8C-83A1-F6EECF244321}">
                <p14:modId xmlns:p14="http://schemas.microsoft.com/office/powerpoint/2010/main" val="3444268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10316914"/>
                    </a:ext>
                  </a:extLst>
                </a:gridCol>
                <a:gridCol w="1152144">
                  <a:extLst>
                    <a:ext uri="{9D8B030D-6E8A-4147-A177-3AD203B41FA5}">
                      <a16:colId xmlns:a16="http://schemas.microsoft.com/office/drawing/2014/main" val="551366936"/>
                    </a:ext>
                  </a:extLst>
                </a:gridCol>
                <a:gridCol w="576072">
                  <a:extLst>
                    <a:ext uri="{9D8B030D-6E8A-4147-A177-3AD203B41FA5}">
                      <a16:colId xmlns:a16="http://schemas.microsoft.com/office/drawing/2014/main" val="289035109"/>
                    </a:ext>
                  </a:extLst>
                </a:gridCol>
                <a:gridCol w="576072">
                  <a:extLst>
                    <a:ext uri="{9D8B030D-6E8A-4147-A177-3AD203B41FA5}">
                      <a16:colId xmlns:a16="http://schemas.microsoft.com/office/drawing/2014/main" val="1198611297"/>
                    </a:ext>
                  </a:extLst>
                </a:gridCol>
                <a:gridCol w="576072">
                  <a:extLst>
                    <a:ext uri="{9D8B030D-6E8A-4147-A177-3AD203B41FA5}">
                      <a16:colId xmlns:a16="http://schemas.microsoft.com/office/drawing/2014/main" val="2405125429"/>
                    </a:ext>
                  </a:extLst>
                </a:gridCol>
                <a:gridCol w="576072">
                  <a:extLst>
                    <a:ext uri="{9D8B030D-6E8A-4147-A177-3AD203B41FA5}">
                      <a16:colId xmlns:a16="http://schemas.microsoft.com/office/drawing/2014/main" val="3933169401"/>
                    </a:ext>
                  </a:extLst>
                </a:gridCol>
                <a:gridCol w="576072">
                  <a:extLst>
                    <a:ext uri="{9D8B030D-6E8A-4147-A177-3AD203B41FA5}">
                      <a16:colId xmlns:a16="http://schemas.microsoft.com/office/drawing/2014/main" val="3644310528"/>
                    </a:ext>
                  </a:extLst>
                </a:gridCol>
                <a:gridCol w="576072">
                  <a:extLst>
                    <a:ext uri="{9D8B030D-6E8A-4147-A177-3AD203B41FA5}">
                      <a16:colId xmlns:a16="http://schemas.microsoft.com/office/drawing/2014/main" val="1611461898"/>
                    </a:ext>
                  </a:extLst>
                </a:gridCol>
                <a:gridCol w="576072">
                  <a:extLst>
                    <a:ext uri="{9D8B030D-6E8A-4147-A177-3AD203B41FA5}">
                      <a16:colId xmlns:a16="http://schemas.microsoft.com/office/drawing/2014/main" val="3534271171"/>
                    </a:ext>
                  </a:extLst>
                </a:gridCol>
                <a:gridCol w="576072">
                  <a:extLst>
                    <a:ext uri="{9D8B030D-6E8A-4147-A177-3AD203B41FA5}">
                      <a16:colId xmlns:a16="http://schemas.microsoft.com/office/drawing/2014/main" val="397927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7022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- 2021-09-25 13:00:03</a:t>
                      </a:r>
                      <a:r>
                        <a:rPr kumimoji="0" lang="es-ES" sz="1000" b="0" i="0" u="none" strike="noStrike" kern="1200" cap="none" spc="0" normalizeH="0" baseline="0" noProof="0">
                          <a:ln>
                            <a:noFill/>
                          </a:ln>
                          <a:solidFill>
                            <a:prstClr val="black"/>
                          </a:solidFill>
                          <a:effectLst/>
                          <a:uLnTx/>
                          <a:uFillTx/>
                          <a:latin typeface="+mn-lt"/>
                          <a:ea typeface="+mn-ea"/>
                          <a:cs typeface="+mn-cs"/>
                        </a:rPr>
                        <a:t>
 ¡El día perfecto para destapar felicidad! 😁
¿Quién tiene su Mr.Milk listo para abrir?
¡Levanten la mano 🙋🏽 en los comentarios!
#CortésHermanos #MrMilk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31848669"/>
                  </a:ext>
                </a:extLst>
              </a:tr>
            </a:tbl>
          </a:graphicData>
        </a:graphic>
      </p:graphicFrame>
      <p:sp>
        <p:nvSpPr>
          <p:cNvPr id="4" name="Text Placeholder 3">
            <a:extLst>
              <a:ext uri="{FF2B5EF4-FFF2-40B4-BE49-F238E27FC236}">
                <a16:creationId xmlns:a16="http://schemas.microsoft.com/office/drawing/2014/main" id="{7F612B1D-EE97-4D50-B381-4216D4739AA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543692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6E1DA-B21D-43F3-9A35-5507BF61FF14}"/>
              </a:ext>
            </a:extLst>
          </p:cNvPr>
          <p:cNvSpPr>
            <a:spLocks noGrp="1"/>
          </p:cNvSpPr>
          <p:nvPr>
            <p:ph type="title"/>
          </p:nvPr>
        </p:nvSpPr>
        <p:spPr/>
        <p:txBody>
          <a:bodyPr/>
          <a:lstStyle/>
          <a:p>
            <a:r>
              <a:rPr lang="en-US"/>
              <a:t>Facebook Own Posts Table | Republica Dominicana - 7 of 23</a:t>
            </a:r>
          </a:p>
        </p:txBody>
      </p:sp>
      <p:graphicFrame>
        <p:nvGraphicFramePr>
          <p:cNvPr id="5" name="Table Placeholder 4">
            <a:extLst>
              <a:ext uri="{FF2B5EF4-FFF2-40B4-BE49-F238E27FC236}">
                <a16:creationId xmlns:a16="http://schemas.microsoft.com/office/drawing/2014/main" id="{A9E8CF9A-D34E-48FA-8902-1FDA50FE5448}"/>
              </a:ext>
            </a:extLst>
          </p:cNvPr>
          <p:cNvGraphicFramePr>
            <a:graphicFrameLocks noGrp="1"/>
          </p:cNvGraphicFramePr>
          <p:nvPr>
            <p:ph type="tbl" sz="quarter" idx="13"/>
            <p:extLst>
              <p:ext uri="{D42A27DB-BD31-4B8C-83A1-F6EECF244321}">
                <p14:modId xmlns:p14="http://schemas.microsoft.com/office/powerpoint/2010/main" val="3238957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94980473"/>
                    </a:ext>
                  </a:extLst>
                </a:gridCol>
                <a:gridCol w="1152144">
                  <a:extLst>
                    <a:ext uri="{9D8B030D-6E8A-4147-A177-3AD203B41FA5}">
                      <a16:colId xmlns:a16="http://schemas.microsoft.com/office/drawing/2014/main" val="1852684689"/>
                    </a:ext>
                  </a:extLst>
                </a:gridCol>
                <a:gridCol w="576072">
                  <a:extLst>
                    <a:ext uri="{9D8B030D-6E8A-4147-A177-3AD203B41FA5}">
                      <a16:colId xmlns:a16="http://schemas.microsoft.com/office/drawing/2014/main" val="3024013417"/>
                    </a:ext>
                  </a:extLst>
                </a:gridCol>
                <a:gridCol w="576072">
                  <a:extLst>
                    <a:ext uri="{9D8B030D-6E8A-4147-A177-3AD203B41FA5}">
                      <a16:colId xmlns:a16="http://schemas.microsoft.com/office/drawing/2014/main" val="1805072416"/>
                    </a:ext>
                  </a:extLst>
                </a:gridCol>
                <a:gridCol w="576072">
                  <a:extLst>
                    <a:ext uri="{9D8B030D-6E8A-4147-A177-3AD203B41FA5}">
                      <a16:colId xmlns:a16="http://schemas.microsoft.com/office/drawing/2014/main" val="822990066"/>
                    </a:ext>
                  </a:extLst>
                </a:gridCol>
                <a:gridCol w="576072">
                  <a:extLst>
                    <a:ext uri="{9D8B030D-6E8A-4147-A177-3AD203B41FA5}">
                      <a16:colId xmlns:a16="http://schemas.microsoft.com/office/drawing/2014/main" val="1061077835"/>
                    </a:ext>
                  </a:extLst>
                </a:gridCol>
                <a:gridCol w="576072">
                  <a:extLst>
                    <a:ext uri="{9D8B030D-6E8A-4147-A177-3AD203B41FA5}">
                      <a16:colId xmlns:a16="http://schemas.microsoft.com/office/drawing/2014/main" val="3550281581"/>
                    </a:ext>
                  </a:extLst>
                </a:gridCol>
                <a:gridCol w="576072">
                  <a:extLst>
                    <a:ext uri="{9D8B030D-6E8A-4147-A177-3AD203B41FA5}">
                      <a16:colId xmlns:a16="http://schemas.microsoft.com/office/drawing/2014/main" val="2600982800"/>
                    </a:ext>
                  </a:extLst>
                </a:gridCol>
                <a:gridCol w="576072">
                  <a:extLst>
                    <a:ext uri="{9D8B030D-6E8A-4147-A177-3AD203B41FA5}">
                      <a16:colId xmlns:a16="http://schemas.microsoft.com/office/drawing/2014/main" val="2126903202"/>
                    </a:ext>
                  </a:extLst>
                </a:gridCol>
                <a:gridCol w="576072">
                  <a:extLst>
                    <a:ext uri="{9D8B030D-6E8A-4147-A177-3AD203B41FA5}">
                      <a16:colId xmlns:a16="http://schemas.microsoft.com/office/drawing/2014/main" val="299705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00940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- 2021-09-24 18:00:03</a:t>
                      </a:r>
                      <a:r>
                        <a:rPr kumimoji="0" lang="es-ES" sz="1000" b="0" i="0" u="none" strike="noStrike" kern="1200" cap="none" spc="0" normalizeH="0" baseline="0" noProof="0">
                          <a:ln>
                            <a:noFill/>
                          </a:ln>
                          <a:solidFill>
                            <a:prstClr val="black"/>
                          </a:solidFill>
                          <a:effectLst/>
                          <a:uLnTx/>
                          <a:uFillTx/>
                          <a:latin typeface="+mn-lt"/>
                          <a:ea typeface="+mn-ea"/>
                          <a:cs typeface="+mn-cs"/>
                        </a:rPr>
                        <a:t>
 Lo mejor de esta bandeja de picaderas de Cortés Premium Milk Chocolate Minis, es que la puedes preparar en casa.
¿A quién no se le antoja esta ricura? 
¡Perfecto para compartir con la familia y amistades!
#CortésHermanos #CortésPremiumMilkChocolate #Premium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74569893"/>
                  </a:ext>
                </a:extLst>
              </a:tr>
            </a:tbl>
          </a:graphicData>
        </a:graphic>
      </p:graphicFrame>
      <p:sp>
        <p:nvSpPr>
          <p:cNvPr id="4" name="Text Placeholder 3">
            <a:extLst>
              <a:ext uri="{FF2B5EF4-FFF2-40B4-BE49-F238E27FC236}">
                <a16:creationId xmlns:a16="http://schemas.microsoft.com/office/drawing/2014/main" id="{90F5B4C2-131F-410A-A8A6-E5357460E3F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56750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484F9-9D99-4444-8538-31CBD96BE03E}"/>
              </a:ext>
            </a:extLst>
          </p:cNvPr>
          <p:cNvSpPr>
            <a:spLocks noGrp="1"/>
          </p:cNvSpPr>
          <p:nvPr>
            <p:ph type="title"/>
          </p:nvPr>
        </p:nvSpPr>
        <p:spPr/>
        <p:txBody>
          <a:bodyPr/>
          <a:lstStyle/>
          <a:p>
            <a:r>
              <a:rPr lang="en-US"/>
              <a:t>Facebook Own Posts Table | Republica Dominicana - 8 of 23</a:t>
            </a:r>
          </a:p>
        </p:txBody>
      </p:sp>
      <p:graphicFrame>
        <p:nvGraphicFramePr>
          <p:cNvPr id="5" name="Table Placeholder 4">
            <a:extLst>
              <a:ext uri="{FF2B5EF4-FFF2-40B4-BE49-F238E27FC236}">
                <a16:creationId xmlns:a16="http://schemas.microsoft.com/office/drawing/2014/main" id="{E43A8812-67EA-43B5-8B85-5C691BE8EF6A}"/>
              </a:ext>
            </a:extLst>
          </p:cNvPr>
          <p:cNvGraphicFramePr>
            <a:graphicFrameLocks noGrp="1"/>
          </p:cNvGraphicFramePr>
          <p:nvPr>
            <p:ph type="tbl" sz="quarter" idx="13"/>
            <p:extLst>
              <p:ext uri="{D42A27DB-BD31-4B8C-83A1-F6EECF244321}">
                <p14:modId xmlns:p14="http://schemas.microsoft.com/office/powerpoint/2010/main" val="2308595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35720558"/>
                    </a:ext>
                  </a:extLst>
                </a:gridCol>
                <a:gridCol w="1152144">
                  <a:extLst>
                    <a:ext uri="{9D8B030D-6E8A-4147-A177-3AD203B41FA5}">
                      <a16:colId xmlns:a16="http://schemas.microsoft.com/office/drawing/2014/main" val="3760303034"/>
                    </a:ext>
                  </a:extLst>
                </a:gridCol>
                <a:gridCol w="576072">
                  <a:extLst>
                    <a:ext uri="{9D8B030D-6E8A-4147-A177-3AD203B41FA5}">
                      <a16:colId xmlns:a16="http://schemas.microsoft.com/office/drawing/2014/main" val="3891164644"/>
                    </a:ext>
                  </a:extLst>
                </a:gridCol>
                <a:gridCol w="576072">
                  <a:extLst>
                    <a:ext uri="{9D8B030D-6E8A-4147-A177-3AD203B41FA5}">
                      <a16:colId xmlns:a16="http://schemas.microsoft.com/office/drawing/2014/main" val="784669830"/>
                    </a:ext>
                  </a:extLst>
                </a:gridCol>
                <a:gridCol w="576072">
                  <a:extLst>
                    <a:ext uri="{9D8B030D-6E8A-4147-A177-3AD203B41FA5}">
                      <a16:colId xmlns:a16="http://schemas.microsoft.com/office/drawing/2014/main" val="2777309102"/>
                    </a:ext>
                  </a:extLst>
                </a:gridCol>
                <a:gridCol w="576072">
                  <a:extLst>
                    <a:ext uri="{9D8B030D-6E8A-4147-A177-3AD203B41FA5}">
                      <a16:colId xmlns:a16="http://schemas.microsoft.com/office/drawing/2014/main" val="1297085935"/>
                    </a:ext>
                  </a:extLst>
                </a:gridCol>
                <a:gridCol w="576072">
                  <a:extLst>
                    <a:ext uri="{9D8B030D-6E8A-4147-A177-3AD203B41FA5}">
                      <a16:colId xmlns:a16="http://schemas.microsoft.com/office/drawing/2014/main" val="222735488"/>
                    </a:ext>
                  </a:extLst>
                </a:gridCol>
                <a:gridCol w="576072">
                  <a:extLst>
                    <a:ext uri="{9D8B030D-6E8A-4147-A177-3AD203B41FA5}">
                      <a16:colId xmlns:a16="http://schemas.microsoft.com/office/drawing/2014/main" val="3059725100"/>
                    </a:ext>
                  </a:extLst>
                </a:gridCol>
                <a:gridCol w="576072">
                  <a:extLst>
                    <a:ext uri="{9D8B030D-6E8A-4147-A177-3AD203B41FA5}">
                      <a16:colId xmlns:a16="http://schemas.microsoft.com/office/drawing/2014/main" val="3357722382"/>
                    </a:ext>
                  </a:extLst>
                </a:gridCol>
                <a:gridCol w="576072">
                  <a:extLst>
                    <a:ext uri="{9D8B030D-6E8A-4147-A177-3AD203B41FA5}">
                      <a16:colId xmlns:a16="http://schemas.microsoft.com/office/drawing/2014/main" val="736998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1101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- 2021-09-22 15:17:48</a:t>
                      </a:r>
                      <a:r>
                        <a:rPr kumimoji="0" lang="es-ES" sz="1000" b="0" i="0" u="none" strike="noStrike" kern="1200" cap="none" spc="0" normalizeH="0" baseline="0" noProof="0">
                          <a:ln>
                            <a:noFill/>
                          </a:ln>
                          <a:solidFill>
                            <a:prstClr val="black"/>
                          </a:solidFill>
                          <a:effectLst/>
                          <a:uLnTx/>
                          <a:uFillTx/>
                          <a:latin typeface="+mn-lt"/>
                          <a:ea typeface="+mn-ea"/>
                          <a:cs typeface="+mn-cs"/>
                        </a:rPr>
                        <a:t>
 Prepárate este rico Smoothie de Sobrino Fresa para comenzar el día, ¡y para refrescar el cuerpo! 
¡Mira que fácil!
📝 Ingredientes
🔘 1 ½ tazas de fresas
🔘 1 lata de leche evaporada
🔘 10 cubos de hielo
🔘 1 yogurt natural
🔘 2 cdas. de Sobrino Fresa
🔘 1 Guineo
📝 Modo de preparación
1️⃣  Licua los hielos con la leche evaporada y el yogurt.
2️⃣ Agrega las fresas, las cucharadas de Sobrino Fresa y vuelve a licuar hasta incorporar todos los ingredientes.
3️⃣  Decora con fresas y guineo.
#CortésHermanos #SobrinoFresa #Sobrino #SmoothieSobrinoFresa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38574421"/>
                  </a:ext>
                </a:extLst>
              </a:tr>
            </a:tbl>
          </a:graphicData>
        </a:graphic>
      </p:graphicFrame>
      <p:sp>
        <p:nvSpPr>
          <p:cNvPr id="4" name="Text Placeholder 3">
            <a:extLst>
              <a:ext uri="{FF2B5EF4-FFF2-40B4-BE49-F238E27FC236}">
                <a16:creationId xmlns:a16="http://schemas.microsoft.com/office/drawing/2014/main" id="{9A00C4E4-52DF-42EB-8F9D-8BEA17921D4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51355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C0516-89B6-407C-AEDD-751223C7C8C4}"/>
              </a:ext>
            </a:extLst>
          </p:cNvPr>
          <p:cNvSpPr>
            <a:spLocks noGrp="1"/>
          </p:cNvSpPr>
          <p:nvPr>
            <p:ph type="title"/>
          </p:nvPr>
        </p:nvSpPr>
        <p:spPr/>
        <p:txBody>
          <a:bodyPr/>
          <a:lstStyle/>
          <a:p>
            <a:r>
              <a:rPr lang="en-US"/>
              <a:t>Facebook Own Posts Table | Republica Dominicana - 9 of 23</a:t>
            </a:r>
          </a:p>
        </p:txBody>
      </p:sp>
      <p:graphicFrame>
        <p:nvGraphicFramePr>
          <p:cNvPr id="5" name="Table Placeholder 4">
            <a:extLst>
              <a:ext uri="{FF2B5EF4-FFF2-40B4-BE49-F238E27FC236}">
                <a16:creationId xmlns:a16="http://schemas.microsoft.com/office/drawing/2014/main" id="{F119233B-77F8-4932-89F9-547AD1353A98}"/>
              </a:ext>
            </a:extLst>
          </p:cNvPr>
          <p:cNvGraphicFramePr>
            <a:graphicFrameLocks noGrp="1"/>
          </p:cNvGraphicFramePr>
          <p:nvPr>
            <p:ph type="tbl" sz="quarter" idx="13"/>
            <p:extLst>
              <p:ext uri="{D42A27DB-BD31-4B8C-83A1-F6EECF244321}">
                <p14:modId xmlns:p14="http://schemas.microsoft.com/office/powerpoint/2010/main" val="5753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93433271"/>
                    </a:ext>
                  </a:extLst>
                </a:gridCol>
                <a:gridCol w="1152144">
                  <a:extLst>
                    <a:ext uri="{9D8B030D-6E8A-4147-A177-3AD203B41FA5}">
                      <a16:colId xmlns:a16="http://schemas.microsoft.com/office/drawing/2014/main" val="600187013"/>
                    </a:ext>
                  </a:extLst>
                </a:gridCol>
                <a:gridCol w="576072">
                  <a:extLst>
                    <a:ext uri="{9D8B030D-6E8A-4147-A177-3AD203B41FA5}">
                      <a16:colId xmlns:a16="http://schemas.microsoft.com/office/drawing/2014/main" val="776033483"/>
                    </a:ext>
                  </a:extLst>
                </a:gridCol>
                <a:gridCol w="576072">
                  <a:extLst>
                    <a:ext uri="{9D8B030D-6E8A-4147-A177-3AD203B41FA5}">
                      <a16:colId xmlns:a16="http://schemas.microsoft.com/office/drawing/2014/main" val="1398679540"/>
                    </a:ext>
                  </a:extLst>
                </a:gridCol>
                <a:gridCol w="576072">
                  <a:extLst>
                    <a:ext uri="{9D8B030D-6E8A-4147-A177-3AD203B41FA5}">
                      <a16:colId xmlns:a16="http://schemas.microsoft.com/office/drawing/2014/main" val="1692104458"/>
                    </a:ext>
                  </a:extLst>
                </a:gridCol>
                <a:gridCol w="576072">
                  <a:extLst>
                    <a:ext uri="{9D8B030D-6E8A-4147-A177-3AD203B41FA5}">
                      <a16:colId xmlns:a16="http://schemas.microsoft.com/office/drawing/2014/main" val="281179043"/>
                    </a:ext>
                  </a:extLst>
                </a:gridCol>
                <a:gridCol w="576072">
                  <a:extLst>
                    <a:ext uri="{9D8B030D-6E8A-4147-A177-3AD203B41FA5}">
                      <a16:colId xmlns:a16="http://schemas.microsoft.com/office/drawing/2014/main" val="3611204463"/>
                    </a:ext>
                  </a:extLst>
                </a:gridCol>
                <a:gridCol w="576072">
                  <a:extLst>
                    <a:ext uri="{9D8B030D-6E8A-4147-A177-3AD203B41FA5}">
                      <a16:colId xmlns:a16="http://schemas.microsoft.com/office/drawing/2014/main" val="1685248416"/>
                    </a:ext>
                  </a:extLst>
                </a:gridCol>
                <a:gridCol w="576072">
                  <a:extLst>
                    <a:ext uri="{9D8B030D-6E8A-4147-A177-3AD203B41FA5}">
                      <a16:colId xmlns:a16="http://schemas.microsoft.com/office/drawing/2014/main" val="955631265"/>
                    </a:ext>
                  </a:extLst>
                </a:gridCol>
                <a:gridCol w="576072">
                  <a:extLst>
                    <a:ext uri="{9D8B030D-6E8A-4147-A177-3AD203B41FA5}">
                      <a16:colId xmlns:a16="http://schemas.microsoft.com/office/drawing/2014/main" val="3663959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39207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- 2021-09-22 15:00:08</a:t>
                      </a:r>
                      <a:r>
                        <a:rPr kumimoji="0" lang="es-ES" sz="1000" b="0" i="0" u="none" strike="noStrike" kern="1200" cap="none" spc="0" normalizeH="0" baseline="0" noProof="0">
                          <a:ln>
                            <a:noFill/>
                          </a:ln>
                          <a:solidFill>
                            <a:prstClr val="black"/>
                          </a:solidFill>
                          <a:effectLst/>
                          <a:uLnTx/>
                          <a:uFillTx/>
                          <a:latin typeface="+mn-lt"/>
                          <a:ea typeface="+mn-ea"/>
                          <a:cs typeface="+mn-cs"/>
                        </a:rPr>
                        <a:t>
 Prepárate este rico Smoothie de Sobrino Fresa para comenzar el día, ¡y para refrescar el cuerpo! 
¡Mira que fácil!
📝 Ingredientes
🔘 1 ½ tazas de fresas
🔘 1 lata de leche evaporada
🔘 10 cubos de hielo
🔘 1 yogurt natural
🔘 2 cdas. de Sobrino Fresa
🔘 1 Guineo
📝 Modo de preparación
1️⃣  Licua los hielos con la leche evaporada y el yogurt.
2️⃣ Agrega las fresas, las cucharadas de Sobrino Fresa y vuelve a licuar hasta incorporar todos los ingredientes.
3️⃣  Decora con fresas y guineo.
#CortésHermanos #SobrinoFresa #Sobrino #SmoothieSobrinoFresa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09/28/2021 13:56:11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17309679"/>
                  </a:ext>
                </a:extLst>
              </a:tr>
            </a:tbl>
          </a:graphicData>
        </a:graphic>
      </p:graphicFrame>
      <p:sp>
        <p:nvSpPr>
          <p:cNvPr id="4" name="Text Placeholder 3">
            <a:extLst>
              <a:ext uri="{FF2B5EF4-FFF2-40B4-BE49-F238E27FC236}">
                <a16:creationId xmlns:a16="http://schemas.microsoft.com/office/drawing/2014/main" id="{D8BF6794-811F-4442-A415-DB2B824F712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850025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EAD14-2C81-4A1C-87D7-89DE112E5FA5}"/>
              </a:ext>
            </a:extLst>
          </p:cNvPr>
          <p:cNvSpPr>
            <a:spLocks noGrp="1"/>
          </p:cNvSpPr>
          <p:nvPr>
            <p:ph type="title"/>
          </p:nvPr>
        </p:nvSpPr>
        <p:spPr/>
        <p:txBody>
          <a:bodyPr/>
          <a:lstStyle/>
          <a:p>
            <a:r>
              <a:rPr lang="en-US"/>
              <a:t>Facebook Own Posts Table | Republica Dominicana - 10 of 23</a:t>
            </a:r>
          </a:p>
        </p:txBody>
      </p:sp>
      <p:graphicFrame>
        <p:nvGraphicFramePr>
          <p:cNvPr id="5" name="Table Placeholder 4">
            <a:extLst>
              <a:ext uri="{FF2B5EF4-FFF2-40B4-BE49-F238E27FC236}">
                <a16:creationId xmlns:a16="http://schemas.microsoft.com/office/drawing/2014/main" id="{2EA82E9A-3209-4DCB-8F66-EA4BB0129198}"/>
              </a:ext>
            </a:extLst>
          </p:cNvPr>
          <p:cNvGraphicFramePr>
            <a:graphicFrameLocks noGrp="1"/>
          </p:cNvGraphicFramePr>
          <p:nvPr>
            <p:ph type="tbl" sz="quarter" idx="13"/>
            <p:extLst>
              <p:ext uri="{D42A27DB-BD31-4B8C-83A1-F6EECF244321}">
                <p14:modId xmlns:p14="http://schemas.microsoft.com/office/powerpoint/2010/main" val="2696918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18835004"/>
                    </a:ext>
                  </a:extLst>
                </a:gridCol>
                <a:gridCol w="1152144">
                  <a:extLst>
                    <a:ext uri="{9D8B030D-6E8A-4147-A177-3AD203B41FA5}">
                      <a16:colId xmlns:a16="http://schemas.microsoft.com/office/drawing/2014/main" val="815490012"/>
                    </a:ext>
                  </a:extLst>
                </a:gridCol>
                <a:gridCol w="576072">
                  <a:extLst>
                    <a:ext uri="{9D8B030D-6E8A-4147-A177-3AD203B41FA5}">
                      <a16:colId xmlns:a16="http://schemas.microsoft.com/office/drawing/2014/main" val="3941295540"/>
                    </a:ext>
                  </a:extLst>
                </a:gridCol>
                <a:gridCol w="576072">
                  <a:extLst>
                    <a:ext uri="{9D8B030D-6E8A-4147-A177-3AD203B41FA5}">
                      <a16:colId xmlns:a16="http://schemas.microsoft.com/office/drawing/2014/main" val="2047663403"/>
                    </a:ext>
                  </a:extLst>
                </a:gridCol>
                <a:gridCol w="576072">
                  <a:extLst>
                    <a:ext uri="{9D8B030D-6E8A-4147-A177-3AD203B41FA5}">
                      <a16:colId xmlns:a16="http://schemas.microsoft.com/office/drawing/2014/main" val="2272915386"/>
                    </a:ext>
                  </a:extLst>
                </a:gridCol>
                <a:gridCol w="576072">
                  <a:extLst>
                    <a:ext uri="{9D8B030D-6E8A-4147-A177-3AD203B41FA5}">
                      <a16:colId xmlns:a16="http://schemas.microsoft.com/office/drawing/2014/main" val="3857979373"/>
                    </a:ext>
                  </a:extLst>
                </a:gridCol>
                <a:gridCol w="576072">
                  <a:extLst>
                    <a:ext uri="{9D8B030D-6E8A-4147-A177-3AD203B41FA5}">
                      <a16:colId xmlns:a16="http://schemas.microsoft.com/office/drawing/2014/main" val="3379328594"/>
                    </a:ext>
                  </a:extLst>
                </a:gridCol>
                <a:gridCol w="576072">
                  <a:extLst>
                    <a:ext uri="{9D8B030D-6E8A-4147-A177-3AD203B41FA5}">
                      <a16:colId xmlns:a16="http://schemas.microsoft.com/office/drawing/2014/main" val="3788708818"/>
                    </a:ext>
                  </a:extLst>
                </a:gridCol>
                <a:gridCol w="576072">
                  <a:extLst>
                    <a:ext uri="{9D8B030D-6E8A-4147-A177-3AD203B41FA5}">
                      <a16:colId xmlns:a16="http://schemas.microsoft.com/office/drawing/2014/main" val="1109760126"/>
                    </a:ext>
                  </a:extLst>
                </a:gridCol>
                <a:gridCol w="576072">
                  <a:extLst>
                    <a:ext uri="{9D8B030D-6E8A-4147-A177-3AD203B41FA5}">
                      <a16:colId xmlns:a16="http://schemas.microsoft.com/office/drawing/2014/main" val="395403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86712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- 2021-09-19 19:00:23</a:t>
                      </a:r>
                      <a:r>
                        <a:rPr kumimoji="0" lang="es-ES" sz="1000" b="0" i="0" u="none" strike="noStrike" kern="1200" cap="none" spc="0" normalizeH="0" baseline="0" noProof="0">
                          <a:ln>
                            <a:noFill/>
                          </a:ln>
                          <a:solidFill>
                            <a:prstClr val="black"/>
                          </a:solidFill>
                          <a:effectLst/>
                          <a:uLnTx/>
                          <a:uFillTx/>
                          <a:latin typeface="+mn-lt"/>
                          <a:ea typeface="+mn-ea"/>
                          <a:cs typeface="+mn-cs"/>
                        </a:rPr>
                        <a:t>
 ¡Cada momento compartiendo es mejor con nuestros fun size! 🍫
¿Cuál es tu favorito? 
¿Crachi, Mas Mas o Rocky? 👀
Sabemos que es difícil elegir, ¡dinos en los comentarios!
#CortésHermanos #Chocolatines #Rocky #MasMas #Crachi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03716334"/>
                  </a:ext>
                </a:extLst>
              </a:tr>
            </a:tbl>
          </a:graphicData>
        </a:graphic>
      </p:graphicFrame>
      <p:sp>
        <p:nvSpPr>
          <p:cNvPr id="4" name="Text Placeholder 3">
            <a:extLst>
              <a:ext uri="{FF2B5EF4-FFF2-40B4-BE49-F238E27FC236}">
                <a16:creationId xmlns:a16="http://schemas.microsoft.com/office/drawing/2014/main" id="{AC3CE96B-D51C-479F-AF7E-8EDE1C9D499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1080881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DB1A4-9963-4230-A8CA-73422E480913}"/>
              </a:ext>
            </a:extLst>
          </p:cNvPr>
          <p:cNvSpPr>
            <a:spLocks noGrp="1"/>
          </p:cNvSpPr>
          <p:nvPr>
            <p:ph type="title"/>
          </p:nvPr>
        </p:nvSpPr>
        <p:spPr/>
        <p:txBody>
          <a:bodyPr/>
          <a:lstStyle/>
          <a:p>
            <a:r>
              <a:rPr lang="en-US"/>
              <a:t>Facebook Own Posts Table | Republica Dominicana - 11 of 23</a:t>
            </a:r>
          </a:p>
        </p:txBody>
      </p:sp>
      <p:graphicFrame>
        <p:nvGraphicFramePr>
          <p:cNvPr id="5" name="Table Placeholder 4">
            <a:extLst>
              <a:ext uri="{FF2B5EF4-FFF2-40B4-BE49-F238E27FC236}">
                <a16:creationId xmlns:a16="http://schemas.microsoft.com/office/drawing/2014/main" id="{4EC25495-77C1-4CE1-8E04-E6B16A5AB3C6}"/>
              </a:ext>
            </a:extLst>
          </p:cNvPr>
          <p:cNvGraphicFramePr>
            <a:graphicFrameLocks noGrp="1"/>
          </p:cNvGraphicFramePr>
          <p:nvPr>
            <p:ph type="tbl" sz="quarter" idx="13"/>
            <p:extLst>
              <p:ext uri="{D42A27DB-BD31-4B8C-83A1-F6EECF244321}">
                <p14:modId xmlns:p14="http://schemas.microsoft.com/office/powerpoint/2010/main" val="2141383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84157493"/>
                    </a:ext>
                  </a:extLst>
                </a:gridCol>
                <a:gridCol w="1152144">
                  <a:extLst>
                    <a:ext uri="{9D8B030D-6E8A-4147-A177-3AD203B41FA5}">
                      <a16:colId xmlns:a16="http://schemas.microsoft.com/office/drawing/2014/main" val="766489116"/>
                    </a:ext>
                  </a:extLst>
                </a:gridCol>
                <a:gridCol w="576072">
                  <a:extLst>
                    <a:ext uri="{9D8B030D-6E8A-4147-A177-3AD203B41FA5}">
                      <a16:colId xmlns:a16="http://schemas.microsoft.com/office/drawing/2014/main" val="1058704176"/>
                    </a:ext>
                  </a:extLst>
                </a:gridCol>
                <a:gridCol w="576072">
                  <a:extLst>
                    <a:ext uri="{9D8B030D-6E8A-4147-A177-3AD203B41FA5}">
                      <a16:colId xmlns:a16="http://schemas.microsoft.com/office/drawing/2014/main" val="3454483909"/>
                    </a:ext>
                  </a:extLst>
                </a:gridCol>
                <a:gridCol w="576072">
                  <a:extLst>
                    <a:ext uri="{9D8B030D-6E8A-4147-A177-3AD203B41FA5}">
                      <a16:colId xmlns:a16="http://schemas.microsoft.com/office/drawing/2014/main" val="3753918921"/>
                    </a:ext>
                  </a:extLst>
                </a:gridCol>
                <a:gridCol w="576072">
                  <a:extLst>
                    <a:ext uri="{9D8B030D-6E8A-4147-A177-3AD203B41FA5}">
                      <a16:colId xmlns:a16="http://schemas.microsoft.com/office/drawing/2014/main" val="4213954182"/>
                    </a:ext>
                  </a:extLst>
                </a:gridCol>
                <a:gridCol w="576072">
                  <a:extLst>
                    <a:ext uri="{9D8B030D-6E8A-4147-A177-3AD203B41FA5}">
                      <a16:colId xmlns:a16="http://schemas.microsoft.com/office/drawing/2014/main" val="3750663596"/>
                    </a:ext>
                  </a:extLst>
                </a:gridCol>
                <a:gridCol w="576072">
                  <a:extLst>
                    <a:ext uri="{9D8B030D-6E8A-4147-A177-3AD203B41FA5}">
                      <a16:colId xmlns:a16="http://schemas.microsoft.com/office/drawing/2014/main" val="3116382613"/>
                    </a:ext>
                  </a:extLst>
                </a:gridCol>
                <a:gridCol w="576072">
                  <a:extLst>
                    <a:ext uri="{9D8B030D-6E8A-4147-A177-3AD203B41FA5}">
                      <a16:colId xmlns:a16="http://schemas.microsoft.com/office/drawing/2014/main" val="3505933304"/>
                    </a:ext>
                  </a:extLst>
                </a:gridCol>
                <a:gridCol w="576072">
                  <a:extLst>
                    <a:ext uri="{9D8B030D-6E8A-4147-A177-3AD203B41FA5}">
                      <a16:colId xmlns:a16="http://schemas.microsoft.com/office/drawing/2014/main" val="3099574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12993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- 2021-09-18 20:00:23</a:t>
                      </a:r>
                      <a:r>
                        <a:rPr kumimoji="0" lang="es-ES" sz="1000" b="0" i="0" u="none" strike="noStrike" kern="1200" cap="none" spc="0" normalizeH="0" baseline="0" noProof="0">
                          <a:ln>
                            <a:noFill/>
                          </a:ln>
                          <a:solidFill>
                            <a:prstClr val="black"/>
                          </a:solidFill>
                          <a:effectLst/>
                          <a:uLnTx/>
                          <a:uFillTx/>
                          <a:latin typeface="+mn-lt"/>
                          <a:ea typeface="+mn-ea"/>
                          <a:cs typeface="+mn-cs"/>
                        </a:rPr>
                        <a:t>
 Las semillas recolectadas llegan a nuestras agencias en sacos, donde son procesadas en Cacao Hispaniola y Sánchez, para luego ser trasladadas a nuestras fábricas.  
#Cacao #CortésHermanos #ApasionadosChocolateros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83809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HERSHEY'S Republica Dominicana - 2021-09-13 12:00:03</a:t>
                      </a:r>
                      <a:r>
                        <a:rPr kumimoji="0" lang="es-ES" sz="1000" b="0" i="0" u="none" strike="noStrike" kern="1200" cap="none" spc="0" normalizeH="0" baseline="0" noProof="0">
                          <a:ln>
                            <a:noFill/>
                          </a:ln>
                          <a:solidFill>
                            <a:prstClr val="black"/>
                          </a:solidFill>
                          <a:effectLst/>
                          <a:uLnTx/>
                          <a:uFillTx/>
                          <a:latin typeface="+mn-lt"/>
                          <a:ea typeface="+mn-ea"/>
                          <a:cs typeface="+mn-cs"/>
                        </a:rPr>
                        <a:t>
 ¡Gracias a Milton Hershey hoy Hay un HERSHEY’S para Todos! Celebremos los 164 años de nuestro fundador, quien muy adelantado a su época, dejó su legado y se saborea hasta el día de hoy en cada una de sus barras. ¿Qué te parece un Hershey’s para celebrar juntos este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01:52:19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39997299"/>
                  </a:ext>
                </a:extLst>
              </a:tr>
            </a:tbl>
          </a:graphicData>
        </a:graphic>
      </p:graphicFrame>
      <p:sp>
        <p:nvSpPr>
          <p:cNvPr id="4" name="Text Placeholder 3">
            <a:extLst>
              <a:ext uri="{FF2B5EF4-FFF2-40B4-BE49-F238E27FC236}">
                <a16:creationId xmlns:a16="http://schemas.microsoft.com/office/drawing/2014/main" id="{B4DFB9CB-2CEA-4A3C-B1BF-FD1DDF95CCA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945792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08DF7-E683-496C-BD5B-71ED877B4FE7}"/>
              </a:ext>
            </a:extLst>
          </p:cNvPr>
          <p:cNvSpPr>
            <a:spLocks noGrp="1"/>
          </p:cNvSpPr>
          <p:nvPr>
            <p:ph type="title"/>
          </p:nvPr>
        </p:nvSpPr>
        <p:spPr/>
        <p:txBody>
          <a:bodyPr/>
          <a:lstStyle/>
          <a:p>
            <a:r>
              <a:rPr lang="en-US"/>
              <a:t>Facebook Own Posts Table | Republica Dominicana - 12 of 23</a:t>
            </a:r>
          </a:p>
        </p:txBody>
      </p:sp>
      <p:graphicFrame>
        <p:nvGraphicFramePr>
          <p:cNvPr id="5" name="Table Placeholder 4">
            <a:extLst>
              <a:ext uri="{FF2B5EF4-FFF2-40B4-BE49-F238E27FC236}">
                <a16:creationId xmlns:a16="http://schemas.microsoft.com/office/drawing/2014/main" id="{3D7BA194-DFC5-48E3-8E80-922BD9BABE56}"/>
              </a:ext>
            </a:extLst>
          </p:cNvPr>
          <p:cNvGraphicFramePr>
            <a:graphicFrameLocks noGrp="1"/>
          </p:cNvGraphicFramePr>
          <p:nvPr>
            <p:ph type="tbl" sz="quarter" idx="13"/>
            <p:extLst>
              <p:ext uri="{D42A27DB-BD31-4B8C-83A1-F6EECF244321}">
                <p14:modId xmlns:p14="http://schemas.microsoft.com/office/powerpoint/2010/main" val="3995680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04904366"/>
                    </a:ext>
                  </a:extLst>
                </a:gridCol>
                <a:gridCol w="1152144">
                  <a:extLst>
                    <a:ext uri="{9D8B030D-6E8A-4147-A177-3AD203B41FA5}">
                      <a16:colId xmlns:a16="http://schemas.microsoft.com/office/drawing/2014/main" val="1802827753"/>
                    </a:ext>
                  </a:extLst>
                </a:gridCol>
                <a:gridCol w="576072">
                  <a:extLst>
                    <a:ext uri="{9D8B030D-6E8A-4147-A177-3AD203B41FA5}">
                      <a16:colId xmlns:a16="http://schemas.microsoft.com/office/drawing/2014/main" val="2017589921"/>
                    </a:ext>
                  </a:extLst>
                </a:gridCol>
                <a:gridCol w="576072">
                  <a:extLst>
                    <a:ext uri="{9D8B030D-6E8A-4147-A177-3AD203B41FA5}">
                      <a16:colId xmlns:a16="http://schemas.microsoft.com/office/drawing/2014/main" val="1542346787"/>
                    </a:ext>
                  </a:extLst>
                </a:gridCol>
                <a:gridCol w="576072">
                  <a:extLst>
                    <a:ext uri="{9D8B030D-6E8A-4147-A177-3AD203B41FA5}">
                      <a16:colId xmlns:a16="http://schemas.microsoft.com/office/drawing/2014/main" val="221884675"/>
                    </a:ext>
                  </a:extLst>
                </a:gridCol>
                <a:gridCol w="576072">
                  <a:extLst>
                    <a:ext uri="{9D8B030D-6E8A-4147-A177-3AD203B41FA5}">
                      <a16:colId xmlns:a16="http://schemas.microsoft.com/office/drawing/2014/main" val="735214295"/>
                    </a:ext>
                  </a:extLst>
                </a:gridCol>
                <a:gridCol w="576072">
                  <a:extLst>
                    <a:ext uri="{9D8B030D-6E8A-4147-A177-3AD203B41FA5}">
                      <a16:colId xmlns:a16="http://schemas.microsoft.com/office/drawing/2014/main" val="931910775"/>
                    </a:ext>
                  </a:extLst>
                </a:gridCol>
                <a:gridCol w="576072">
                  <a:extLst>
                    <a:ext uri="{9D8B030D-6E8A-4147-A177-3AD203B41FA5}">
                      <a16:colId xmlns:a16="http://schemas.microsoft.com/office/drawing/2014/main" val="4242946185"/>
                    </a:ext>
                  </a:extLst>
                </a:gridCol>
                <a:gridCol w="576072">
                  <a:extLst>
                    <a:ext uri="{9D8B030D-6E8A-4147-A177-3AD203B41FA5}">
                      <a16:colId xmlns:a16="http://schemas.microsoft.com/office/drawing/2014/main" val="2856844298"/>
                    </a:ext>
                  </a:extLst>
                </a:gridCol>
                <a:gridCol w="576072">
                  <a:extLst>
                    <a:ext uri="{9D8B030D-6E8A-4147-A177-3AD203B41FA5}">
                      <a16:colId xmlns:a16="http://schemas.microsoft.com/office/drawing/2014/main" val="295341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67807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- 2021-09-13 12:00:02</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a ese que nos acompaña en los mejores momentos, que nos hace felices endulzando nuestro paladar cada vez que lo comemos.
¡Feliz Día del Chocolate! 
#CortésHermanos #DíaDelChocolate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22194985"/>
                  </a:ext>
                </a:extLst>
              </a:tr>
            </a:tbl>
          </a:graphicData>
        </a:graphic>
      </p:graphicFrame>
      <p:sp>
        <p:nvSpPr>
          <p:cNvPr id="4" name="Text Placeholder 3">
            <a:extLst>
              <a:ext uri="{FF2B5EF4-FFF2-40B4-BE49-F238E27FC236}">
                <a16:creationId xmlns:a16="http://schemas.microsoft.com/office/drawing/2014/main" id="{38E9B110-0535-41A7-84E3-FC5CA75051C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984361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F859A-1F5D-4C75-94BB-56FE655627E0}"/>
              </a:ext>
            </a:extLst>
          </p:cNvPr>
          <p:cNvSpPr>
            <a:spLocks noGrp="1"/>
          </p:cNvSpPr>
          <p:nvPr>
            <p:ph type="title"/>
          </p:nvPr>
        </p:nvSpPr>
        <p:spPr/>
        <p:txBody>
          <a:bodyPr/>
          <a:lstStyle/>
          <a:p>
            <a:r>
              <a:rPr lang="en-US"/>
              <a:t>Facebook Own Posts Table | Republica Dominicana - 13 of 23</a:t>
            </a:r>
          </a:p>
        </p:txBody>
      </p:sp>
      <p:graphicFrame>
        <p:nvGraphicFramePr>
          <p:cNvPr id="5" name="Table Placeholder 4">
            <a:extLst>
              <a:ext uri="{FF2B5EF4-FFF2-40B4-BE49-F238E27FC236}">
                <a16:creationId xmlns:a16="http://schemas.microsoft.com/office/drawing/2014/main" id="{E54E564A-2F06-482A-B23C-595ED31AF11F}"/>
              </a:ext>
            </a:extLst>
          </p:cNvPr>
          <p:cNvGraphicFramePr>
            <a:graphicFrameLocks noGrp="1"/>
          </p:cNvGraphicFramePr>
          <p:nvPr>
            <p:ph type="tbl" sz="quarter" idx="13"/>
            <p:extLst>
              <p:ext uri="{D42A27DB-BD31-4B8C-83A1-F6EECF244321}">
                <p14:modId xmlns:p14="http://schemas.microsoft.com/office/powerpoint/2010/main" val="2339449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232889"/>
                    </a:ext>
                  </a:extLst>
                </a:gridCol>
                <a:gridCol w="1152144">
                  <a:extLst>
                    <a:ext uri="{9D8B030D-6E8A-4147-A177-3AD203B41FA5}">
                      <a16:colId xmlns:a16="http://schemas.microsoft.com/office/drawing/2014/main" val="3850098530"/>
                    </a:ext>
                  </a:extLst>
                </a:gridCol>
                <a:gridCol w="576072">
                  <a:extLst>
                    <a:ext uri="{9D8B030D-6E8A-4147-A177-3AD203B41FA5}">
                      <a16:colId xmlns:a16="http://schemas.microsoft.com/office/drawing/2014/main" val="2356398210"/>
                    </a:ext>
                  </a:extLst>
                </a:gridCol>
                <a:gridCol w="576072">
                  <a:extLst>
                    <a:ext uri="{9D8B030D-6E8A-4147-A177-3AD203B41FA5}">
                      <a16:colId xmlns:a16="http://schemas.microsoft.com/office/drawing/2014/main" val="573033591"/>
                    </a:ext>
                  </a:extLst>
                </a:gridCol>
                <a:gridCol w="576072">
                  <a:extLst>
                    <a:ext uri="{9D8B030D-6E8A-4147-A177-3AD203B41FA5}">
                      <a16:colId xmlns:a16="http://schemas.microsoft.com/office/drawing/2014/main" val="2426278667"/>
                    </a:ext>
                  </a:extLst>
                </a:gridCol>
                <a:gridCol w="576072">
                  <a:extLst>
                    <a:ext uri="{9D8B030D-6E8A-4147-A177-3AD203B41FA5}">
                      <a16:colId xmlns:a16="http://schemas.microsoft.com/office/drawing/2014/main" val="387976296"/>
                    </a:ext>
                  </a:extLst>
                </a:gridCol>
                <a:gridCol w="576072">
                  <a:extLst>
                    <a:ext uri="{9D8B030D-6E8A-4147-A177-3AD203B41FA5}">
                      <a16:colId xmlns:a16="http://schemas.microsoft.com/office/drawing/2014/main" val="1543974792"/>
                    </a:ext>
                  </a:extLst>
                </a:gridCol>
                <a:gridCol w="576072">
                  <a:extLst>
                    <a:ext uri="{9D8B030D-6E8A-4147-A177-3AD203B41FA5}">
                      <a16:colId xmlns:a16="http://schemas.microsoft.com/office/drawing/2014/main" val="2058596149"/>
                    </a:ext>
                  </a:extLst>
                </a:gridCol>
                <a:gridCol w="576072">
                  <a:extLst>
                    <a:ext uri="{9D8B030D-6E8A-4147-A177-3AD203B41FA5}">
                      <a16:colId xmlns:a16="http://schemas.microsoft.com/office/drawing/2014/main" val="4128844984"/>
                    </a:ext>
                  </a:extLst>
                </a:gridCol>
                <a:gridCol w="576072">
                  <a:extLst>
                    <a:ext uri="{9D8B030D-6E8A-4147-A177-3AD203B41FA5}">
                      <a16:colId xmlns:a16="http://schemas.microsoft.com/office/drawing/2014/main" val="1532479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73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Cortés Hermanos RD - 2021-09-11 20:00:09</a:t>
                      </a:r>
                      <a:r>
                        <a:rPr kumimoji="0" lang="en-US" sz="1000" b="0" i="0" u="none" strike="noStrike" kern="1200" cap="none" spc="0" normalizeH="0" baseline="0" noProof="0">
                          <a:ln>
                            <a:noFill/>
                          </a:ln>
                          <a:solidFill>
                            <a:prstClr val="black"/>
                          </a:solidFill>
                          <a:effectLst/>
                          <a:uLnTx/>
                          <a:uFillTx/>
                          <a:latin typeface="+mn-lt"/>
                          <a:ea typeface="+mn-ea"/>
                          <a:cs typeface="+mn-cs"/>
                        </a:rPr>
                        <a:t>
 Tres ricas pizzas de chocolate para una merienda diferente y deliciosa 🤤
¡Súper fácil de hacer!
📝   Solo necesitas:
🔘  Pan pita
🔘  Cortés Premium Milk Chocolate
🔘  Fresas
🔘  Guineo
¿Con qué más decorarías estas pizzas de Cortés Premium Milk Chocolate?
Dinos en los comentarios 👇
#CortésHermanos #CortésPremiumMilkChocolate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37973155"/>
                  </a:ext>
                </a:extLst>
              </a:tr>
            </a:tbl>
          </a:graphicData>
        </a:graphic>
      </p:graphicFrame>
      <p:sp>
        <p:nvSpPr>
          <p:cNvPr id="4" name="Text Placeholder 3">
            <a:extLst>
              <a:ext uri="{FF2B5EF4-FFF2-40B4-BE49-F238E27FC236}">
                <a16:creationId xmlns:a16="http://schemas.microsoft.com/office/drawing/2014/main" id="{29BC93CF-6879-49C4-84A1-D7287A6E58D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45103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64E60-81DF-493E-80A3-768F3F393D9F}"/>
              </a:ext>
            </a:extLst>
          </p:cNvPr>
          <p:cNvSpPr>
            <a:spLocks noGrp="1"/>
          </p:cNvSpPr>
          <p:nvPr>
            <p:ph type="title"/>
          </p:nvPr>
        </p:nvSpPr>
        <p:spPr/>
        <p:txBody>
          <a:bodyPr/>
          <a:lstStyle/>
          <a:p>
            <a:r>
              <a:rPr lang="en-US"/>
              <a:t>Facebook Own Posts Table | Republica Dominicana - 14 of 23</a:t>
            </a:r>
          </a:p>
        </p:txBody>
      </p:sp>
      <p:graphicFrame>
        <p:nvGraphicFramePr>
          <p:cNvPr id="5" name="Table Placeholder 4">
            <a:extLst>
              <a:ext uri="{FF2B5EF4-FFF2-40B4-BE49-F238E27FC236}">
                <a16:creationId xmlns:a16="http://schemas.microsoft.com/office/drawing/2014/main" id="{F5476820-603E-4FD2-9C41-D0A24A13DC39}"/>
              </a:ext>
            </a:extLst>
          </p:cNvPr>
          <p:cNvGraphicFramePr>
            <a:graphicFrameLocks noGrp="1"/>
          </p:cNvGraphicFramePr>
          <p:nvPr>
            <p:ph type="tbl" sz="quarter" idx="13"/>
            <p:extLst>
              <p:ext uri="{D42A27DB-BD31-4B8C-83A1-F6EECF244321}">
                <p14:modId xmlns:p14="http://schemas.microsoft.com/office/powerpoint/2010/main" val="975073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07549697"/>
                    </a:ext>
                  </a:extLst>
                </a:gridCol>
                <a:gridCol w="1152144">
                  <a:extLst>
                    <a:ext uri="{9D8B030D-6E8A-4147-A177-3AD203B41FA5}">
                      <a16:colId xmlns:a16="http://schemas.microsoft.com/office/drawing/2014/main" val="4011192990"/>
                    </a:ext>
                  </a:extLst>
                </a:gridCol>
                <a:gridCol w="576072">
                  <a:extLst>
                    <a:ext uri="{9D8B030D-6E8A-4147-A177-3AD203B41FA5}">
                      <a16:colId xmlns:a16="http://schemas.microsoft.com/office/drawing/2014/main" val="1606116761"/>
                    </a:ext>
                  </a:extLst>
                </a:gridCol>
                <a:gridCol w="576072">
                  <a:extLst>
                    <a:ext uri="{9D8B030D-6E8A-4147-A177-3AD203B41FA5}">
                      <a16:colId xmlns:a16="http://schemas.microsoft.com/office/drawing/2014/main" val="1715365928"/>
                    </a:ext>
                  </a:extLst>
                </a:gridCol>
                <a:gridCol w="576072">
                  <a:extLst>
                    <a:ext uri="{9D8B030D-6E8A-4147-A177-3AD203B41FA5}">
                      <a16:colId xmlns:a16="http://schemas.microsoft.com/office/drawing/2014/main" val="2903356364"/>
                    </a:ext>
                  </a:extLst>
                </a:gridCol>
                <a:gridCol w="576072">
                  <a:extLst>
                    <a:ext uri="{9D8B030D-6E8A-4147-A177-3AD203B41FA5}">
                      <a16:colId xmlns:a16="http://schemas.microsoft.com/office/drawing/2014/main" val="4200594435"/>
                    </a:ext>
                  </a:extLst>
                </a:gridCol>
                <a:gridCol w="576072">
                  <a:extLst>
                    <a:ext uri="{9D8B030D-6E8A-4147-A177-3AD203B41FA5}">
                      <a16:colId xmlns:a16="http://schemas.microsoft.com/office/drawing/2014/main" val="1408801593"/>
                    </a:ext>
                  </a:extLst>
                </a:gridCol>
                <a:gridCol w="576072">
                  <a:extLst>
                    <a:ext uri="{9D8B030D-6E8A-4147-A177-3AD203B41FA5}">
                      <a16:colId xmlns:a16="http://schemas.microsoft.com/office/drawing/2014/main" val="837111821"/>
                    </a:ext>
                  </a:extLst>
                </a:gridCol>
                <a:gridCol w="576072">
                  <a:extLst>
                    <a:ext uri="{9D8B030D-6E8A-4147-A177-3AD203B41FA5}">
                      <a16:colId xmlns:a16="http://schemas.microsoft.com/office/drawing/2014/main" val="2102061313"/>
                    </a:ext>
                  </a:extLst>
                </a:gridCol>
                <a:gridCol w="576072">
                  <a:extLst>
                    <a:ext uri="{9D8B030D-6E8A-4147-A177-3AD203B41FA5}">
                      <a16:colId xmlns:a16="http://schemas.microsoft.com/office/drawing/2014/main" val="367712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0795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Cortés Hermanos RD - 2021-09-10 18:00:00</a:t>
                      </a:r>
                      <a:r>
                        <a:rPr kumimoji="0" lang="en-US" sz="1000" b="0" i="0" u="none" strike="noStrike" kern="1200" cap="none" spc="0" normalizeH="0" baseline="0" noProof="0">
                          <a:ln>
                            <a:noFill/>
                          </a:ln>
                          <a:solidFill>
                            <a:prstClr val="black"/>
                          </a:solidFill>
                          <a:effectLst/>
                          <a:uLnTx/>
                          <a:uFillTx/>
                          <a:latin typeface="+mn-lt"/>
                          <a:ea typeface="+mn-ea"/>
                          <a:cs typeface="+mn-cs"/>
                        </a:rPr>
                        <a:t>
 ¡Transforma tu viernes y haz esta Chococolada con Cortés Molido en casa!  🥥 🍫
📝  Ingredientes:
🔘  1 taza de leche
🔘  1 taza de leche coco
🔘  2 cdtas. de coco rallado
🔘 6 cubos de hielo
🔘 3 - 4 cdas. de Cortés Molido según tu gusto
🔘 Whipped Cream
📝 Modo de preparación:
1️⃣ Vierte en una licuadora la leche y agrega el Cortés Molido, el hielo y mézclalo hasta que consiga una textura frozen.
2️⃣ Agrega en tu vaso un poco de leche de coco en el fondo.
3️⃣ Vierte la mezcla frozen en el vaso y mezcla.
4️⃣ Agregar whipped cream, coco rallado y Cortés Molido para decorar.
¡Haz esta receta y compártela con nosotros! Taguéanos @corteshnosrd y utiliza los hashtags #CortésHermanos #ChococoladaCortés
#CortésHermanos #ChocolateCortés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03079387"/>
                  </a:ext>
                </a:extLst>
              </a:tr>
            </a:tbl>
          </a:graphicData>
        </a:graphic>
      </p:graphicFrame>
      <p:sp>
        <p:nvSpPr>
          <p:cNvPr id="4" name="Text Placeholder 3">
            <a:extLst>
              <a:ext uri="{FF2B5EF4-FFF2-40B4-BE49-F238E27FC236}">
                <a16:creationId xmlns:a16="http://schemas.microsoft.com/office/drawing/2014/main" id="{13AEBE53-F401-4D1B-9939-244FB62D453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35105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07476-8A49-4F59-AE57-E6A42FDCD3D4}"/>
              </a:ext>
            </a:extLst>
          </p:cNvPr>
          <p:cNvSpPr>
            <a:spLocks noGrp="1"/>
          </p:cNvSpPr>
          <p:nvPr>
            <p:ph type="title"/>
          </p:nvPr>
        </p:nvSpPr>
        <p:spPr/>
        <p:txBody>
          <a:bodyPr/>
          <a:lstStyle/>
          <a:p>
            <a:r>
              <a:rPr lang="en-US"/>
              <a:t>Facebook Own Posts Table | Republica Dominicana - 15 of 23</a:t>
            </a:r>
          </a:p>
        </p:txBody>
      </p:sp>
      <p:graphicFrame>
        <p:nvGraphicFramePr>
          <p:cNvPr id="5" name="Table Placeholder 4">
            <a:extLst>
              <a:ext uri="{FF2B5EF4-FFF2-40B4-BE49-F238E27FC236}">
                <a16:creationId xmlns:a16="http://schemas.microsoft.com/office/drawing/2014/main" id="{81026A27-5C0E-4DEC-90E0-0E8882355B2F}"/>
              </a:ext>
            </a:extLst>
          </p:cNvPr>
          <p:cNvGraphicFramePr>
            <a:graphicFrameLocks noGrp="1"/>
          </p:cNvGraphicFramePr>
          <p:nvPr>
            <p:ph type="tbl" sz="quarter" idx="13"/>
            <p:extLst>
              <p:ext uri="{D42A27DB-BD31-4B8C-83A1-F6EECF244321}">
                <p14:modId xmlns:p14="http://schemas.microsoft.com/office/powerpoint/2010/main" val="55403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40645538"/>
                    </a:ext>
                  </a:extLst>
                </a:gridCol>
                <a:gridCol w="1152144">
                  <a:extLst>
                    <a:ext uri="{9D8B030D-6E8A-4147-A177-3AD203B41FA5}">
                      <a16:colId xmlns:a16="http://schemas.microsoft.com/office/drawing/2014/main" val="2952895982"/>
                    </a:ext>
                  </a:extLst>
                </a:gridCol>
                <a:gridCol w="576072">
                  <a:extLst>
                    <a:ext uri="{9D8B030D-6E8A-4147-A177-3AD203B41FA5}">
                      <a16:colId xmlns:a16="http://schemas.microsoft.com/office/drawing/2014/main" val="1608994154"/>
                    </a:ext>
                  </a:extLst>
                </a:gridCol>
                <a:gridCol w="576072">
                  <a:extLst>
                    <a:ext uri="{9D8B030D-6E8A-4147-A177-3AD203B41FA5}">
                      <a16:colId xmlns:a16="http://schemas.microsoft.com/office/drawing/2014/main" val="3847091419"/>
                    </a:ext>
                  </a:extLst>
                </a:gridCol>
                <a:gridCol w="576072">
                  <a:extLst>
                    <a:ext uri="{9D8B030D-6E8A-4147-A177-3AD203B41FA5}">
                      <a16:colId xmlns:a16="http://schemas.microsoft.com/office/drawing/2014/main" val="3308611699"/>
                    </a:ext>
                  </a:extLst>
                </a:gridCol>
                <a:gridCol w="576072">
                  <a:extLst>
                    <a:ext uri="{9D8B030D-6E8A-4147-A177-3AD203B41FA5}">
                      <a16:colId xmlns:a16="http://schemas.microsoft.com/office/drawing/2014/main" val="4184447291"/>
                    </a:ext>
                  </a:extLst>
                </a:gridCol>
                <a:gridCol w="576072">
                  <a:extLst>
                    <a:ext uri="{9D8B030D-6E8A-4147-A177-3AD203B41FA5}">
                      <a16:colId xmlns:a16="http://schemas.microsoft.com/office/drawing/2014/main" val="440268659"/>
                    </a:ext>
                  </a:extLst>
                </a:gridCol>
                <a:gridCol w="576072">
                  <a:extLst>
                    <a:ext uri="{9D8B030D-6E8A-4147-A177-3AD203B41FA5}">
                      <a16:colId xmlns:a16="http://schemas.microsoft.com/office/drawing/2014/main" val="1137978329"/>
                    </a:ext>
                  </a:extLst>
                </a:gridCol>
                <a:gridCol w="576072">
                  <a:extLst>
                    <a:ext uri="{9D8B030D-6E8A-4147-A177-3AD203B41FA5}">
                      <a16:colId xmlns:a16="http://schemas.microsoft.com/office/drawing/2014/main" val="3427895672"/>
                    </a:ext>
                  </a:extLst>
                </a:gridCol>
                <a:gridCol w="576072">
                  <a:extLst>
                    <a:ext uri="{9D8B030D-6E8A-4147-A177-3AD203B41FA5}">
                      <a16:colId xmlns:a16="http://schemas.microsoft.com/office/drawing/2014/main" val="1104051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56346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- 2021-09-08 19:00:07</a:t>
                      </a:r>
                      <a:r>
                        <a:rPr kumimoji="0" lang="es-ES" sz="1000" b="0" i="0" u="none" strike="noStrike" kern="1200" cap="none" spc="0" normalizeH="0" baseline="0" noProof="0">
                          <a:ln>
                            <a:noFill/>
                          </a:ln>
                          <a:solidFill>
                            <a:prstClr val="black"/>
                          </a:solidFill>
                          <a:effectLst/>
                          <a:uLnTx/>
                          <a:uFillTx/>
                          <a:latin typeface="+mn-lt"/>
                          <a:ea typeface="+mn-ea"/>
                          <a:cs typeface="+mn-cs"/>
                        </a:rPr>
                        <a:t>
 En República Dominicana se procesan dos variedades de cacao:
El Cacao Sánchez, el cual al llegar de la finca pasa directamente al secado; y el Cacao Hispaniola, el cual es fermentado antes de pasar al secado. 
Con ambas variedades, se producen diferentes productos de chocolate.
#Cacao #CortésHermanos #ApasionadosChocolateros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46589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HERSHEY'S Republica Dominicana - 2021-09-08 16:00:13</a:t>
                      </a:r>
                      <a:r>
                        <a:rPr kumimoji="0" lang="es-ES" sz="1000" b="0" i="0" u="none" strike="noStrike" kern="1200" cap="none" spc="0" normalizeH="0" baseline="0" noProof="0">
                          <a:ln>
                            <a:noFill/>
                          </a:ln>
                          <a:solidFill>
                            <a:prstClr val="black"/>
                          </a:solidFill>
                          <a:effectLst/>
                          <a:uLnTx/>
                          <a:uFillTx/>
                          <a:latin typeface="+mn-lt"/>
                          <a:ea typeface="+mn-ea"/>
                          <a:cs typeface="+mn-cs"/>
                        </a:rPr>
                        <a:t>
 ¿Cuál es tu favorita y cómo la describirías? ¡Hay un HERSHEY'S para todos!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01:52:19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84870618"/>
                  </a:ext>
                </a:extLst>
              </a:tr>
            </a:tbl>
          </a:graphicData>
        </a:graphic>
      </p:graphicFrame>
      <p:sp>
        <p:nvSpPr>
          <p:cNvPr id="4" name="Text Placeholder 3">
            <a:extLst>
              <a:ext uri="{FF2B5EF4-FFF2-40B4-BE49-F238E27FC236}">
                <a16:creationId xmlns:a16="http://schemas.microsoft.com/office/drawing/2014/main" id="{D749D928-926B-4E49-90C0-D86AB21FA20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920136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9F959-A7EF-4D72-A143-42BDE89FF870}"/>
              </a:ext>
            </a:extLst>
          </p:cNvPr>
          <p:cNvSpPr>
            <a:spLocks noGrp="1"/>
          </p:cNvSpPr>
          <p:nvPr>
            <p:ph type="title"/>
          </p:nvPr>
        </p:nvSpPr>
        <p:spPr/>
        <p:txBody>
          <a:bodyPr/>
          <a:lstStyle/>
          <a:p>
            <a:r>
              <a:rPr lang="en-US"/>
              <a:t>Facebook Own Posts Table | Republica Dominicana - 16 of 23</a:t>
            </a:r>
          </a:p>
        </p:txBody>
      </p:sp>
      <p:graphicFrame>
        <p:nvGraphicFramePr>
          <p:cNvPr id="5" name="Table Placeholder 4">
            <a:extLst>
              <a:ext uri="{FF2B5EF4-FFF2-40B4-BE49-F238E27FC236}">
                <a16:creationId xmlns:a16="http://schemas.microsoft.com/office/drawing/2014/main" id="{8B19E992-D20D-47A5-AF26-FF7E295AA199}"/>
              </a:ext>
            </a:extLst>
          </p:cNvPr>
          <p:cNvGraphicFramePr>
            <a:graphicFrameLocks noGrp="1"/>
          </p:cNvGraphicFramePr>
          <p:nvPr>
            <p:ph type="tbl" sz="quarter" idx="13"/>
            <p:extLst>
              <p:ext uri="{D42A27DB-BD31-4B8C-83A1-F6EECF244321}">
                <p14:modId xmlns:p14="http://schemas.microsoft.com/office/powerpoint/2010/main" val="1286030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60186815"/>
                    </a:ext>
                  </a:extLst>
                </a:gridCol>
                <a:gridCol w="1152144">
                  <a:extLst>
                    <a:ext uri="{9D8B030D-6E8A-4147-A177-3AD203B41FA5}">
                      <a16:colId xmlns:a16="http://schemas.microsoft.com/office/drawing/2014/main" val="2957378308"/>
                    </a:ext>
                  </a:extLst>
                </a:gridCol>
                <a:gridCol w="576072">
                  <a:extLst>
                    <a:ext uri="{9D8B030D-6E8A-4147-A177-3AD203B41FA5}">
                      <a16:colId xmlns:a16="http://schemas.microsoft.com/office/drawing/2014/main" val="975171725"/>
                    </a:ext>
                  </a:extLst>
                </a:gridCol>
                <a:gridCol w="576072">
                  <a:extLst>
                    <a:ext uri="{9D8B030D-6E8A-4147-A177-3AD203B41FA5}">
                      <a16:colId xmlns:a16="http://schemas.microsoft.com/office/drawing/2014/main" val="2155518984"/>
                    </a:ext>
                  </a:extLst>
                </a:gridCol>
                <a:gridCol w="576072">
                  <a:extLst>
                    <a:ext uri="{9D8B030D-6E8A-4147-A177-3AD203B41FA5}">
                      <a16:colId xmlns:a16="http://schemas.microsoft.com/office/drawing/2014/main" val="3322755858"/>
                    </a:ext>
                  </a:extLst>
                </a:gridCol>
                <a:gridCol w="576072">
                  <a:extLst>
                    <a:ext uri="{9D8B030D-6E8A-4147-A177-3AD203B41FA5}">
                      <a16:colId xmlns:a16="http://schemas.microsoft.com/office/drawing/2014/main" val="4047632923"/>
                    </a:ext>
                  </a:extLst>
                </a:gridCol>
                <a:gridCol w="576072">
                  <a:extLst>
                    <a:ext uri="{9D8B030D-6E8A-4147-A177-3AD203B41FA5}">
                      <a16:colId xmlns:a16="http://schemas.microsoft.com/office/drawing/2014/main" val="1632853446"/>
                    </a:ext>
                  </a:extLst>
                </a:gridCol>
                <a:gridCol w="576072">
                  <a:extLst>
                    <a:ext uri="{9D8B030D-6E8A-4147-A177-3AD203B41FA5}">
                      <a16:colId xmlns:a16="http://schemas.microsoft.com/office/drawing/2014/main" val="1441126842"/>
                    </a:ext>
                  </a:extLst>
                </a:gridCol>
                <a:gridCol w="576072">
                  <a:extLst>
                    <a:ext uri="{9D8B030D-6E8A-4147-A177-3AD203B41FA5}">
                      <a16:colId xmlns:a16="http://schemas.microsoft.com/office/drawing/2014/main" val="825268576"/>
                    </a:ext>
                  </a:extLst>
                </a:gridCol>
                <a:gridCol w="576072">
                  <a:extLst>
                    <a:ext uri="{9D8B030D-6E8A-4147-A177-3AD203B41FA5}">
                      <a16:colId xmlns:a16="http://schemas.microsoft.com/office/drawing/2014/main" val="1201524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42231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- 2021-09-07 12:00:58</a:t>
                      </a:r>
                      <a:r>
                        <a:rPr kumimoji="0" lang="es-ES" sz="1000" b="0" i="0" u="none" strike="noStrike" kern="1200" cap="none" spc="0" normalizeH="0" baseline="0" noProof="0">
                          <a:ln>
                            <a:noFill/>
                          </a:ln>
                          <a:solidFill>
                            <a:prstClr val="black"/>
                          </a:solidFill>
                          <a:effectLst/>
                          <a:uLnTx/>
                          <a:uFillTx/>
                          <a:latin typeface="+mn-lt"/>
                          <a:ea typeface="+mn-ea"/>
                          <a:cs typeface="+mn-cs"/>
                        </a:rPr>
                        <a:t>
 Empieza el regreso a clases de la mejor manera, ¡y que no te falte Sobrino Chocolate en tu lonchera! 🤩
Siempre recomendamos balancear las frutas, vitaminas, proteínas y nutrientes para las meriendas de los más pequeños.
En esta loncherita hay uvas, un guineo, galletas de chocolate y pan pita con peanut butter y un rico Sobrino Chocolate.
Y tú, ¿qué pones en la lonchera de tus hijos?
#CortésHermanos #SobrinoChocolate #Sobrino #BackToSchool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02240548"/>
                  </a:ext>
                </a:extLst>
              </a:tr>
            </a:tbl>
          </a:graphicData>
        </a:graphic>
      </p:graphicFrame>
      <p:sp>
        <p:nvSpPr>
          <p:cNvPr id="4" name="Text Placeholder 3">
            <a:extLst>
              <a:ext uri="{FF2B5EF4-FFF2-40B4-BE49-F238E27FC236}">
                <a16:creationId xmlns:a16="http://schemas.microsoft.com/office/drawing/2014/main" id="{88CC56B4-D603-482E-85F2-A9F6457B4D7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811559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9B798-CBCD-401D-B71A-90DEED4AB63F}"/>
              </a:ext>
            </a:extLst>
          </p:cNvPr>
          <p:cNvSpPr>
            <a:spLocks noGrp="1"/>
          </p:cNvSpPr>
          <p:nvPr>
            <p:ph type="title"/>
          </p:nvPr>
        </p:nvSpPr>
        <p:spPr/>
        <p:txBody>
          <a:bodyPr/>
          <a:lstStyle/>
          <a:p>
            <a:r>
              <a:rPr lang="en-US"/>
              <a:t>Facebook Own Posts Table | Republica Dominicana - 17 of 23</a:t>
            </a:r>
          </a:p>
        </p:txBody>
      </p:sp>
      <p:graphicFrame>
        <p:nvGraphicFramePr>
          <p:cNvPr id="5" name="Table Placeholder 4">
            <a:extLst>
              <a:ext uri="{FF2B5EF4-FFF2-40B4-BE49-F238E27FC236}">
                <a16:creationId xmlns:a16="http://schemas.microsoft.com/office/drawing/2014/main" id="{FF24BCFB-D11C-46B0-9636-54C51FF326B0}"/>
              </a:ext>
            </a:extLst>
          </p:cNvPr>
          <p:cNvGraphicFramePr>
            <a:graphicFrameLocks noGrp="1"/>
          </p:cNvGraphicFramePr>
          <p:nvPr>
            <p:ph type="tbl" sz="quarter" idx="13"/>
            <p:extLst>
              <p:ext uri="{D42A27DB-BD31-4B8C-83A1-F6EECF244321}">
                <p14:modId xmlns:p14="http://schemas.microsoft.com/office/powerpoint/2010/main" val="2004176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0026676"/>
                    </a:ext>
                  </a:extLst>
                </a:gridCol>
                <a:gridCol w="1152144">
                  <a:extLst>
                    <a:ext uri="{9D8B030D-6E8A-4147-A177-3AD203B41FA5}">
                      <a16:colId xmlns:a16="http://schemas.microsoft.com/office/drawing/2014/main" val="3487070143"/>
                    </a:ext>
                  </a:extLst>
                </a:gridCol>
                <a:gridCol w="576072">
                  <a:extLst>
                    <a:ext uri="{9D8B030D-6E8A-4147-A177-3AD203B41FA5}">
                      <a16:colId xmlns:a16="http://schemas.microsoft.com/office/drawing/2014/main" val="3128706021"/>
                    </a:ext>
                  </a:extLst>
                </a:gridCol>
                <a:gridCol w="576072">
                  <a:extLst>
                    <a:ext uri="{9D8B030D-6E8A-4147-A177-3AD203B41FA5}">
                      <a16:colId xmlns:a16="http://schemas.microsoft.com/office/drawing/2014/main" val="1086503784"/>
                    </a:ext>
                  </a:extLst>
                </a:gridCol>
                <a:gridCol w="576072">
                  <a:extLst>
                    <a:ext uri="{9D8B030D-6E8A-4147-A177-3AD203B41FA5}">
                      <a16:colId xmlns:a16="http://schemas.microsoft.com/office/drawing/2014/main" val="24802143"/>
                    </a:ext>
                  </a:extLst>
                </a:gridCol>
                <a:gridCol w="576072">
                  <a:extLst>
                    <a:ext uri="{9D8B030D-6E8A-4147-A177-3AD203B41FA5}">
                      <a16:colId xmlns:a16="http://schemas.microsoft.com/office/drawing/2014/main" val="2101478055"/>
                    </a:ext>
                  </a:extLst>
                </a:gridCol>
                <a:gridCol w="576072">
                  <a:extLst>
                    <a:ext uri="{9D8B030D-6E8A-4147-A177-3AD203B41FA5}">
                      <a16:colId xmlns:a16="http://schemas.microsoft.com/office/drawing/2014/main" val="2779367169"/>
                    </a:ext>
                  </a:extLst>
                </a:gridCol>
                <a:gridCol w="576072">
                  <a:extLst>
                    <a:ext uri="{9D8B030D-6E8A-4147-A177-3AD203B41FA5}">
                      <a16:colId xmlns:a16="http://schemas.microsoft.com/office/drawing/2014/main" val="3733366639"/>
                    </a:ext>
                  </a:extLst>
                </a:gridCol>
                <a:gridCol w="576072">
                  <a:extLst>
                    <a:ext uri="{9D8B030D-6E8A-4147-A177-3AD203B41FA5}">
                      <a16:colId xmlns:a16="http://schemas.microsoft.com/office/drawing/2014/main" val="950079378"/>
                    </a:ext>
                  </a:extLst>
                </a:gridCol>
                <a:gridCol w="576072">
                  <a:extLst>
                    <a:ext uri="{9D8B030D-6E8A-4147-A177-3AD203B41FA5}">
                      <a16:colId xmlns:a16="http://schemas.microsoft.com/office/drawing/2014/main" val="4287454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04663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- 2021-09-06 20:07:38</a:t>
                      </a:r>
                      <a:r>
                        <a:rPr kumimoji="0" lang="es-ES" sz="1000" b="0" i="0" u="none" strike="noStrike" kern="1200" cap="none" spc="0" normalizeH="0" baseline="0" noProof="0">
                          <a:ln>
                            <a:noFill/>
                          </a:ln>
                          <a:solidFill>
                            <a:prstClr val="black"/>
                          </a:solidFill>
                          <a:effectLst/>
                          <a:uLnTx/>
                          <a:uFillTx/>
                          <a:latin typeface="+mn-lt"/>
                          <a:ea typeface="+mn-ea"/>
                          <a:cs typeface="+mn-cs"/>
                        </a:rPr>
                        <a:t>
 Chef Manu nos trae esta ricura con nuestro Chocolate Embajador 🤤
#Repost @chefmanurd
Con esta receta habrá un antes y un después en tus dias. El Chocolate Caliente no solo te da la energía para despegar el día, si le agregamos un toquesito de Baileys o Ron, tus noches o tus tardes tambien; tú y yo vamos a poner el Choco Baileys Embajador de moda 🙌🏽✨
Ya estamos a mitad de semana, ¡no hay que esperar al finde para disfrutar de Choco Baileys EmbajadorⓇ! 🤤☕
Ingredientes:
▪️2 Tazas de leche
▪️4 Barras de Chocolate EmbajadorⓇ picado
▪️3 Cdas. de Baileys o ron crema
▪️1 Cda. de fécula de maíz diluida en 2 cucharadas de agua
Para el granizado:
▪️1 barra de Chocolate EmbajadorⓇ rallado
▪️Ron crema o Baileys
Preparación:
Coloca en una olla la leche y la canela, cuando rompa el hervor, agrega el Baileys, el Chocolate EmbajadorⓇ. Mezcla hasta que se incorpore todos la ingredientes. Agrega la vainilla y la fécula diluida y mueve hasta que tome consistencia.
#Manusalaobra
#ChocolateEmbajador #LaEnergiaLaLlevaPorDentro @corteshnosrd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8903567"/>
                  </a:ext>
                </a:extLst>
              </a:tr>
            </a:tbl>
          </a:graphicData>
        </a:graphic>
      </p:graphicFrame>
      <p:sp>
        <p:nvSpPr>
          <p:cNvPr id="4" name="Text Placeholder 3">
            <a:extLst>
              <a:ext uri="{FF2B5EF4-FFF2-40B4-BE49-F238E27FC236}">
                <a16:creationId xmlns:a16="http://schemas.microsoft.com/office/drawing/2014/main" id="{03A20F0B-9B68-44D8-8D83-C93E838CED9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77922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98AE6-C12D-4343-825C-1293446B2513}"/>
              </a:ext>
            </a:extLst>
          </p:cNvPr>
          <p:cNvSpPr>
            <a:spLocks noGrp="1"/>
          </p:cNvSpPr>
          <p:nvPr>
            <p:ph type="title"/>
          </p:nvPr>
        </p:nvSpPr>
        <p:spPr/>
        <p:txBody>
          <a:bodyPr/>
          <a:lstStyle/>
          <a:p>
            <a:r>
              <a:rPr lang="en-US"/>
              <a:t>Facebook Own Posts Table | Republica Dominicana - 18 of 23</a:t>
            </a:r>
          </a:p>
        </p:txBody>
      </p:sp>
      <p:graphicFrame>
        <p:nvGraphicFramePr>
          <p:cNvPr id="5" name="Table Placeholder 4">
            <a:extLst>
              <a:ext uri="{FF2B5EF4-FFF2-40B4-BE49-F238E27FC236}">
                <a16:creationId xmlns:a16="http://schemas.microsoft.com/office/drawing/2014/main" id="{475F23C7-8354-4EA0-9FE9-6278C6401F63}"/>
              </a:ext>
            </a:extLst>
          </p:cNvPr>
          <p:cNvGraphicFramePr>
            <a:graphicFrameLocks noGrp="1"/>
          </p:cNvGraphicFramePr>
          <p:nvPr>
            <p:ph type="tbl" sz="quarter" idx="13"/>
            <p:extLst>
              <p:ext uri="{D42A27DB-BD31-4B8C-83A1-F6EECF244321}">
                <p14:modId xmlns:p14="http://schemas.microsoft.com/office/powerpoint/2010/main" val="3326990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36166406"/>
                    </a:ext>
                  </a:extLst>
                </a:gridCol>
                <a:gridCol w="1152144">
                  <a:extLst>
                    <a:ext uri="{9D8B030D-6E8A-4147-A177-3AD203B41FA5}">
                      <a16:colId xmlns:a16="http://schemas.microsoft.com/office/drawing/2014/main" val="1486698929"/>
                    </a:ext>
                  </a:extLst>
                </a:gridCol>
                <a:gridCol w="576072">
                  <a:extLst>
                    <a:ext uri="{9D8B030D-6E8A-4147-A177-3AD203B41FA5}">
                      <a16:colId xmlns:a16="http://schemas.microsoft.com/office/drawing/2014/main" val="3294678880"/>
                    </a:ext>
                  </a:extLst>
                </a:gridCol>
                <a:gridCol w="576072">
                  <a:extLst>
                    <a:ext uri="{9D8B030D-6E8A-4147-A177-3AD203B41FA5}">
                      <a16:colId xmlns:a16="http://schemas.microsoft.com/office/drawing/2014/main" val="2929501993"/>
                    </a:ext>
                  </a:extLst>
                </a:gridCol>
                <a:gridCol w="576072">
                  <a:extLst>
                    <a:ext uri="{9D8B030D-6E8A-4147-A177-3AD203B41FA5}">
                      <a16:colId xmlns:a16="http://schemas.microsoft.com/office/drawing/2014/main" val="1103372876"/>
                    </a:ext>
                  </a:extLst>
                </a:gridCol>
                <a:gridCol w="576072">
                  <a:extLst>
                    <a:ext uri="{9D8B030D-6E8A-4147-A177-3AD203B41FA5}">
                      <a16:colId xmlns:a16="http://schemas.microsoft.com/office/drawing/2014/main" val="3881873729"/>
                    </a:ext>
                  </a:extLst>
                </a:gridCol>
                <a:gridCol w="576072">
                  <a:extLst>
                    <a:ext uri="{9D8B030D-6E8A-4147-A177-3AD203B41FA5}">
                      <a16:colId xmlns:a16="http://schemas.microsoft.com/office/drawing/2014/main" val="747909791"/>
                    </a:ext>
                  </a:extLst>
                </a:gridCol>
                <a:gridCol w="576072">
                  <a:extLst>
                    <a:ext uri="{9D8B030D-6E8A-4147-A177-3AD203B41FA5}">
                      <a16:colId xmlns:a16="http://schemas.microsoft.com/office/drawing/2014/main" val="3693909417"/>
                    </a:ext>
                  </a:extLst>
                </a:gridCol>
                <a:gridCol w="576072">
                  <a:extLst>
                    <a:ext uri="{9D8B030D-6E8A-4147-A177-3AD203B41FA5}">
                      <a16:colId xmlns:a16="http://schemas.microsoft.com/office/drawing/2014/main" val="2629380278"/>
                    </a:ext>
                  </a:extLst>
                </a:gridCol>
                <a:gridCol w="576072">
                  <a:extLst>
                    <a:ext uri="{9D8B030D-6E8A-4147-A177-3AD203B41FA5}">
                      <a16:colId xmlns:a16="http://schemas.microsoft.com/office/drawing/2014/main" val="2201326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24738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- 2021-09-06 19:57:54</a:t>
                      </a:r>
                      <a:r>
                        <a:rPr kumimoji="0" lang="es-ES" sz="1000" b="0" i="0" u="none" strike="noStrike" kern="1200" cap="none" spc="0" normalizeH="0" baseline="0" noProof="0">
                          <a:ln>
                            <a:noFill/>
                          </a:ln>
                          <a:solidFill>
                            <a:prstClr val="black"/>
                          </a:solidFill>
                          <a:effectLst/>
                          <a:uLnTx/>
                          <a:uFillTx/>
                          <a:latin typeface="+mn-lt"/>
                          <a:ea typeface="+mn-ea"/>
                          <a:cs typeface="+mn-cs"/>
                        </a:rPr>
                        <a:t>
 ¡Terminamos la tarde de la mejor manera! ☺️✨
Visita el perfil de @centrocortesrd para que puedas agendar tu visita y ser uno de los primeros en conocer nuestra historia. El Centro de Visitantes Cortés es un museo pensado para deleitar a toda la familia.
¿Estás listo para conocer esta gran aventura? 🙌🏽
#CortésHermanos #AperturaCentroCortés #CentroCortés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34704603"/>
                  </a:ext>
                </a:extLst>
              </a:tr>
            </a:tbl>
          </a:graphicData>
        </a:graphic>
      </p:graphicFrame>
      <p:sp>
        <p:nvSpPr>
          <p:cNvPr id="4" name="Text Placeholder 3">
            <a:extLst>
              <a:ext uri="{FF2B5EF4-FFF2-40B4-BE49-F238E27FC236}">
                <a16:creationId xmlns:a16="http://schemas.microsoft.com/office/drawing/2014/main" id="{58A239D4-7C8A-47F9-80B5-4B775D7640E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318684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F274A-0D78-40E2-B162-0261B1AFD613}"/>
              </a:ext>
            </a:extLst>
          </p:cNvPr>
          <p:cNvSpPr>
            <a:spLocks noGrp="1"/>
          </p:cNvSpPr>
          <p:nvPr>
            <p:ph type="title"/>
          </p:nvPr>
        </p:nvSpPr>
        <p:spPr/>
        <p:txBody>
          <a:bodyPr/>
          <a:lstStyle/>
          <a:p>
            <a:r>
              <a:rPr lang="en-US"/>
              <a:t>Facebook Own Posts Table | Republica Dominicana - 19 of 23</a:t>
            </a:r>
          </a:p>
        </p:txBody>
      </p:sp>
      <p:graphicFrame>
        <p:nvGraphicFramePr>
          <p:cNvPr id="5" name="Table Placeholder 4">
            <a:extLst>
              <a:ext uri="{FF2B5EF4-FFF2-40B4-BE49-F238E27FC236}">
                <a16:creationId xmlns:a16="http://schemas.microsoft.com/office/drawing/2014/main" id="{12076012-D02A-467D-A55A-EB8E695737F1}"/>
              </a:ext>
            </a:extLst>
          </p:cNvPr>
          <p:cNvGraphicFramePr>
            <a:graphicFrameLocks noGrp="1"/>
          </p:cNvGraphicFramePr>
          <p:nvPr>
            <p:ph type="tbl" sz="quarter" idx="13"/>
            <p:extLst>
              <p:ext uri="{D42A27DB-BD31-4B8C-83A1-F6EECF244321}">
                <p14:modId xmlns:p14="http://schemas.microsoft.com/office/powerpoint/2010/main" val="2269284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01451527"/>
                    </a:ext>
                  </a:extLst>
                </a:gridCol>
                <a:gridCol w="1152144">
                  <a:extLst>
                    <a:ext uri="{9D8B030D-6E8A-4147-A177-3AD203B41FA5}">
                      <a16:colId xmlns:a16="http://schemas.microsoft.com/office/drawing/2014/main" val="4175625773"/>
                    </a:ext>
                  </a:extLst>
                </a:gridCol>
                <a:gridCol w="576072">
                  <a:extLst>
                    <a:ext uri="{9D8B030D-6E8A-4147-A177-3AD203B41FA5}">
                      <a16:colId xmlns:a16="http://schemas.microsoft.com/office/drawing/2014/main" val="650704507"/>
                    </a:ext>
                  </a:extLst>
                </a:gridCol>
                <a:gridCol w="576072">
                  <a:extLst>
                    <a:ext uri="{9D8B030D-6E8A-4147-A177-3AD203B41FA5}">
                      <a16:colId xmlns:a16="http://schemas.microsoft.com/office/drawing/2014/main" val="747474941"/>
                    </a:ext>
                  </a:extLst>
                </a:gridCol>
                <a:gridCol w="576072">
                  <a:extLst>
                    <a:ext uri="{9D8B030D-6E8A-4147-A177-3AD203B41FA5}">
                      <a16:colId xmlns:a16="http://schemas.microsoft.com/office/drawing/2014/main" val="4107039664"/>
                    </a:ext>
                  </a:extLst>
                </a:gridCol>
                <a:gridCol w="576072">
                  <a:extLst>
                    <a:ext uri="{9D8B030D-6E8A-4147-A177-3AD203B41FA5}">
                      <a16:colId xmlns:a16="http://schemas.microsoft.com/office/drawing/2014/main" val="4290620854"/>
                    </a:ext>
                  </a:extLst>
                </a:gridCol>
                <a:gridCol w="576072">
                  <a:extLst>
                    <a:ext uri="{9D8B030D-6E8A-4147-A177-3AD203B41FA5}">
                      <a16:colId xmlns:a16="http://schemas.microsoft.com/office/drawing/2014/main" val="1964414956"/>
                    </a:ext>
                  </a:extLst>
                </a:gridCol>
                <a:gridCol w="576072">
                  <a:extLst>
                    <a:ext uri="{9D8B030D-6E8A-4147-A177-3AD203B41FA5}">
                      <a16:colId xmlns:a16="http://schemas.microsoft.com/office/drawing/2014/main" val="2830928543"/>
                    </a:ext>
                  </a:extLst>
                </a:gridCol>
                <a:gridCol w="576072">
                  <a:extLst>
                    <a:ext uri="{9D8B030D-6E8A-4147-A177-3AD203B41FA5}">
                      <a16:colId xmlns:a16="http://schemas.microsoft.com/office/drawing/2014/main" val="4153475986"/>
                    </a:ext>
                  </a:extLst>
                </a:gridCol>
                <a:gridCol w="576072">
                  <a:extLst>
                    <a:ext uri="{9D8B030D-6E8A-4147-A177-3AD203B41FA5}">
                      <a16:colId xmlns:a16="http://schemas.microsoft.com/office/drawing/2014/main" val="1162090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14335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- 2021-09-06 19:55:14</a:t>
                      </a:r>
                      <a:r>
                        <a:rPr kumimoji="0" lang="es-ES" sz="1000" b="0" i="0" u="none" strike="noStrike" kern="1200" cap="none" spc="0" normalizeH="0" baseline="0" noProof="0">
                          <a:ln>
                            <a:noFill/>
                          </a:ln>
                          <a:solidFill>
                            <a:prstClr val="black"/>
                          </a:solidFill>
                          <a:effectLst/>
                          <a:uLnTx/>
                          <a:uFillTx/>
                          <a:latin typeface="+mn-lt"/>
                          <a:ea typeface="+mn-ea"/>
                          <a:cs typeface="+mn-cs"/>
                        </a:rPr>
                        <a:t>
 ¡Ya es oficial! 🙌🏼
Nuestros directivos encabezan el acto de corte de cinta de la inauguración del Centro de Visitantes Cortés, abriendo las puertas de manera oficial.
¡No te pierdas nuestros stories! 😁
#CortésHermanos #AperturaCentroCortés #CentroCortés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28249168"/>
                  </a:ext>
                </a:extLst>
              </a:tr>
            </a:tbl>
          </a:graphicData>
        </a:graphic>
      </p:graphicFrame>
      <p:sp>
        <p:nvSpPr>
          <p:cNvPr id="4" name="Text Placeholder 3">
            <a:extLst>
              <a:ext uri="{FF2B5EF4-FFF2-40B4-BE49-F238E27FC236}">
                <a16:creationId xmlns:a16="http://schemas.microsoft.com/office/drawing/2014/main" id="{BAE1E799-51DA-430F-B7E9-18C7B7C17BE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420882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3619E-5778-45B0-A311-4D8940686AF7}"/>
              </a:ext>
            </a:extLst>
          </p:cNvPr>
          <p:cNvSpPr>
            <a:spLocks noGrp="1"/>
          </p:cNvSpPr>
          <p:nvPr>
            <p:ph type="title"/>
          </p:nvPr>
        </p:nvSpPr>
        <p:spPr/>
        <p:txBody>
          <a:bodyPr/>
          <a:lstStyle/>
          <a:p>
            <a:r>
              <a:rPr lang="en-US"/>
              <a:t>Facebook Own Posts Table | Republica Dominicana - 20 of 23</a:t>
            </a:r>
          </a:p>
        </p:txBody>
      </p:sp>
      <p:graphicFrame>
        <p:nvGraphicFramePr>
          <p:cNvPr id="5" name="Table Placeholder 4">
            <a:extLst>
              <a:ext uri="{FF2B5EF4-FFF2-40B4-BE49-F238E27FC236}">
                <a16:creationId xmlns:a16="http://schemas.microsoft.com/office/drawing/2014/main" id="{29527035-17F6-4A8E-9497-04443F9C6ED8}"/>
              </a:ext>
            </a:extLst>
          </p:cNvPr>
          <p:cNvGraphicFramePr>
            <a:graphicFrameLocks noGrp="1"/>
          </p:cNvGraphicFramePr>
          <p:nvPr>
            <p:ph type="tbl" sz="quarter" idx="13"/>
            <p:extLst>
              <p:ext uri="{D42A27DB-BD31-4B8C-83A1-F6EECF244321}">
                <p14:modId xmlns:p14="http://schemas.microsoft.com/office/powerpoint/2010/main" val="28307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55489366"/>
                    </a:ext>
                  </a:extLst>
                </a:gridCol>
                <a:gridCol w="1152144">
                  <a:extLst>
                    <a:ext uri="{9D8B030D-6E8A-4147-A177-3AD203B41FA5}">
                      <a16:colId xmlns:a16="http://schemas.microsoft.com/office/drawing/2014/main" val="2648064484"/>
                    </a:ext>
                  </a:extLst>
                </a:gridCol>
                <a:gridCol w="576072">
                  <a:extLst>
                    <a:ext uri="{9D8B030D-6E8A-4147-A177-3AD203B41FA5}">
                      <a16:colId xmlns:a16="http://schemas.microsoft.com/office/drawing/2014/main" val="1154572241"/>
                    </a:ext>
                  </a:extLst>
                </a:gridCol>
                <a:gridCol w="576072">
                  <a:extLst>
                    <a:ext uri="{9D8B030D-6E8A-4147-A177-3AD203B41FA5}">
                      <a16:colId xmlns:a16="http://schemas.microsoft.com/office/drawing/2014/main" val="2510403850"/>
                    </a:ext>
                  </a:extLst>
                </a:gridCol>
                <a:gridCol w="576072">
                  <a:extLst>
                    <a:ext uri="{9D8B030D-6E8A-4147-A177-3AD203B41FA5}">
                      <a16:colId xmlns:a16="http://schemas.microsoft.com/office/drawing/2014/main" val="2069947581"/>
                    </a:ext>
                  </a:extLst>
                </a:gridCol>
                <a:gridCol w="576072">
                  <a:extLst>
                    <a:ext uri="{9D8B030D-6E8A-4147-A177-3AD203B41FA5}">
                      <a16:colId xmlns:a16="http://schemas.microsoft.com/office/drawing/2014/main" val="3968453078"/>
                    </a:ext>
                  </a:extLst>
                </a:gridCol>
                <a:gridCol w="576072">
                  <a:extLst>
                    <a:ext uri="{9D8B030D-6E8A-4147-A177-3AD203B41FA5}">
                      <a16:colId xmlns:a16="http://schemas.microsoft.com/office/drawing/2014/main" val="2277288650"/>
                    </a:ext>
                  </a:extLst>
                </a:gridCol>
                <a:gridCol w="576072">
                  <a:extLst>
                    <a:ext uri="{9D8B030D-6E8A-4147-A177-3AD203B41FA5}">
                      <a16:colId xmlns:a16="http://schemas.microsoft.com/office/drawing/2014/main" val="3294986496"/>
                    </a:ext>
                  </a:extLst>
                </a:gridCol>
                <a:gridCol w="576072">
                  <a:extLst>
                    <a:ext uri="{9D8B030D-6E8A-4147-A177-3AD203B41FA5}">
                      <a16:colId xmlns:a16="http://schemas.microsoft.com/office/drawing/2014/main" val="2390193567"/>
                    </a:ext>
                  </a:extLst>
                </a:gridCol>
                <a:gridCol w="576072">
                  <a:extLst>
                    <a:ext uri="{9D8B030D-6E8A-4147-A177-3AD203B41FA5}">
                      <a16:colId xmlns:a16="http://schemas.microsoft.com/office/drawing/2014/main" val="104489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60870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- 2021-09-06 19:53:37</a:t>
                      </a:r>
                      <a:r>
                        <a:rPr kumimoji="0" lang="es-ES" sz="1000" b="0" i="0" u="none" strike="noStrike" kern="1200" cap="none" spc="0" normalizeH="0" baseline="0" noProof="0">
                          <a:ln>
                            <a:noFill/>
                          </a:ln>
                          <a:solidFill>
                            <a:prstClr val="black"/>
                          </a:solidFill>
                          <a:effectLst/>
                          <a:uLnTx/>
                          <a:uFillTx/>
                          <a:latin typeface="+mn-lt"/>
                          <a:ea typeface="+mn-ea"/>
                          <a:cs typeface="+mn-cs"/>
                        </a:rPr>
                        <a:t>
 Finalmente listos para abrir las puertas de nuestro nuevo proyecto: ¡El Centro de Visitantes Cortés @centrocortesrd! 🙌🏼
Hoy celebramos la inauguración 🤩
¡Visita nuestras historias para que no te lo pierdas!
#CortésHermanos #AperturaCentroCortés #CentroCortés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00023102"/>
                  </a:ext>
                </a:extLst>
              </a:tr>
            </a:tbl>
          </a:graphicData>
        </a:graphic>
      </p:graphicFrame>
      <p:sp>
        <p:nvSpPr>
          <p:cNvPr id="4" name="Text Placeholder 3">
            <a:extLst>
              <a:ext uri="{FF2B5EF4-FFF2-40B4-BE49-F238E27FC236}">
                <a16:creationId xmlns:a16="http://schemas.microsoft.com/office/drawing/2014/main" id="{B7D7B2CE-B119-4A3F-AC57-23C9FB6145B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803318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8C9F0-4CBA-4DA6-9070-BAEDDFF8A371}"/>
              </a:ext>
            </a:extLst>
          </p:cNvPr>
          <p:cNvSpPr>
            <a:spLocks noGrp="1"/>
          </p:cNvSpPr>
          <p:nvPr>
            <p:ph type="title"/>
          </p:nvPr>
        </p:nvSpPr>
        <p:spPr/>
        <p:txBody>
          <a:bodyPr/>
          <a:lstStyle/>
          <a:p>
            <a:r>
              <a:rPr lang="en-US"/>
              <a:t>Facebook Own Posts Table | Republica Dominicana - 21 of 23</a:t>
            </a:r>
          </a:p>
        </p:txBody>
      </p:sp>
      <p:graphicFrame>
        <p:nvGraphicFramePr>
          <p:cNvPr id="5" name="Table Placeholder 4">
            <a:extLst>
              <a:ext uri="{FF2B5EF4-FFF2-40B4-BE49-F238E27FC236}">
                <a16:creationId xmlns:a16="http://schemas.microsoft.com/office/drawing/2014/main" id="{DFB2E7F6-E1F7-4F80-B5C5-135EAFFE6D1A}"/>
              </a:ext>
            </a:extLst>
          </p:cNvPr>
          <p:cNvGraphicFramePr>
            <a:graphicFrameLocks noGrp="1"/>
          </p:cNvGraphicFramePr>
          <p:nvPr>
            <p:ph type="tbl" sz="quarter" idx="13"/>
            <p:extLst>
              <p:ext uri="{D42A27DB-BD31-4B8C-83A1-F6EECF244321}">
                <p14:modId xmlns:p14="http://schemas.microsoft.com/office/powerpoint/2010/main" val="301814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4334296"/>
                    </a:ext>
                  </a:extLst>
                </a:gridCol>
                <a:gridCol w="1152144">
                  <a:extLst>
                    <a:ext uri="{9D8B030D-6E8A-4147-A177-3AD203B41FA5}">
                      <a16:colId xmlns:a16="http://schemas.microsoft.com/office/drawing/2014/main" val="1106807820"/>
                    </a:ext>
                  </a:extLst>
                </a:gridCol>
                <a:gridCol w="576072">
                  <a:extLst>
                    <a:ext uri="{9D8B030D-6E8A-4147-A177-3AD203B41FA5}">
                      <a16:colId xmlns:a16="http://schemas.microsoft.com/office/drawing/2014/main" val="2147835276"/>
                    </a:ext>
                  </a:extLst>
                </a:gridCol>
                <a:gridCol w="576072">
                  <a:extLst>
                    <a:ext uri="{9D8B030D-6E8A-4147-A177-3AD203B41FA5}">
                      <a16:colId xmlns:a16="http://schemas.microsoft.com/office/drawing/2014/main" val="872581144"/>
                    </a:ext>
                  </a:extLst>
                </a:gridCol>
                <a:gridCol w="576072">
                  <a:extLst>
                    <a:ext uri="{9D8B030D-6E8A-4147-A177-3AD203B41FA5}">
                      <a16:colId xmlns:a16="http://schemas.microsoft.com/office/drawing/2014/main" val="1592488168"/>
                    </a:ext>
                  </a:extLst>
                </a:gridCol>
                <a:gridCol w="576072">
                  <a:extLst>
                    <a:ext uri="{9D8B030D-6E8A-4147-A177-3AD203B41FA5}">
                      <a16:colId xmlns:a16="http://schemas.microsoft.com/office/drawing/2014/main" val="1254404283"/>
                    </a:ext>
                  </a:extLst>
                </a:gridCol>
                <a:gridCol w="576072">
                  <a:extLst>
                    <a:ext uri="{9D8B030D-6E8A-4147-A177-3AD203B41FA5}">
                      <a16:colId xmlns:a16="http://schemas.microsoft.com/office/drawing/2014/main" val="3143822554"/>
                    </a:ext>
                  </a:extLst>
                </a:gridCol>
                <a:gridCol w="576072">
                  <a:extLst>
                    <a:ext uri="{9D8B030D-6E8A-4147-A177-3AD203B41FA5}">
                      <a16:colId xmlns:a16="http://schemas.microsoft.com/office/drawing/2014/main" val="1062982688"/>
                    </a:ext>
                  </a:extLst>
                </a:gridCol>
                <a:gridCol w="576072">
                  <a:extLst>
                    <a:ext uri="{9D8B030D-6E8A-4147-A177-3AD203B41FA5}">
                      <a16:colId xmlns:a16="http://schemas.microsoft.com/office/drawing/2014/main" val="3340244876"/>
                    </a:ext>
                  </a:extLst>
                </a:gridCol>
                <a:gridCol w="576072">
                  <a:extLst>
                    <a:ext uri="{9D8B030D-6E8A-4147-A177-3AD203B41FA5}">
                      <a16:colId xmlns:a16="http://schemas.microsoft.com/office/drawing/2014/main" val="3246231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33718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- 2021-09-06 19:50:41</a:t>
                      </a:r>
                      <a:r>
                        <a:rPr kumimoji="0" lang="es-ES" sz="1000" b="0" i="0" u="none" strike="noStrike" kern="1200" cap="none" spc="0" normalizeH="0" baseline="0" noProof="0">
                          <a:ln>
                            <a:noFill/>
                          </a:ln>
                          <a:solidFill>
                            <a:prstClr val="black"/>
                          </a:solidFill>
                          <a:effectLst/>
                          <a:uLnTx/>
                          <a:uFillTx/>
                          <a:latin typeface="+mn-lt"/>
                          <a:ea typeface="+mn-ea"/>
                          <a:cs typeface="+mn-cs"/>
                        </a:rPr>
                        <a:t>
 "El pasado se respeta, el presente se protege y el futuro se construye" - Ignacio Cortés
#Repost @centrocortesrd
¡Y estas son las emociones que esperamos despertar siempre en nuestros recorridos 🤗!
Fue un gusto compartir con los invitados que nos acompañaron en la inauguración de nuestro centro 🏫, hoy queremos compartirles un poco de ese día y de las experiencias que podrán disfrutar cuando nos visiten en el #CentroCortés.
¿Quiénes serán los próximos en visitarnos y comerse un postrecito hecho con #ChocolateCortés😋?
¡Digan YO🙆‍♀️🙆‍♂️!
Nuestras puertas estarán abiertas para recibirlos a partir del 01 de septiembre 🎉
#CulturaCortés #CortésHermanos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08651920"/>
                  </a:ext>
                </a:extLst>
              </a:tr>
            </a:tbl>
          </a:graphicData>
        </a:graphic>
      </p:graphicFrame>
      <p:sp>
        <p:nvSpPr>
          <p:cNvPr id="4" name="Text Placeholder 3">
            <a:extLst>
              <a:ext uri="{FF2B5EF4-FFF2-40B4-BE49-F238E27FC236}">
                <a16:creationId xmlns:a16="http://schemas.microsoft.com/office/drawing/2014/main" id="{A6AFDB8D-AF89-42B5-8AFF-5E406CDBFF1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897653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5C4ED-6C0B-4221-8A64-8E53D5868992}"/>
              </a:ext>
            </a:extLst>
          </p:cNvPr>
          <p:cNvSpPr>
            <a:spLocks noGrp="1"/>
          </p:cNvSpPr>
          <p:nvPr>
            <p:ph type="title"/>
          </p:nvPr>
        </p:nvSpPr>
        <p:spPr/>
        <p:txBody>
          <a:bodyPr/>
          <a:lstStyle/>
          <a:p>
            <a:r>
              <a:rPr lang="en-US"/>
              <a:t>Facebook Own Posts Table | Republica Dominicana - 22 of 23</a:t>
            </a:r>
          </a:p>
        </p:txBody>
      </p:sp>
      <p:graphicFrame>
        <p:nvGraphicFramePr>
          <p:cNvPr id="5" name="Table Placeholder 4">
            <a:extLst>
              <a:ext uri="{FF2B5EF4-FFF2-40B4-BE49-F238E27FC236}">
                <a16:creationId xmlns:a16="http://schemas.microsoft.com/office/drawing/2014/main" id="{058F823C-BEF6-40FF-A33C-A2FA8DB3C211}"/>
              </a:ext>
            </a:extLst>
          </p:cNvPr>
          <p:cNvGraphicFramePr>
            <a:graphicFrameLocks noGrp="1"/>
          </p:cNvGraphicFramePr>
          <p:nvPr>
            <p:ph type="tbl" sz="quarter" idx="13"/>
            <p:extLst>
              <p:ext uri="{D42A27DB-BD31-4B8C-83A1-F6EECF244321}">
                <p14:modId xmlns:p14="http://schemas.microsoft.com/office/powerpoint/2010/main" val="1803739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50050458"/>
                    </a:ext>
                  </a:extLst>
                </a:gridCol>
                <a:gridCol w="1152144">
                  <a:extLst>
                    <a:ext uri="{9D8B030D-6E8A-4147-A177-3AD203B41FA5}">
                      <a16:colId xmlns:a16="http://schemas.microsoft.com/office/drawing/2014/main" val="3161835846"/>
                    </a:ext>
                  </a:extLst>
                </a:gridCol>
                <a:gridCol w="576072">
                  <a:extLst>
                    <a:ext uri="{9D8B030D-6E8A-4147-A177-3AD203B41FA5}">
                      <a16:colId xmlns:a16="http://schemas.microsoft.com/office/drawing/2014/main" val="674954480"/>
                    </a:ext>
                  </a:extLst>
                </a:gridCol>
                <a:gridCol w="576072">
                  <a:extLst>
                    <a:ext uri="{9D8B030D-6E8A-4147-A177-3AD203B41FA5}">
                      <a16:colId xmlns:a16="http://schemas.microsoft.com/office/drawing/2014/main" val="4159728922"/>
                    </a:ext>
                  </a:extLst>
                </a:gridCol>
                <a:gridCol w="576072">
                  <a:extLst>
                    <a:ext uri="{9D8B030D-6E8A-4147-A177-3AD203B41FA5}">
                      <a16:colId xmlns:a16="http://schemas.microsoft.com/office/drawing/2014/main" val="1665599414"/>
                    </a:ext>
                  </a:extLst>
                </a:gridCol>
                <a:gridCol w="576072">
                  <a:extLst>
                    <a:ext uri="{9D8B030D-6E8A-4147-A177-3AD203B41FA5}">
                      <a16:colId xmlns:a16="http://schemas.microsoft.com/office/drawing/2014/main" val="2195982377"/>
                    </a:ext>
                  </a:extLst>
                </a:gridCol>
                <a:gridCol w="576072">
                  <a:extLst>
                    <a:ext uri="{9D8B030D-6E8A-4147-A177-3AD203B41FA5}">
                      <a16:colId xmlns:a16="http://schemas.microsoft.com/office/drawing/2014/main" val="4272380818"/>
                    </a:ext>
                  </a:extLst>
                </a:gridCol>
                <a:gridCol w="576072">
                  <a:extLst>
                    <a:ext uri="{9D8B030D-6E8A-4147-A177-3AD203B41FA5}">
                      <a16:colId xmlns:a16="http://schemas.microsoft.com/office/drawing/2014/main" val="622544422"/>
                    </a:ext>
                  </a:extLst>
                </a:gridCol>
                <a:gridCol w="576072">
                  <a:extLst>
                    <a:ext uri="{9D8B030D-6E8A-4147-A177-3AD203B41FA5}">
                      <a16:colId xmlns:a16="http://schemas.microsoft.com/office/drawing/2014/main" val="2900285055"/>
                    </a:ext>
                  </a:extLst>
                </a:gridCol>
                <a:gridCol w="576072">
                  <a:extLst>
                    <a:ext uri="{9D8B030D-6E8A-4147-A177-3AD203B41FA5}">
                      <a16:colId xmlns:a16="http://schemas.microsoft.com/office/drawing/2014/main" val="2054414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09512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- 2021-09-06 19:47:24</a:t>
                      </a:r>
                      <a:r>
                        <a:rPr kumimoji="0" lang="es-ES" sz="1000" b="0" i="0" u="none" strike="noStrike" kern="1200" cap="none" spc="0" normalizeH="0" baseline="0" noProof="0">
                          <a:ln>
                            <a:noFill/>
                          </a:ln>
                          <a:solidFill>
                            <a:prstClr val="black"/>
                          </a:solidFill>
                          <a:effectLst/>
                          <a:uLnTx/>
                          <a:uFillTx/>
                          <a:latin typeface="+mn-lt"/>
                          <a:ea typeface="+mn-ea"/>
                          <a:cs typeface="+mn-cs"/>
                        </a:rPr>
                        <a:t>
 Sigue la cuenta de nuestro Centro de Visitantes Cortés, ¡y entérate de todo lo que está por venir! 🙌🏽
#Repost @centrocortesrd
Tradición, calidad y disciplina desde nuestros comienzos. Ya casi podrás disfrutar de este destino con sabor a chocolate. #CentroCortés #CulturaCortés #DestinoCortés #ChocolateCortés #CortésHermanos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44348548"/>
                  </a:ext>
                </a:extLst>
              </a:tr>
            </a:tbl>
          </a:graphicData>
        </a:graphic>
      </p:graphicFrame>
      <p:sp>
        <p:nvSpPr>
          <p:cNvPr id="4" name="Text Placeholder 3">
            <a:extLst>
              <a:ext uri="{FF2B5EF4-FFF2-40B4-BE49-F238E27FC236}">
                <a16:creationId xmlns:a16="http://schemas.microsoft.com/office/drawing/2014/main" id="{1C59FC0A-E8BB-449A-98CF-2974E1CAF3B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4686658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EAF1F-4A47-444B-9992-BA3AF618739F}"/>
              </a:ext>
            </a:extLst>
          </p:cNvPr>
          <p:cNvSpPr>
            <a:spLocks noGrp="1"/>
          </p:cNvSpPr>
          <p:nvPr>
            <p:ph type="title"/>
          </p:nvPr>
        </p:nvSpPr>
        <p:spPr/>
        <p:txBody>
          <a:bodyPr/>
          <a:lstStyle/>
          <a:p>
            <a:r>
              <a:rPr lang="en-US"/>
              <a:t>Facebook Own Posts Table | Republica Dominicana - 23 of 23</a:t>
            </a:r>
          </a:p>
        </p:txBody>
      </p:sp>
      <p:graphicFrame>
        <p:nvGraphicFramePr>
          <p:cNvPr id="5" name="Table Placeholder 4">
            <a:extLst>
              <a:ext uri="{FF2B5EF4-FFF2-40B4-BE49-F238E27FC236}">
                <a16:creationId xmlns:a16="http://schemas.microsoft.com/office/drawing/2014/main" id="{B5A97490-C28A-4F77-A2CC-F8B42EF1FACE}"/>
              </a:ext>
            </a:extLst>
          </p:cNvPr>
          <p:cNvGraphicFramePr>
            <a:graphicFrameLocks noGrp="1"/>
          </p:cNvGraphicFramePr>
          <p:nvPr>
            <p:ph type="tbl" sz="quarter" idx="13"/>
            <p:extLst>
              <p:ext uri="{D42A27DB-BD31-4B8C-83A1-F6EECF244321}">
                <p14:modId xmlns:p14="http://schemas.microsoft.com/office/powerpoint/2010/main" val="3878602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54544438"/>
                    </a:ext>
                  </a:extLst>
                </a:gridCol>
                <a:gridCol w="1152144">
                  <a:extLst>
                    <a:ext uri="{9D8B030D-6E8A-4147-A177-3AD203B41FA5}">
                      <a16:colId xmlns:a16="http://schemas.microsoft.com/office/drawing/2014/main" val="3139695253"/>
                    </a:ext>
                  </a:extLst>
                </a:gridCol>
                <a:gridCol w="576072">
                  <a:extLst>
                    <a:ext uri="{9D8B030D-6E8A-4147-A177-3AD203B41FA5}">
                      <a16:colId xmlns:a16="http://schemas.microsoft.com/office/drawing/2014/main" val="3690774263"/>
                    </a:ext>
                  </a:extLst>
                </a:gridCol>
                <a:gridCol w="576072">
                  <a:extLst>
                    <a:ext uri="{9D8B030D-6E8A-4147-A177-3AD203B41FA5}">
                      <a16:colId xmlns:a16="http://schemas.microsoft.com/office/drawing/2014/main" val="552211127"/>
                    </a:ext>
                  </a:extLst>
                </a:gridCol>
                <a:gridCol w="576072">
                  <a:extLst>
                    <a:ext uri="{9D8B030D-6E8A-4147-A177-3AD203B41FA5}">
                      <a16:colId xmlns:a16="http://schemas.microsoft.com/office/drawing/2014/main" val="750658314"/>
                    </a:ext>
                  </a:extLst>
                </a:gridCol>
                <a:gridCol w="576072">
                  <a:extLst>
                    <a:ext uri="{9D8B030D-6E8A-4147-A177-3AD203B41FA5}">
                      <a16:colId xmlns:a16="http://schemas.microsoft.com/office/drawing/2014/main" val="3494888409"/>
                    </a:ext>
                  </a:extLst>
                </a:gridCol>
                <a:gridCol w="576072">
                  <a:extLst>
                    <a:ext uri="{9D8B030D-6E8A-4147-A177-3AD203B41FA5}">
                      <a16:colId xmlns:a16="http://schemas.microsoft.com/office/drawing/2014/main" val="1160155567"/>
                    </a:ext>
                  </a:extLst>
                </a:gridCol>
                <a:gridCol w="576072">
                  <a:extLst>
                    <a:ext uri="{9D8B030D-6E8A-4147-A177-3AD203B41FA5}">
                      <a16:colId xmlns:a16="http://schemas.microsoft.com/office/drawing/2014/main" val="1182699557"/>
                    </a:ext>
                  </a:extLst>
                </a:gridCol>
                <a:gridCol w="576072">
                  <a:extLst>
                    <a:ext uri="{9D8B030D-6E8A-4147-A177-3AD203B41FA5}">
                      <a16:colId xmlns:a16="http://schemas.microsoft.com/office/drawing/2014/main" val="2292092873"/>
                    </a:ext>
                  </a:extLst>
                </a:gridCol>
                <a:gridCol w="576072">
                  <a:extLst>
                    <a:ext uri="{9D8B030D-6E8A-4147-A177-3AD203B41FA5}">
                      <a16:colId xmlns:a16="http://schemas.microsoft.com/office/drawing/2014/main" val="2014801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51628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Cortés Hermanos RD - 2021-09-06 19:33:26</a:t>
                      </a:r>
                      <a:r>
                        <a:rPr kumimoji="0" lang="es-ES" sz="1000" b="0" i="0" u="none" strike="noStrike" kern="1200" cap="none" spc="0" normalizeH="0" baseline="0" noProof="0">
                          <a:ln>
                            <a:noFill/>
                          </a:ln>
                          <a:solidFill>
                            <a:prstClr val="black"/>
                          </a:solidFill>
                          <a:effectLst/>
                          <a:uLnTx/>
                          <a:uFillTx/>
                          <a:latin typeface="+mn-lt"/>
                          <a:ea typeface="+mn-ea"/>
                          <a:cs typeface="+mn-cs"/>
                        </a:rPr>
                        <a:t>
 La frase famosa “Desayuno de campeones” fue pensada en estos Crepes preparados con Chocolate Cortés molido y rellenos de fresas y Mr.Milk derretido 🍓🍫
Ve a nuestra cuenta de Tiktok y mira cómo los preparamos. 😎
#CortésHermanos #CortésMolido #Crepes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10/09/2021 02:01:14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80282063"/>
                  </a:ext>
                </a:extLst>
              </a:tr>
            </a:tbl>
          </a:graphicData>
        </a:graphic>
      </p:graphicFrame>
      <p:sp>
        <p:nvSpPr>
          <p:cNvPr id="4" name="Text Placeholder 3">
            <a:extLst>
              <a:ext uri="{FF2B5EF4-FFF2-40B4-BE49-F238E27FC236}">
                <a16:creationId xmlns:a16="http://schemas.microsoft.com/office/drawing/2014/main" id="{DD5C2123-1D36-4ECB-B850-2518D98AD5E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544770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B663A-0D9D-4025-B26B-C5D8E9582D5C}"/>
              </a:ext>
            </a:extLst>
          </p:cNvPr>
          <p:cNvSpPr>
            <a:spLocks noGrp="1"/>
          </p:cNvSpPr>
          <p:nvPr>
            <p:ph type="title"/>
          </p:nvPr>
        </p:nvSpPr>
        <p:spPr/>
        <p:txBody>
          <a:bodyPr/>
          <a:lstStyle/>
          <a:p>
            <a:r>
              <a:rPr lang="en-US"/>
              <a:t>Facebook Key Metrics Radar | Republica Dominicana</a:t>
            </a:r>
          </a:p>
        </p:txBody>
      </p:sp>
      <p:graphicFrame>
        <p:nvGraphicFramePr>
          <p:cNvPr id="6" name="Chart Placeholder 5">
            <a:extLst>
              <a:ext uri="{FF2B5EF4-FFF2-40B4-BE49-F238E27FC236}">
                <a16:creationId xmlns:a16="http://schemas.microsoft.com/office/drawing/2014/main" id="{37804371-4DF8-40B2-8AA0-9F713C6F5B77}"/>
              </a:ext>
            </a:extLst>
          </p:cNvPr>
          <p:cNvGraphicFramePr>
            <a:graphicFrameLocks noGrp="1"/>
          </p:cNvGraphicFramePr>
          <p:nvPr>
            <p:ph type="chart" sz="quarter" idx="13"/>
            <p:extLst>
              <p:ext uri="{D42A27DB-BD31-4B8C-83A1-F6EECF244321}">
                <p14:modId xmlns:p14="http://schemas.microsoft.com/office/powerpoint/2010/main" val="3662806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8F1B5E-3BBA-413D-B020-E032E35CD109}"/>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9F850E24-2FDA-41BF-B347-54F54DBA3C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0664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C548F-CC03-407E-A24C-8F538575A0FB}"/>
              </a:ext>
            </a:extLst>
          </p:cNvPr>
          <p:cNvSpPr>
            <a:spLocks noGrp="1"/>
          </p:cNvSpPr>
          <p:nvPr>
            <p:ph type="title"/>
          </p:nvPr>
        </p:nvSpPr>
        <p:spPr/>
        <p:txBody>
          <a:bodyPr/>
          <a:lstStyle/>
          <a:p>
            <a:r>
              <a:rPr lang="en-US"/>
              <a:t>Facebook Own Posts | Republica Dominicana</a:t>
            </a:r>
          </a:p>
        </p:txBody>
      </p:sp>
      <p:graphicFrame>
        <p:nvGraphicFramePr>
          <p:cNvPr id="6" name="Chart Placeholder 5">
            <a:extLst>
              <a:ext uri="{FF2B5EF4-FFF2-40B4-BE49-F238E27FC236}">
                <a16:creationId xmlns:a16="http://schemas.microsoft.com/office/drawing/2014/main" id="{310C5892-6440-411D-9B9A-DFC9763CBB52}"/>
              </a:ext>
            </a:extLst>
          </p:cNvPr>
          <p:cNvGraphicFramePr>
            <a:graphicFrameLocks noGrp="1"/>
          </p:cNvGraphicFramePr>
          <p:nvPr>
            <p:ph type="chart" sz="quarter" idx="13"/>
            <p:extLst>
              <p:ext uri="{D42A27DB-BD31-4B8C-83A1-F6EECF244321}">
                <p14:modId xmlns:p14="http://schemas.microsoft.com/office/powerpoint/2010/main" val="2066124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73EF2D-9E9F-427D-8500-0FE9D991AF86}"/>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57006CB8-92E3-45E1-BE05-1B26711D30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6082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3E6A9-B047-4652-BE77-893D5E603FEC}"/>
              </a:ext>
            </a:extLst>
          </p:cNvPr>
          <p:cNvSpPr>
            <a:spLocks noGrp="1"/>
          </p:cNvSpPr>
          <p:nvPr>
            <p:ph type="title"/>
          </p:nvPr>
        </p:nvSpPr>
        <p:spPr/>
        <p:txBody>
          <a:bodyPr/>
          <a:lstStyle/>
          <a:p>
            <a:r>
              <a:rPr lang="en-US"/>
              <a:t>Facebook Post Type Distribution Per Profile | Republica Dominicana</a:t>
            </a:r>
          </a:p>
        </p:txBody>
      </p:sp>
      <p:graphicFrame>
        <p:nvGraphicFramePr>
          <p:cNvPr id="6" name="Chart Placeholder 5">
            <a:extLst>
              <a:ext uri="{FF2B5EF4-FFF2-40B4-BE49-F238E27FC236}">
                <a16:creationId xmlns:a16="http://schemas.microsoft.com/office/drawing/2014/main" id="{4370BAFC-E17B-46AF-8F7B-3B9F10FA7549}"/>
              </a:ext>
            </a:extLst>
          </p:cNvPr>
          <p:cNvGraphicFramePr>
            <a:graphicFrameLocks noGrp="1"/>
          </p:cNvGraphicFramePr>
          <p:nvPr>
            <p:ph type="chart" sz="quarter" idx="13"/>
            <p:extLst>
              <p:ext uri="{D42A27DB-BD31-4B8C-83A1-F6EECF244321}">
                <p14:modId xmlns:p14="http://schemas.microsoft.com/office/powerpoint/2010/main" val="2884900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8A1BA8-E39E-46F4-BC07-68B7C66C36A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ED2A3AA5-D0CD-433C-B59B-85AC02E80F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71842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1256</Words>
  <Application>Microsoft Office PowerPoint</Application>
  <PresentationFormat>On-screen Show (4:3)</PresentationFormat>
  <Paragraphs>593</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Overview - Copy</vt:lpstr>
      <vt:lpstr>Facebook Key Metrics Table | Republica Dominicana</vt:lpstr>
      <vt:lpstr>Facebook Page Likes Total | Republica Dominicana</vt:lpstr>
      <vt:lpstr>Facebook Fans Change Rate | Republica Dominicana</vt:lpstr>
      <vt:lpstr>Facebook Interaction Rate | Republica Dominicana</vt:lpstr>
      <vt:lpstr>Facebook Total Interactions | Republica Dominicana</vt:lpstr>
      <vt:lpstr>Facebook Own Posts Table | Republica Dominicana - 1 of 23</vt:lpstr>
      <vt:lpstr>Facebook Own Posts Table | Republica Dominicana - 2 of 23</vt:lpstr>
      <vt:lpstr>Facebook Own Posts Table | Republica Dominicana - 3 of 23</vt:lpstr>
      <vt:lpstr>Facebook Own Posts Table | Republica Dominicana - 4 of 23</vt:lpstr>
      <vt:lpstr>Facebook Own Posts Table | Republica Dominicana - 5 of 23</vt:lpstr>
      <vt:lpstr>Facebook Own Posts Table | Republica Dominicana - 6 of 23</vt:lpstr>
      <vt:lpstr>Facebook Own Posts Table | Republica Dominicana - 7 of 23</vt:lpstr>
      <vt:lpstr>Facebook Own Posts Table | Republica Dominicana - 8 of 23</vt:lpstr>
      <vt:lpstr>Facebook Own Posts Table | Republica Dominicana - 9 of 23</vt:lpstr>
      <vt:lpstr>Facebook Own Posts Table | Republica Dominicana - 10 of 23</vt:lpstr>
      <vt:lpstr>Facebook Own Posts Table | Republica Dominicana - 11 of 23</vt:lpstr>
      <vt:lpstr>Facebook Own Posts Table | Republica Dominicana - 12 of 23</vt:lpstr>
      <vt:lpstr>Facebook Own Posts Table | Republica Dominicana - 13 of 23</vt:lpstr>
      <vt:lpstr>Facebook Own Posts Table | Republica Dominicana - 14 of 23</vt:lpstr>
      <vt:lpstr>Facebook Own Posts Table | Republica Dominicana - 15 of 23</vt:lpstr>
      <vt:lpstr>Facebook Own Posts Table | Republica Dominicana - 16 of 23</vt:lpstr>
      <vt:lpstr>Facebook Own Posts Table | Republica Dominicana - 17 of 23</vt:lpstr>
      <vt:lpstr>Facebook Own Posts Table | Republica Dominicana - 18 of 23</vt:lpstr>
      <vt:lpstr>Facebook Own Posts Table | Republica Dominicana - 19 of 23</vt:lpstr>
      <vt:lpstr>Facebook Own Posts Table | Republica Dominicana - 20 of 23</vt:lpstr>
      <vt:lpstr>Facebook Own Posts Table | Republica Dominicana - 21 of 23</vt:lpstr>
      <vt:lpstr>Facebook Own Posts Table | Republica Dominicana - 22 of 23</vt:lpstr>
      <vt:lpstr>Facebook Own Posts Table | Republica Dominicana - 23 of 23</vt:lpstr>
      <vt:lpstr>Facebook Key Metrics Radar | Republica Dominicana</vt:lpstr>
      <vt:lpstr>Facebook Own Posts | Republica Dominicana</vt:lpstr>
      <vt:lpstr>Facebook Post Type Distribution Per Profile | Republica Dominicana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 Copy</dc:title>
  <dc:creator>Frederik Peiniger</dc:creator>
  <cp:lastModifiedBy>Frederik Peiniger</cp:lastModifiedBy>
  <cp:revision>1</cp:revision>
  <dcterms:created xsi:type="dcterms:W3CDTF">2021-10-09T04:58:47Z</dcterms:created>
  <dcterms:modified xsi:type="dcterms:W3CDTF">2021-10-09T04:59:36Z</dcterms:modified>
</cp:coreProperties>
</file>