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7D-4BEF-AEA8-CC8F8F64E1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89758</c:v>
                </c:pt>
                <c:pt idx="1">
                  <c:v>89775</c:v>
                </c:pt>
                <c:pt idx="2">
                  <c:v>89778</c:v>
                </c:pt>
                <c:pt idx="3">
                  <c:v>89789</c:v>
                </c:pt>
                <c:pt idx="4">
                  <c:v>89810</c:v>
                </c:pt>
                <c:pt idx="5">
                  <c:v>89814</c:v>
                </c:pt>
                <c:pt idx="6">
                  <c:v>89819</c:v>
                </c:pt>
                <c:pt idx="7">
                  <c:v>89825</c:v>
                </c:pt>
                <c:pt idx="8">
                  <c:v>89832</c:v>
                </c:pt>
                <c:pt idx="9">
                  <c:v>89842</c:v>
                </c:pt>
                <c:pt idx="10">
                  <c:v>89864</c:v>
                </c:pt>
                <c:pt idx="11">
                  <c:v>89884</c:v>
                </c:pt>
                <c:pt idx="12">
                  <c:v>89908</c:v>
                </c:pt>
                <c:pt idx="13">
                  <c:v>89850</c:v>
                </c:pt>
                <c:pt idx="14">
                  <c:v>89866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7D-4BEF-AEA8-CC8F8F64E1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7D-4BEF-AEA8-CC8F8F64E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433832"/>
        <c:axId val="389431208"/>
      </c:lineChart>
      <c:dateAx>
        <c:axId val="389433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31208"/>
        <c:crosses val="autoZero"/>
        <c:auto val="1"/>
        <c:lblOffset val="100"/>
        <c:baseTimeUnit val="days"/>
      </c:dateAx>
      <c:valAx>
        <c:axId val="38943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43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AE-4CA2-B8A6-DE3A30C196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8.91364902506964E-3</c:v>
                </c:pt>
                <c:pt idx="1">
                  <c:v>1.8939815949553199E-2</c:v>
                </c:pt>
                <c:pt idx="2">
                  <c:v>3.34168755221387E-3</c:v>
                </c:pt>
                <c:pt idx="3">
                  <c:v>1.22524449196908E-2</c:v>
                </c:pt>
                <c:pt idx="4">
                  <c:v>2.3388165588212401E-2</c:v>
                </c:pt>
                <c:pt idx="5">
                  <c:v>4.4538470103551902E-3</c:v>
                </c:pt>
                <c:pt idx="6">
                  <c:v>5.5670608145723397E-3</c:v>
                </c:pt>
                <c:pt idx="7">
                  <c:v>6.6801010921965298E-3</c:v>
                </c:pt>
                <c:pt idx="8">
                  <c:v>7.7929306985805701E-3</c:v>
                </c:pt>
                <c:pt idx="9">
                  <c:v>1.1131890640306299E-2</c:v>
                </c:pt>
                <c:pt idx="10">
                  <c:v>2.4487433494356801E-2</c:v>
                </c:pt>
                <c:pt idx="11">
                  <c:v>2.2255853289415099E-2</c:v>
                </c:pt>
                <c:pt idx="12">
                  <c:v>2.67010813937964E-2</c:v>
                </c:pt>
                <c:pt idx="13">
                  <c:v>-6.4510388397028107E-2</c:v>
                </c:pt>
                <c:pt idx="14">
                  <c:v>1.7807456872565401E-2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AE-4CA2-B8A6-DE3A30C196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AE-4CA2-B8A6-DE3A30C19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108736"/>
        <c:axId val="397109064"/>
      </c:lineChart>
      <c:dateAx>
        <c:axId val="397108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09064"/>
        <c:crosses val="autoZero"/>
        <c:auto val="1"/>
        <c:lblOffset val="100"/>
        <c:baseTimeUnit val="days"/>
      </c:dateAx>
      <c:valAx>
        <c:axId val="39710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0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22-41A8-B423-C86AD4047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</c:v>
                </c:pt>
                <c:pt idx="1">
                  <c:v>17</c:v>
                </c:pt>
                <c:pt idx="2">
                  <c:v>3</c:v>
                </c:pt>
                <c:pt idx="3">
                  <c:v>11</c:v>
                </c:pt>
                <c:pt idx="4">
                  <c:v>21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10</c:v>
                </c:pt>
                <c:pt idx="10">
                  <c:v>22</c:v>
                </c:pt>
                <c:pt idx="11">
                  <c:v>20</c:v>
                </c:pt>
                <c:pt idx="12">
                  <c:v>24</c:v>
                </c:pt>
                <c:pt idx="13">
                  <c:v>-58</c:v>
                </c:pt>
                <c:pt idx="14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22-41A8-B423-C86AD40476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22-41A8-B423-C86AD4047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108080"/>
        <c:axId val="395850464"/>
      </c:lineChart>
      <c:dateAx>
        <c:axId val="397108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50464"/>
        <c:crosses val="autoZero"/>
        <c:auto val="1"/>
        <c:lblOffset val="100"/>
        <c:baseTimeUnit val="days"/>
      </c:dateAx>
      <c:valAx>
        <c:axId val="39585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0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C013-4AB8-9463-95A18B35D6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7</c:v>
                </c:pt>
                <c:pt idx="2">
                  <c:v>17</c:v>
                </c:pt>
                <c:pt idx="3">
                  <c:v>21</c:v>
                </c:pt>
                <c:pt idx="4">
                  <c:v>14</c:v>
                </c:pt>
                <c:pt idx="5">
                  <c:v>-27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13-4AB8-9463-95A18B35D6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C013-4AB8-9463-95A18B35D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850136"/>
        <c:axId val="395854072"/>
      </c:barChart>
      <c:catAx>
        <c:axId val="39585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54072"/>
        <c:crosses val="autoZero"/>
        <c:auto val="1"/>
        <c:lblAlgn val="ctr"/>
        <c:lblOffset val="100"/>
        <c:noMultiLvlLbl val="0"/>
      </c:catAx>
      <c:valAx>
        <c:axId val="39585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5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Tutto</c:v>
                </c:pt>
                <c:pt idx="1">
                  <c:v>Chocolates Granada</c:v>
                </c:pt>
                <c:pt idx="2">
                  <c:v>Snickers Centroamérica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89866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7C-4471-9928-0E77F30ADA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0-A4EC-4565-B424-E97A3D3A2C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89758</c:v>
                </c:pt>
                <c:pt idx="1">
                  <c:v>89775</c:v>
                </c:pt>
                <c:pt idx="2">
                  <c:v>89778</c:v>
                </c:pt>
                <c:pt idx="3">
                  <c:v>89789</c:v>
                </c:pt>
                <c:pt idx="4">
                  <c:v>89810</c:v>
                </c:pt>
                <c:pt idx="5">
                  <c:v>89814</c:v>
                </c:pt>
                <c:pt idx="6">
                  <c:v>89819</c:v>
                </c:pt>
                <c:pt idx="7">
                  <c:v>89825</c:v>
                </c:pt>
                <c:pt idx="8">
                  <c:v>89832</c:v>
                </c:pt>
                <c:pt idx="9">
                  <c:v>89842</c:v>
                </c:pt>
                <c:pt idx="10">
                  <c:v>89864</c:v>
                </c:pt>
                <c:pt idx="11">
                  <c:v>89884</c:v>
                </c:pt>
                <c:pt idx="12">
                  <c:v>89908</c:v>
                </c:pt>
                <c:pt idx="13">
                  <c:v>89850</c:v>
                </c:pt>
                <c:pt idx="14">
                  <c:v>89866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EC-4565-B424-E97A3D3A2C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44381</c:v>
                </c:pt>
                <c:pt idx="1">
                  <c:v>44382</c:v>
                </c:pt>
                <c:pt idx="2">
                  <c:v>44383</c:v>
                </c:pt>
                <c:pt idx="3">
                  <c:v>44384</c:v>
                </c:pt>
                <c:pt idx="4">
                  <c:v>44385</c:v>
                </c:pt>
                <c:pt idx="5">
                  <c:v>44386</c:v>
                </c:pt>
                <c:pt idx="6">
                  <c:v>44387</c:v>
                </c:pt>
                <c:pt idx="7">
                  <c:v>44388</c:v>
                </c:pt>
                <c:pt idx="8">
                  <c:v>44389</c:v>
                </c:pt>
                <c:pt idx="9">
                  <c:v>44390</c:v>
                </c:pt>
                <c:pt idx="10">
                  <c:v>44391</c:v>
                </c:pt>
                <c:pt idx="11">
                  <c:v>44392</c:v>
                </c:pt>
                <c:pt idx="12">
                  <c:v>44393</c:v>
                </c:pt>
                <c:pt idx="13">
                  <c:v>44394</c:v>
                </c:pt>
                <c:pt idx="14">
                  <c:v>44395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2-A4EC-4565-B424-E97A3D3A2C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6098768"/>
        <c:axId val="396106640"/>
      </c:areaChart>
      <c:dateAx>
        <c:axId val="39609876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106640"/>
        <c:crosses val="autoZero"/>
        <c:auto val="1"/>
        <c:lblOffset val="100"/>
        <c:baseTimeUnit val="days"/>
      </c:dateAx>
      <c:valAx>
        <c:axId val="39610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987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46155-A31F-4F47-9B0E-E80056CF10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2EBA52-59F9-4966-AA94-BC42E32C3B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649596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9A22C-0E6C-4A18-9143-CBB273FDB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CAM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4858B8-4071-4F8D-8DAF-6ED39D18B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9200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19665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3650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713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997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666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5597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346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730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7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Tutto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211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Centroamérica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70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Granada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327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9465F-E7D1-482C-928E-93B434637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06/18/2021 - 07/18/2021</a:t>
            </a:r>
          </a:p>
        </p:txBody>
      </p:sp>
    </p:spTree>
    <p:extLst>
      <p:ext uri="{BB962C8B-B14F-4D97-AF65-F5344CB8AC3E}">
        <p14:creationId xmlns:p14="http://schemas.microsoft.com/office/powerpoint/2010/main" val="1028667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89C74-44C8-4B83-838B-5EC9CB699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8F9B69-3B32-4071-9F77-CA39E223BD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606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B1936-D439-4E99-8826-B756B23766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CB082-3F4F-4B5D-99DD-2181F1D06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456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8F04B-EEF8-41FE-B61F-3B355C7A1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B5DF98-4B1D-4613-8558-BC5A46992D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166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C192D-9771-4AFF-8A60-A5CD5766DA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1AA72-8F25-4E75-9C9D-1794AE9C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62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1CFEE-0549-48B4-A97F-3923F17E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FE2082-2BEE-443F-ACEC-9EF12C0C90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584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E8A8D-EC60-4A3F-BD8F-D71AF6423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C37E5-F98B-4A14-9EE6-82D4BC203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316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07B3D-7B4C-498A-8C2B-01475E46C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82BEE4-E69E-4704-BEE9-34D38725BE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202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C5BD9-93D3-4B4F-BE51-876FB8179F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13E607-9E46-4D3A-85F1-BED6726A6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52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38FBC-E8D1-46E8-B68E-A4047B227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8FFB30-FF8E-469F-9080-FC1F93A88C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219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EBD9C-9941-4169-B1D8-73C1003C8C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46491-0FD7-44B2-A7D3-C4878DF99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46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6FAFE-D145-4903-83FA-2BF44329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492D2D-169F-4D21-9F24-8B31020DF9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7248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DEDE2-C0D5-4E26-A320-643F3F5E3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07/04/2021 - 07/18/2021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98178-3829-464C-91AA-B3F781F0A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7877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151</Words>
  <Application>Microsoft Office PowerPoint</Application>
  <PresentationFormat>On-screen Show (4:3)</PresentationFormat>
  <Paragraphs>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Fan Development - Copy</vt:lpstr>
      <vt:lpstr>Facebook Fans Table | CAM</vt:lpstr>
      <vt:lpstr>Facebook Page Likes Total | CAM</vt:lpstr>
      <vt:lpstr>Facebook Fans Change Rate | CAM</vt:lpstr>
      <vt:lpstr>Facebook Fans Change | CAM</vt:lpstr>
      <vt:lpstr>Facebook Fans Change Per Weekday | CAM</vt:lpstr>
      <vt:lpstr>Facebook Fan Distribution | CAM</vt:lpstr>
      <vt:lpstr>Facebook Fan Distribution Development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 - Copy</dc:title>
  <dc:creator>Frederik Peiniger</dc:creator>
  <cp:lastModifiedBy>Frederik Peiniger</cp:lastModifiedBy>
  <cp:revision>1</cp:revision>
  <dcterms:created xsi:type="dcterms:W3CDTF">2021-07-22T21:44:09Z</dcterms:created>
  <dcterms:modified xsi:type="dcterms:W3CDTF">2021-07-22T21:44:29Z</dcterms:modified>
</cp:coreProperties>
</file>