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kitkatcentroamerica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1</c:v>
                </c:pt>
                <c:pt idx="20">
                  <c:v>0</c:v>
                </c:pt>
                <c:pt idx="21">
                  <c:v>0</c:v>
                </c:pt>
                <c:pt idx="22">
                  <c:v>1</c:v>
                </c:pt>
                <c:pt idx="23">
                  <c:v>0</c:v>
                </c:pt>
                <c:pt idx="24">
                  <c:v>0</c:v>
                </c:pt>
                <c:pt idx="25">
                  <c:v>0</c:v>
                </c:pt>
                <c:pt idx="26">
                  <c:v>1</c:v>
                </c:pt>
                <c:pt idx="27">
                  <c:v>0</c:v>
                </c:pt>
                <c:pt idx="28">
                  <c:v>0</c:v>
                </c:pt>
                <c:pt idx="29">
                  <c:v>1</c:v>
                </c:pt>
              </c:numCache>
            </c:numRef>
          </c:val>
          <c:smooth val="0"/>
          <c:extLst>
            <c:ext xmlns:c16="http://schemas.microsoft.com/office/drawing/2014/chart" uri="{C3380CC4-5D6E-409C-BE32-E72D297353CC}">
              <c16:uniqueId val="{00000000-B8F4-4CA1-8FA1-484E8C4EB69D}"/>
            </c:ext>
          </c:extLst>
        </c:ser>
        <c:ser>
          <c:idx val="1"/>
          <c:order val="1"/>
          <c:tx>
            <c:strRef>
              <c:f>Sheet1!$C$1</c:f>
              <c:strCache>
                <c:ptCount val="1"/>
                <c:pt idx="0">
                  <c:v>chocolatetutto</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0</c:v>
                </c:pt>
                <c:pt idx="16">
                  <c:v>0</c:v>
                </c:pt>
                <c:pt idx="17">
                  <c:v>1</c:v>
                </c:pt>
                <c:pt idx="18">
                  <c:v>0</c:v>
                </c:pt>
                <c:pt idx="19">
                  <c:v>0</c:v>
                </c:pt>
                <c:pt idx="20">
                  <c:v>0</c:v>
                </c:pt>
                <c:pt idx="21">
                  <c:v>1</c:v>
                </c:pt>
                <c:pt idx="22">
                  <c:v>1</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B8F4-4CA1-8FA1-484E8C4EB69D}"/>
            </c:ext>
          </c:extLst>
        </c:ser>
        <c:ser>
          <c:idx val="2"/>
          <c:order val="2"/>
          <c:tx>
            <c:strRef>
              <c:f>Sheet1!$D$1</c:f>
              <c:strCache>
                <c:ptCount val="1"/>
                <c:pt idx="0">
                  <c:v>chocolatesgranadagt</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1</c:v>
                </c:pt>
                <c:pt idx="2">
                  <c:v>0</c:v>
                </c:pt>
                <c:pt idx="3">
                  <c:v>0</c:v>
                </c:pt>
                <c:pt idx="4">
                  <c:v>2</c:v>
                </c:pt>
                <c:pt idx="5">
                  <c:v>0</c:v>
                </c:pt>
                <c:pt idx="6">
                  <c:v>0</c:v>
                </c:pt>
                <c:pt idx="7">
                  <c:v>1</c:v>
                </c:pt>
                <c:pt idx="8">
                  <c:v>0</c:v>
                </c:pt>
                <c:pt idx="9">
                  <c:v>0</c:v>
                </c:pt>
                <c:pt idx="10">
                  <c:v>0</c:v>
                </c:pt>
                <c:pt idx="11">
                  <c:v>1</c:v>
                </c:pt>
                <c:pt idx="12">
                  <c:v>0</c:v>
                </c:pt>
                <c:pt idx="13">
                  <c:v>1</c:v>
                </c:pt>
                <c:pt idx="14">
                  <c:v>0</c:v>
                </c:pt>
                <c:pt idx="15">
                  <c:v>0</c:v>
                </c:pt>
                <c:pt idx="16">
                  <c:v>2</c:v>
                </c:pt>
                <c:pt idx="17">
                  <c:v>0</c:v>
                </c:pt>
                <c:pt idx="18">
                  <c:v>1</c:v>
                </c:pt>
                <c:pt idx="19">
                  <c:v>0</c:v>
                </c:pt>
                <c:pt idx="20">
                  <c:v>1</c:v>
                </c:pt>
                <c:pt idx="21">
                  <c:v>1</c:v>
                </c:pt>
                <c:pt idx="22">
                  <c:v>0</c:v>
                </c:pt>
                <c:pt idx="23">
                  <c:v>0</c:v>
                </c:pt>
                <c:pt idx="24">
                  <c:v>2</c:v>
                </c:pt>
                <c:pt idx="25">
                  <c:v>0</c:v>
                </c:pt>
                <c:pt idx="26">
                  <c:v>1</c:v>
                </c:pt>
                <c:pt idx="27">
                  <c:v>0</c:v>
                </c:pt>
                <c:pt idx="28">
                  <c:v>0</c:v>
                </c:pt>
                <c:pt idx="29">
                  <c:v>1</c:v>
                </c:pt>
              </c:numCache>
            </c:numRef>
          </c:val>
          <c:smooth val="0"/>
          <c:extLst>
            <c:ext xmlns:c16="http://schemas.microsoft.com/office/drawing/2014/chart" uri="{C3380CC4-5D6E-409C-BE32-E72D297353CC}">
              <c16:uniqueId val="{00000002-B8F4-4CA1-8FA1-484E8C4EB69D}"/>
            </c:ext>
          </c:extLst>
        </c:ser>
        <c:dLbls>
          <c:showLegendKey val="0"/>
          <c:showVal val="0"/>
          <c:showCatName val="0"/>
          <c:showSerName val="0"/>
          <c:showPercent val="0"/>
          <c:showBubbleSize val="0"/>
        </c:dLbls>
        <c:smooth val="0"/>
        <c:axId val="375321328"/>
        <c:axId val="375327232"/>
      </c:lineChart>
      <c:dateAx>
        <c:axId val="37532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27232"/>
        <c:crosses val="autoZero"/>
        <c:auto val="1"/>
        <c:lblOffset val="100"/>
        <c:baseTimeUnit val="days"/>
      </c:dateAx>
      <c:valAx>
        <c:axId val="37532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2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kitkatcentroamerica</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numCache>
            </c:numRef>
          </c:val>
          <c:extLst>
            <c:ext xmlns:c16="http://schemas.microsoft.com/office/drawing/2014/chart" uri="{C3380CC4-5D6E-409C-BE32-E72D297353CC}">
              <c16:uniqueId val="{00000000-C4C6-44A9-B8E9-F154B713A24B}"/>
            </c:ext>
          </c:extLst>
        </c:ser>
        <c:ser>
          <c:idx val="1"/>
          <c:order val="1"/>
          <c:tx>
            <c:strRef>
              <c:f>Sheet1!$C$1</c:f>
              <c:strCache>
                <c:ptCount val="1"/>
                <c:pt idx="0">
                  <c:v>chocolatetutto</c:v>
                </c:pt>
              </c:strCache>
            </c:strRef>
          </c:tx>
          <c:spPr>
            <a:solidFill>
              <a:schemeClr val="accent2"/>
            </a:solidFill>
            <a:ln>
              <a:noFill/>
            </a:ln>
            <a:effectLst/>
          </c:spPr>
          <c:invertIfNegative val="0"/>
          <c:cat>
            <c:strRef>
              <c:f>Sheet1!$A$2:$A$3</c:f>
              <c:strCache>
                <c:ptCount val="2"/>
                <c:pt idx="0">
                  <c:v>Carousel</c:v>
                </c:pt>
                <c:pt idx="1">
                  <c:v>Image</c:v>
                </c:pt>
              </c:strCache>
            </c:strRef>
          </c:cat>
          <c:val>
            <c:numRef>
              <c:f>Sheet1!$C$2:$C$3</c:f>
              <c:numCache>
                <c:formatCode>General</c:formatCode>
                <c:ptCount val="2"/>
                <c:pt idx="0">
                  <c:v>0</c:v>
                </c:pt>
              </c:numCache>
            </c:numRef>
          </c:val>
          <c:extLst>
            <c:ext xmlns:c16="http://schemas.microsoft.com/office/drawing/2014/chart" uri="{C3380CC4-5D6E-409C-BE32-E72D297353CC}">
              <c16:uniqueId val="{00000001-C4C6-44A9-B8E9-F154B713A24B}"/>
            </c:ext>
          </c:extLst>
        </c:ser>
        <c:ser>
          <c:idx val="2"/>
          <c:order val="2"/>
          <c:tx>
            <c:strRef>
              <c:f>Sheet1!$D$1</c:f>
              <c:strCache>
                <c:ptCount val="1"/>
                <c:pt idx="0">
                  <c:v>chocolatesgranadagt</c:v>
                </c:pt>
              </c:strCache>
            </c:strRef>
          </c:tx>
          <c:spPr>
            <a:solidFill>
              <a:schemeClr val="accent3"/>
            </a:solidFill>
            <a:ln>
              <a:noFill/>
            </a:ln>
            <a:effectLst/>
          </c:spPr>
          <c:invertIfNegative val="0"/>
          <c:cat>
            <c:strRef>
              <c:f>Sheet1!$A$2:$A$3</c:f>
              <c:strCache>
                <c:ptCount val="2"/>
                <c:pt idx="0">
                  <c:v>Carousel</c:v>
                </c:pt>
                <c:pt idx="1">
                  <c:v>Image</c:v>
                </c:pt>
              </c:strCache>
            </c:strRef>
          </c:cat>
          <c:val>
            <c:numRef>
              <c:f>Sheet1!$D$2:$D$3</c:f>
              <c:numCache>
                <c:formatCode>General</c:formatCode>
                <c:ptCount val="2"/>
              </c:numCache>
            </c:numRef>
          </c:val>
          <c:extLst>
            <c:ext xmlns:c16="http://schemas.microsoft.com/office/drawing/2014/chart" uri="{C3380CC4-5D6E-409C-BE32-E72D297353CC}">
              <c16:uniqueId val="{00000002-C4C6-44A9-B8E9-F154B713A24B}"/>
            </c:ext>
          </c:extLst>
        </c:ser>
        <c:dLbls>
          <c:showLegendKey val="0"/>
          <c:showVal val="0"/>
          <c:showCatName val="0"/>
          <c:showSerName val="0"/>
          <c:showPercent val="0"/>
          <c:showBubbleSize val="0"/>
        </c:dLbls>
        <c:gapWidth val="219"/>
        <c:overlap val="-27"/>
        <c:axId val="375757992"/>
        <c:axId val="435869856"/>
      </c:barChart>
      <c:catAx>
        <c:axId val="37575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69856"/>
        <c:crosses val="autoZero"/>
        <c:auto val="1"/>
        <c:lblAlgn val="ctr"/>
        <c:lblOffset val="100"/>
        <c:noMultiLvlLbl val="0"/>
      </c:catAx>
      <c:valAx>
        <c:axId val="43586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5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kitkatcentroamerica</c:v>
                </c:pt>
                <c:pt idx="1">
                  <c:v>chocolatetutto</c:v>
                </c:pt>
                <c:pt idx="2">
                  <c:v>chocolatesgranadagt</c:v>
                </c:pt>
              </c:strCache>
            </c:strRef>
          </c:cat>
          <c:val>
            <c:numRef>
              <c:f>Sheet1!$B$2:$B$4</c:f>
              <c:numCache>
                <c:formatCode>General</c:formatCode>
                <c:ptCount val="3"/>
                <c:pt idx="0">
                  <c:v>1</c:v>
                </c:pt>
                <c:pt idx="1">
                  <c:v>0</c:v>
                </c:pt>
                <c:pt idx="2">
                  <c:v>1</c:v>
                </c:pt>
              </c:numCache>
            </c:numRef>
          </c:val>
          <c:extLst>
            <c:ext xmlns:c16="http://schemas.microsoft.com/office/drawing/2014/chart" uri="{C3380CC4-5D6E-409C-BE32-E72D297353CC}">
              <c16:uniqueId val="{00000000-E058-4851-AA8C-400FBA34E131}"/>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kitkatcentroamerica</c:v>
                </c:pt>
                <c:pt idx="1">
                  <c:v>chocolatetutto</c:v>
                </c:pt>
                <c:pt idx="2">
                  <c:v>chocolatesgranadagt</c:v>
                </c:pt>
              </c:strCache>
            </c:strRef>
          </c:cat>
          <c:val>
            <c:numRef>
              <c:f>Sheet1!$C$2:$C$4</c:f>
              <c:numCache>
                <c:formatCode>General</c:formatCode>
                <c:ptCount val="3"/>
                <c:pt idx="0">
                  <c:v>4</c:v>
                </c:pt>
                <c:pt idx="1">
                  <c:v>5</c:v>
                </c:pt>
                <c:pt idx="2">
                  <c:v>14</c:v>
                </c:pt>
              </c:numCache>
            </c:numRef>
          </c:val>
          <c:extLst>
            <c:ext xmlns:c16="http://schemas.microsoft.com/office/drawing/2014/chart" uri="{C3380CC4-5D6E-409C-BE32-E72D297353CC}">
              <c16:uniqueId val="{00000001-E058-4851-AA8C-400FBA34E131}"/>
            </c:ext>
          </c:extLst>
        </c:ser>
        <c:dLbls>
          <c:showLegendKey val="0"/>
          <c:showVal val="0"/>
          <c:showCatName val="0"/>
          <c:showSerName val="0"/>
          <c:showPercent val="0"/>
          <c:showBubbleSize val="0"/>
        </c:dLbls>
        <c:gapWidth val="150"/>
        <c:overlap val="100"/>
        <c:axId val="456310032"/>
        <c:axId val="456315936"/>
      </c:barChart>
      <c:catAx>
        <c:axId val="45631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315936"/>
        <c:crosses val="autoZero"/>
        <c:auto val="1"/>
        <c:lblAlgn val="ctr"/>
        <c:lblOffset val="100"/>
        <c:noMultiLvlLbl val="0"/>
      </c:catAx>
      <c:valAx>
        <c:axId val="456315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31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CB82-6BE4-4A78-B2F7-AFBCF9FA987B}"/>
              </a:ext>
            </a:extLst>
          </p:cNvPr>
          <p:cNvSpPr>
            <a:spLocks noGrp="1"/>
          </p:cNvSpPr>
          <p:nvPr>
            <p:ph type="ctrTitle"/>
          </p:nvPr>
        </p:nvSpPr>
        <p:spPr/>
        <p:txBody>
          <a:bodyPr/>
          <a:lstStyle/>
          <a:p>
            <a:r>
              <a:rPr lang="en-US"/>
              <a:t>Content Optimization Benchmark - Copy</a:t>
            </a:r>
          </a:p>
        </p:txBody>
      </p:sp>
      <p:sp>
        <p:nvSpPr>
          <p:cNvPr id="3" name="Subtitle 2">
            <a:extLst>
              <a:ext uri="{FF2B5EF4-FFF2-40B4-BE49-F238E27FC236}">
                <a16:creationId xmlns:a16="http://schemas.microsoft.com/office/drawing/2014/main" id="{0B6FBA72-E4B8-4BE0-B915-7CAF8AF52602}"/>
              </a:ext>
            </a:extLst>
          </p:cNvPr>
          <p:cNvSpPr>
            <a:spLocks noGrp="1"/>
          </p:cNvSpPr>
          <p:nvPr>
            <p:ph type="subTitle" idx="1"/>
          </p:nvPr>
        </p:nvSpPr>
        <p:spPr/>
        <p:txBody>
          <a:bodyPr/>
          <a:lstStyle/>
          <a:p>
            <a:r>
              <a:rPr lang="en-US"/>
              <a:t>Havas Worldwide Puerto Rico</a:t>
            </a:r>
          </a:p>
        </p:txBody>
      </p:sp>
    </p:spTree>
    <p:extLst>
      <p:ext uri="{BB962C8B-B14F-4D97-AF65-F5344CB8AC3E}">
        <p14:creationId xmlns:p14="http://schemas.microsoft.com/office/powerpoint/2010/main" val="2620733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5C434-7692-41DB-8C3B-A4EB51C4AF44}"/>
              </a:ext>
            </a:extLst>
          </p:cNvPr>
          <p:cNvSpPr>
            <a:spLocks noGrp="1"/>
          </p:cNvSpPr>
          <p:nvPr>
            <p:ph type="title"/>
          </p:nvPr>
        </p:nvSpPr>
        <p:spPr/>
        <p:txBody>
          <a:bodyPr/>
          <a:lstStyle/>
          <a:p>
            <a:r>
              <a:rPr lang="en-US"/>
              <a:t>Instagram Posts | CAM</a:t>
            </a:r>
          </a:p>
        </p:txBody>
      </p:sp>
      <p:graphicFrame>
        <p:nvGraphicFramePr>
          <p:cNvPr id="6" name="Chart Placeholder 5">
            <a:extLst>
              <a:ext uri="{FF2B5EF4-FFF2-40B4-BE49-F238E27FC236}">
                <a16:creationId xmlns:a16="http://schemas.microsoft.com/office/drawing/2014/main" id="{B2DFB3E9-C4A9-4C12-A590-106DC438A4A0}"/>
              </a:ext>
            </a:extLst>
          </p:cNvPr>
          <p:cNvGraphicFramePr>
            <a:graphicFrameLocks noGrp="1"/>
          </p:cNvGraphicFramePr>
          <p:nvPr>
            <p:ph type="chart" sz="quarter" idx="13"/>
            <p:extLst>
              <p:ext uri="{D42A27DB-BD31-4B8C-83A1-F6EECF244321}">
                <p14:modId xmlns:p14="http://schemas.microsoft.com/office/powerpoint/2010/main" val="4117271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8ACF81-4386-4D90-BD64-8E036B681F0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3F076FA-C25A-4F06-BCAD-21AB4B9CBA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9305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A8558-1D55-4778-B06C-2F0007129E70}"/>
              </a:ext>
            </a:extLst>
          </p:cNvPr>
          <p:cNvSpPr>
            <a:spLocks noGrp="1"/>
          </p:cNvSpPr>
          <p:nvPr>
            <p:ph type="title"/>
          </p:nvPr>
        </p:nvSpPr>
        <p:spPr/>
        <p:txBody>
          <a:bodyPr/>
          <a:lstStyle/>
          <a:p>
            <a:r>
              <a:rPr lang="en-US"/>
              <a:t>Instagram Posts Table | CAM - 1 of 8</a:t>
            </a:r>
          </a:p>
        </p:txBody>
      </p:sp>
      <p:graphicFrame>
        <p:nvGraphicFramePr>
          <p:cNvPr id="5" name="Table Placeholder 4">
            <a:extLst>
              <a:ext uri="{FF2B5EF4-FFF2-40B4-BE49-F238E27FC236}">
                <a16:creationId xmlns:a16="http://schemas.microsoft.com/office/drawing/2014/main" id="{6DA2FEFF-7D33-4A72-AC14-AB73124924DE}"/>
              </a:ext>
            </a:extLst>
          </p:cNvPr>
          <p:cNvGraphicFramePr>
            <a:graphicFrameLocks noGrp="1"/>
          </p:cNvGraphicFramePr>
          <p:nvPr>
            <p:ph type="tbl" sz="quarter" idx="13"/>
            <p:extLst>
              <p:ext uri="{D42A27DB-BD31-4B8C-83A1-F6EECF244321}">
                <p14:modId xmlns:p14="http://schemas.microsoft.com/office/powerpoint/2010/main" val="82303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59952261"/>
                    </a:ext>
                  </a:extLst>
                </a:gridCol>
                <a:gridCol w="987552">
                  <a:extLst>
                    <a:ext uri="{9D8B030D-6E8A-4147-A177-3AD203B41FA5}">
                      <a16:colId xmlns:a16="http://schemas.microsoft.com/office/drawing/2014/main" val="2431475524"/>
                    </a:ext>
                  </a:extLst>
                </a:gridCol>
                <a:gridCol w="987552">
                  <a:extLst>
                    <a:ext uri="{9D8B030D-6E8A-4147-A177-3AD203B41FA5}">
                      <a16:colId xmlns:a16="http://schemas.microsoft.com/office/drawing/2014/main" val="701353264"/>
                    </a:ext>
                  </a:extLst>
                </a:gridCol>
                <a:gridCol w="987552">
                  <a:extLst>
                    <a:ext uri="{9D8B030D-6E8A-4147-A177-3AD203B41FA5}">
                      <a16:colId xmlns:a16="http://schemas.microsoft.com/office/drawing/2014/main" val="2430959234"/>
                    </a:ext>
                  </a:extLst>
                </a:gridCol>
                <a:gridCol w="987552">
                  <a:extLst>
                    <a:ext uri="{9D8B030D-6E8A-4147-A177-3AD203B41FA5}">
                      <a16:colId xmlns:a16="http://schemas.microsoft.com/office/drawing/2014/main" val="2291802204"/>
                    </a:ext>
                  </a:extLst>
                </a:gridCol>
                <a:gridCol w="987552">
                  <a:extLst>
                    <a:ext uri="{9D8B030D-6E8A-4147-A177-3AD203B41FA5}">
                      <a16:colId xmlns:a16="http://schemas.microsoft.com/office/drawing/2014/main" val="1139646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237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kitkatcentroamerica - 2021-06-30 22:00:41</a:t>
                      </a:r>
                      <a:r>
                        <a:rPr kumimoji="0" lang="es-ES" sz="1000" b="0" i="0" u="none" strike="noStrike" kern="1200" cap="none" spc="0" normalizeH="0" baseline="0" noProof="0">
                          <a:ln>
                            <a:noFill/>
                          </a:ln>
                          <a:solidFill>
                            <a:prstClr val="black"/>
                          </a:solidFill>
                          <a:effectLst/>
                          <a:uLnTx/>
                          <a:uFillTx/>
                          <a:latin typeface="+mn-lt"/>
                          <a:ea typeface="+mn-ea"/>
                          <a:cs typeface="+mn-cs"/>
                        </a:rPr>
                        <a:t>
 Cuando es miércoles y sientes que no llegas al viernes… ¡Date un break, date un KITKAT®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999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- 2021-06-30 02:20:36</a:t>
                      </a:r>
                      <a:r>
                        <a:rPr kumimoji="0" lang="en-US" sz="1000" b="0" i="0" u="none" strike="noStrike" kern="1200" cap="none" spc="0" normalizeH="0" baseline="0" noProof="0">
                          <a:ln>
                            <a:noFill/>
                          </a:ln>
                          <a:solidFill>
                            <a:prstClr val="black"/>
                          </a:solidFill>
                          <a:effectLst/>
                          <a:uLnTx/>
                          <a:uFillTx/>
                          <a:latin typeface="+mn-lt"/>
                          <a:ea typeface="+mn-ea"/>
                          <a:cs typeface="+mn-cs"/>
                        </a:rPr>
                        <a:t>
 La fórmula de la felicidad es sencilla. 
¡Comete un par de polos y listo!
🐻‍❄️ + 🐻‍❄️ = 😆 
#granada #guatemala #guate #saborgranada #chocolate#clasico #familia #amigos #instaguate #instagood #love #guatelinda #Tikal #photooftheday #semucchampey #antiguaguatemala #antigua #izabal #coban #solola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505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- 2021-06-27 19:48:41</a:t>
                      </a:r>
                      <a:r>
                        <a:rPr kumimoji="0" lang="en-US" sz="1000" b="0" i="0" u="none" strike="noStrike" kern="1200" cap="none" spc="0" normalizeH="0" baseline="0" noProof="0">
                          <a:ln>
                            <a:noFill/>
                          </a:ln>
                          <a:solidFill>
                            <a:prstClr val="black"/>
                          </a:solidFill>
                          <a:effectLst/>
                          <a:uLnTx/>
                          <a:uFillTx/>
                          <a:latin typeface="+mn-lt"/>
                          <a:ea typeface="+mn-ea"/>
                          <a:cs typeface="+mn-cs"/>
                        </a:rPr>
                        <a:t>
 La energía no se acaba con Chocolate Granada y nada mas delicioso que un chocolate diablo 🤤🍫
#granada #guatemala #guate #saborgranada #chocolate#clasico #familia #amigos #instaguate #instagood #love #guatelinda #Tikal #photooftheday #semucchampey #antiguaguatemala #antigua #izabal #coban #solola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3628952"/>
                  </a:ext>
                </a:extLst>
              </a:tr>
            </a:tbl>
          </a:graphicData>
        </a:graphic>
      </p:graphicFrame>
      <p:sp>
        <p:nvSpPr>
          <p:cNvPr id="4" name="Text Placeholder 3">
            <a:extLst>
              <a:ext uri="{FF2B5EF4-FFF2-40B4-BE49-F238E27FC236}">
                <a16:creationId xmlns:a16="http://schemas.microsoft.com/office/drawing/2014/main" id="{D00186FE-8197-4AC6-B43B-2BBFC3BBAA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98444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82B2-74F4-48B7-8E33-0D01BDC65E10}"/>
              </a:ext>
            </a:extLst>
          </p:cNvPr>
          <p:cNvSpPr>
            <a:spLocks noGrp="1"/>
          </p:cNvSpPr>
          <p:nvPr>
            <p:ph type="title"/>
          </p:nvPr>
        </p:nvSpPr>
        <p:spPr/>
        <p:txBody>
          <a:bodyPr/>
          <a:lstStyle/>
          <a:p>
            <a:r>
              <a:rPr lang="en-US"/>
              <a:t>Instagram Posts Table | CAM - 2 of 8</a:t>
            </a:r>
          </a:p>
        </p:txBody>
      </p:sp>
      <p:graphicFrame>
        <p:nvGraphicFramePr>
          <p:cNvPr id="5" name="Table Placeholder 4">
            <a:extLst>
              <a:ext uri="{FF2B5EF4-FFF2-40B4-BE49-F238E27FC236}">
                <a16:creationId xmlns:a16="http://schemas.microsoft.com/office/drawing/2014/main" id="{5AFAE5B9-C3CB-413C-AD36-C3DF0CD93756}"/>
              </a:ext>
            </a:extLst>
          </p:cNvPr>
          <p:cNvGraphicFramePr>
            <a:graphicFrameLocks noGrp="1"/>
          </p:cNvGraphicFramePr>
          <p:nvPr>
            <p:ph type="tbl" sz="quarter" idx="13"/>
            <p:extLst>
              <p:ext uri="{D42A27DB-BD31-4B8C-83A1-F6EECF244321}">
                <p14:modId xmlns:p14="http://schemas.microsoft.com/office/powerpoint/2010/main" val="1134505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5167197"/>
                    </a:ext>
                  </a:extLst>
                </a:gridCol>
                <a:gridCol w="987552">
                  <a:extLst>
                    <a:ext uri="{9D8B030D-6E8A-4147-A177-3AD203B41FA5}">
                      <a16:colId xmlns:a16="http://schemas.microsoft.com/office/drawing/2014/main" val="518765147"/>
                    </a:ext>
                  </a:extLst>
                </a:gridCol>
                <a:gridCol w="987552">
                  <a:extLst>
                    <a:ext uri="{9D8B030D-6E8A-4147-A177-3AD203B41FA5}">
                      <a16:colId xmlns:a16="http://schemas.microsoft.com/office/drawing/2014/main" val="3241891503"/>
                    </a:ext>
                  </a:extLst>
                </a:gridCol>
                <a:gridCol w="987552">
                  <a:extLst>
                    <a:ext uri="{9D8B030D-6E8A-4147-A177-3AD203B41FA5}">
                      <a16:colId xmlns:a16="http://schemas.microsoft.com/office/drawing/2014/main" val="3782524758"/>
                    </a:ext>
                  </a:extLst>
                </a:gridCol>
                <a:gridCol w="987552">
                  <a:extLst>
                    <a:ext uri="{9D8B030D-6E8A-4147-A177-3AD203B41FA5}">
                      <a16:colId xmlns:a16="http://schemas.microsoft.com/office/drawing/2014/main" val="691352840"/>
                    </a:ext>
                  </a:extLst>
                </a:gridCol>
                <a:gridCol w="987552">
                  <a:extLst>
                    <a:ext uri="{9D8B030D-6E8A-4147-A177-3AD203B41FA5}">
                      <a16:colId xmlns:a16="http://schemas.microsoft.com/office/drawing/2014/main" val="364868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96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kitkatcentroamerica - 2021-06-27 15:00:07</a:t>
                      </a:r>
                      <a:r>
                        <a:rPr kumimoji="0" lang="es-ES" sz="1000" b="0" i="0" u="none" strike="noStrike" kern="1200" cap="none" spc="0" normalizeH="0" baseline="0" noProof="0">
                          <a:ln>
                            <a:noFill/>
                          </a:ln>
                          <a:solidFill>
                            <a:prstClr val="black"/>
                          </a:solidFill>
                          <a:effectLst/>
                          <a:uLnTx/>
                          <a:uFillTx/>
                          <a:latin typeface="+mn-lt"/>
                          <a:ea typeface="+mn-ea"/>
                          <a:cs typeface="+mn-cs"/>
                        </a:rPr>
                        <a:t>
 Termina el Domingo con la mejor actitud 🤩 y con un delicioso KITKAT® La felicidad y un Break te esperan. #DateUnBreak #DateUnKitKat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548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- 2021-06-25 17:35:54</a:t>
                      </a:r>
                      <a:r>
                        <a:rPr kumimoji="0" lang="en-US" sz="1000" b="0" i="0" u="none" strike="noStrike" kern="1200" cap="none" spc="0" normalizeH="0" baseline="0" noProof="0">
                          <a:ln>
                            <a:noFill/>
                          </a:ln>
                          <a:solidFill>
                            <a:prstClr val="black"/>
                          </a:solidFill>
                          <a:effectLst/>
                          <a:uLnTx/>
                          <a:uFillTx/>
                          <a:latin typeface="+mn-lt"/>
                          <a:ea typeface="+mn-ea"/>
                          <a:cs typeface="+mn-cs"/>
                        </a:rPr>
                        <a:t>
 ¡Feliz Día del maestro! 👨🏻‍🏫 🍫 
#guate #guatemala #gt #maestro #diadelmaestro #chocolate #clases #instagood #instaguate #clases #parati  #clasico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400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- 2021-06-25 03:20:54</a:t>
                      </a:r>
                      <a:r>
                        <a:rPr kumimoji="0" lang="en-US" sz="1000" b="0" i="0" u="none" strike="noStrike" kern="1200" cap="none" spc="0" normalizeH="0" baseline="0" noProof="0">
                          <a:ln>
                            <a:noFill/>
                          </a:ln>
                          <a:solidFill>
                            <a:prstClr val="black"/>
                          </a:solidFill>
                          <a:effectLst/>
                          <a:uLnTx/>
                          <a:uFillTx/>
                          <a:latin typeface="+mn-lt"/>
                          <a:ea typeface="+mn-ea"/>
                          <a:cs typeface="+mn-cs"/>
                        </a:rPr>
                        <a:t>
 Toca dos veces en la pantalla para descubrir tu verdadero amor
 ❤️🔎 🍫 
#granada #guatemala #guate #saborgranada #chocolate#clasico #familia #amigos #instaguate #instagood #love #guatelinda #Tikal #photooftheday #semucchampey #antiguaguatemala #antigua #izabal #coban #solola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206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kitkatcentroamerica - 2021-06-23 21:46:02</a:t>
                      </a:r>
                      <a:r>
                        <a:rPr kumimoji="0" lang="es-ES" sz="1000" b="0" i="0" u="none" strike="noStrike" kern="1200" cap="none" spc="0" normalizeH="0" baseline="0" noProof="0">
                          <a:ln>
                            <a:noFill/>
                          </a:ln>
                          <a:solidFill>
                            <a:prstClr val="black"/>
                          </a:solidFill>
                          <a:effectLst/>
                          <a:uLnTx/>
                          <a:uFillTx/>
                          <a:latin typeface="+mn-lt"/>
                          <a:ea typeface="+mn-ea"/>
                          <a:cs typeface="+mn-cs"/>
                        </a:rPr>
                        <a:t>
 Si quieres que este Break de miércoles sea eterno, déjanos un 😍 en los comentarios y corre a buscar tu KITKAT®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54272301"/>
                  </a:ext>
                </a:extLst>
              </a:tr>
            </a:tbl>
          </a:graphicData>
        </a:graphic>
      </p:graphicFrame>
      <p:sp>
        <p:nvSpPr>
          <p:cNvPr id="4" name="Text Placeholder 3">
            <a:extLst>
              <a:ext uri="{FF2B5EF4-FFF2-40B4-BE49-F238E27FC236}">
                <a16:creationId xmlns:a16="http://schemas.microsoft.com/office/drawing/2014/main" id="{31E51478-800B-4F4C-9E17-8C24021FD14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39196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C16EC-3211-4A09-BCAE-BE044DE7474F}"/>
              </a:ext>
            </a:extLst>
          </p:cNvPr>
          <p:cNvSpPr>
            <a:spLocks noGrp="1"/>
          </p:cNvSpPr>
          <p:nvPr>
            <p:ph type="title"/>
          </p:nvPr>
        </p:nvSpPr>
        <p:spPr/>
        <p:txBody>
          <a:bodyPr/>
          <a:lstStyle/>
          <a:p>
            <a:r>
              <a:rPr lang="en-US"/>
              <a:t>Instagram Posts Table | CAM - 3 of 8</a:t>
            </a:r>
          </a:p>
        </p:txBody>
      </p:sp>
      <p:graphicFrame>
        <p:nvGraphicFramePr>
          <p:cNvPr id="5" name="Table Placeholder 4">
            <a:extLst>
              <a:ext uri="{FF2B5EF4-FFF2-40B4-BE49-F238E27FC236}">
                <a16:creationId xmlns:a16="http://schemas.microsoft.com/office/drawing/2014/main" id="{88A0431D-9343-400B-9116-1B38AF3F1410}"/>
              </a:ext>
            </a:extLst>
          </p:cNvPr>
          <p:cNvGraphicFramePr>
            <a:graphicFrameLocks noGrp="1"/>
          </p:cNvGraphicFramePr>
          <p:nvPr>
            <p:ph type="tbl" sz="quarter" idx="13"/>
            <p:extLst>
              <p:ext uri="{D42A27DB-BD31-4B8C-83A1-F6EECF244321}">
                <p14:modId xmlns:p14="http://schemas.microsoft.com/office/powerpoint/2010/main" val="2833543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71578659"/>
                    </a:ext>
                  </a:extLst>
                </a:gridCol>
                <a:gridCol w="987552">
                  <a:extLst>
                    <a:ext uri="{9D8B030D-6E8A-4147-A177-3AD203B41FA5}">
                      <a16:colId xmlns:a16="http://schemas.microsoft.com/office/drawing/2014/main" val="4261359050"/>
                    </a:ext>
                  </a:extLst>
                </a:gridCol>
                <a:gridCol w="987552">
                  <a:extLst>
                    <a:ext uri="{9D8B030D-6E8A-4147-A177-3AD203B41FA5}">
                      <a16:colId xmlns:a16="http://schemas.microsoft.com/office/drawing/2014/main" val="1433973907"/>
                    </a:ext>
                  </a:extLst>
                </a:gridCol>
                <a:gridCol w="987552">
                  <a:extLst>
                    <a:ext uri="{9D8B030D-6E8A-4147-A177-3AD203B41FA5}">
                      <a16:colId xmlns:a16="http://schemas.microsoft.com/office/drawing/2014/main" val="2453831189"/>
                    </a:ext>
                  </a:extLst>
                </a:gridCol>
                <a:gridCol w="987552">
                  <a:extLst>
                    <a:ext uri="{9D8B030D-6E8A-4147-A177-3AD203B41FA5}">
                      <a16:colId xmlns:a16="http://schemas.microsoft.com/office/drawing/2014/main" val="2757790944"/>
                    </a:ext>
                  </a:extLst>
                </a:gridCol>
                <a:gridCol w="987552">
                  <a:extLst>
                    <a:ext uri="{9D8B030D-6E8A-4147-A177-3AD203B41FA5}">
                      <a16:colId xmlns:a16="http://schemas.microsoft.com/office/drawing/2014/main" val="314259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411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chocolatetutto - 2021-06-23 15:01:06</a:t>
                      </a:r>
                      <a:r>
                        <a:rPr kumimoji="0" lang="es-ES" sz="1000" b="0" i="0" u="none" strike="noStrike" kern="1200" cap="none" spc="0" normalizeH="0" baseline="0" noProof="0">
                          <a:ln>
                            <a:noFill/>
                          </a:ln>
                          <a:solidFill>
                            <a:prstClr val="black"/>
                          </a:solidFill>
                          <a:effectLst/>
                          <a:uLnTx/>
                          <a:uFillTx/>
                          <a:latin typeface="+mn-lt"/>
                          <a:ea typeface="+mn-ea"/>
                          <a:cs typeface="+mn-cs"/>
                        </a:rPr>
                        <a:t>
 ¿Mi secreto? Probá mi cremoso chocolate blanco y descubrilo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80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- 2021-06-22 23:13:32</a:t>
                      </a:r>
                      <a:r>
                        <a:rPr kumimoji="0" lang="en-US" sz="1000" b="0" i="0" u="none" strike="noStrike" kern="1200" cap="none" spc="0" normalizeH="0" baseline="0" noProof="0">
                          <a:ln>
                            <a:noFill/>
                          </a:ln>
                          <a:solidFill>
                            <a:prstClr val="black"/>
                          </a:solidFill>
                          <a:effectLst/>
                          <a:uLnTx/>
                          <a:uFillTx/>
                          <a:latin typeface="+mn-lt"/>
                          <a:ea typeface="+mn-ea"/>
                          <a:cs typeface="+mn-cs"/>
                        </a:rPr>
                        <a:t>
 ¡Ahora y siempre un clásico inigualable! 🏆🍫
#granada #guatemala #guate #saborgranada #chocolate#clasico #familia #amigos #instaguate #instagood #love #guatelinda #Tikal #photooftheday #semucchampey #antiguaguatemala #antigua #izabal #coban #solola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904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chocolatetutto - 2021-06-22 15:00:52</a:t>
                      </a:r>
                      <a:r>
                        <a:rPr kumimoji="0" lang="es-ES" sz="1000" b="0" i="0" u="none" strike="noStrike" kern="1200" cap="none" spc="0" normalizeH="0" baseline="0" noProof="0">
                          <a:ln>
                            <a:noFill/>
                          </a:ln>
                          <a:solidFill>
                            <a:prstClr val="black"/>
                          </a:solidFill>
                          <a:effectLst/>
                          <a:uLnTx/>
                          <a:uFillTx/>
                          <a:latin typeface="+mn-lt"/>
                          <a:ea typeface="+mn-ea"/>
                          <a:cs typeface="+mn-cs"/>
                        </a:rPr>
                        <a:t>
 Hagamos un plan tan exótico como yo. ¿A dónde me llevarías?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655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- 2021-06-21 02:02:32</a:t>
                      </a:r>
                      <a:r>
                        <a:rPr kumimoji="0" lang="en-US" sz="1000" b="0" i="0" u="none" strike="noStrike" kern="1200" cap="none" spc="0" normalizeH="0" baseline="0" noProof="0">
                          <a:ln>
                            <a:noFill/>
                          </a:ln>
                          <a:solidFill>
                            <a:prstClr val="black"/>
                          </a:solidFill>
                          <a:effectLst/>
                          <a:uLnTx/>
                          <a:uFillTx/>
                          <a:latin typeface="+mn-lt"/>
                          <a:ea typeface="+mn-ea"/>
                          <a:cs typeface="+mn-cs"/>
                        </a:rPr>
                        <a:t>
 ¡Un clásico por toda Guatemala! 
🍫🇬🇹🚗
 #granada #guatemala #guate #saborgranada #chocolate#clasico #familia #amigos #instaguate #instagood #love #guatelinda #Tikal #photooftheday #antiguaguatemala #antigua #izabal #coban #solola #xela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6464638"/>
                  </a:ext>
                </a:extLst>
              </a:tr>
            </a:tbl>
          </a:graphicData>
        </a:graphic>
      </p:graphicFrame>
      <p:sp>
        <p:nvSpPr>
          <p:cNvPr id="4" name="Text Placeholder 3">
            <a:extLst>
              <a:ext uri="{FF2B5EF4-FFF2-40B4-BE49-F238E27FC236}">
                <a16:creationId xmlns:a16="http://schemas.microsoft.com/office/drawing/2014/main" id="{AE7E1325-1E5F-480C-9087-DA993236559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86003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750E-5494-421F-BC52-D2505B341348}"/>
              </a:ext>
            </a:extLst>
          </p:cNvPr>
          <p:cNvSpPr>
            <a:spLocks noGrp="1"/>
          </p:cNvSpPr>
          <p:nvPr>
            <p:ph type="title"/>
          </p:nvPr>
        </p:nvSpPr>
        <p:spPr/>
        <p:txBody>
          <a:bodyPr/>
          <a:lstStyle/>
          <a:p>
            <a:r>
              <a:rPr lang="en-US"/>
              <a:t>Instagram Posts Table | CAM - 4 of 8</a:t>
            </a:r>
          </a:p>
        </p:txBody>
      </p:sp>
      <p:graphicFrame>
        <p:nvGraphicFramePr>
          <p:cNvPr id="5" name="Table Placeholder 4">
            <a:extLst>
              <a:ext uri="{FF2B5EF4-FFF2-40B4-BE49-F238E27FC236}">
                <a16:creationId xmlns:a16="http://schemas.microsoft.com/office/drawing/2014/main" id="{ED955536-48A3-4B18-8A42-8B240A41AAE4}"/>
              </a:ext>
            </a:extLst>
          </p:cNvPr>
          <p:cNvGraphicFramePr>
            <a:graphicFrameLocks noGrp="1"/>
          </p:cNvGraphicFramePr>
          <p:nvPr>
            <p:ph type="tbl" sz="quarter" idx="13"/>
            <p:extLst>
              <p:ext uri="{D42A27DB-BD31-4B8C-83A1-F6EECF244321}">
                <p14:modId xmlns:p14="http://schemas.microsoft.com/office/powerpoint/2010/main" val="65539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8731840"/>
                    </a:ext>
                  </a:extLst>
                </a:gridCol>
                <a:gridCol w="987552">
                  <a:extLst>
                    <a:ext uri="{9D8B030D-6E8A-4147-A177-3AD203B41FA5}">
                      <a16:colId xmlns:a16="http://schemas.microsoft.com/office/drawing/2014/main" val="596828616"/>
                    </a:ext>
                  </a:extLst>
                </a:gridCol>
                <a:gridCol w="987552">
                  <a:extLst>
                    <a:ext uri="{9D8B030D-6E8A-4147-A177-3AD203B41FA5}">
                      <a16:colId xmlns:a16="http://schemas.microsoft.com/office/drawing/2014/main" val="1666927213"/>
                    </a:ext>
                  </a:extLst>
                </a:gridCol>
                <a:gridCol w="987552">
                  <a:extLst>
                    <a:ext uri="{9D8B030D-6E8A-4147-A177-3AD203B41FA5}">
                      <a16:colId xmlns:a16="http://schemas.microsoft.com/office/drawing/2014/main" val="2091900759"/>
                    </a:ext>
                  </a:extLst>
                </a:gridCol>
                <a:gridCol w="987552">
                  <a:extLst>
                    <a:ext uri="{9D8B030D-6E8A-4147-A177-3AD203B41FA5}">
                      <a16:colId xmlns:a16="http://schemas.microsoft.com/office/drawing/2014/main" val="1528547829"/>
                    </a:ext>
                  </a:extLst>
                </a:gridCol>
                <a:gridCol w="987552">
                  <a:extLst>
                    <a:ext uri="{9D8B030D-6E8A-4147-A177-3AD203B41FA5}">
                      <a16:colId xmlns:a16="http://schemas.microsoft.com/office/drawing/2014/main" val="1731268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374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kitkatcentroamerica - 2021-06-20 15:00:21</a:t>
                      </a:r>
                      <a:r>
                        <a:rPr kumimoji="0" lang="es-ES" sz="1000" b="0" i="0" u="none" strike="noStrike" kern="1200" cap="none" spc="0" normalizeH="0" baseline="0" noProof="0">
                          <a:ln>
                            <a:noFill/>
                          </a:ln>
                          <a:solidFill>
                            <a:prstClr val="black"/>
                          </a:solidFill>
                          <a:effectLst/>
                          <a:uLnTx/>
                          <a:uFillTx/>
                          <a:latin typeface="+mn-lt"/>
                          <a:ea typeface="+mn-ea"/>
                          <a:cs typeface="+mn-cs"/>
                        </a:rPr>
                        <a:t>
 Compartimos juntos momentos que siempre vamos a recordar, como su forma de celebrar un gol 👀😂 o cuando le apagas la tv, está dormido y te dice: "estoy viéndola ¡no la apagues!" 🤭 ¿Qué recuerdos divertidos tienes con papá? Cuéntanos, menciónalo y deséale un ¡feliz día del padre! #DateUnBreak #DateUnKitKat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283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- 2021-06-19 01:23:39</a:t>
                      </a:r>
                      <a:r>
                        <a:rPr kumimoji="0" lang="en-US" sz="1000" b="0" i="0" u="none" strike="noStrike" kern="1200" cap="none" spc="0" normalizeH="0" baseline="0" noProof="0">
                          <a:ln>
                            <a:noFill/>
                          </a:ln>
                          <a:solidFill>
                            <a:prstClr val="black"/>
                          </a:solidFill>
                          <a:effectLst/>
                          <a:uLnTx/>
                          <a:uFillTx/>
                          <a:latin typeface="+mn-lt"/>
                          <a:ea typeface="+mn-ea"/>
                          <a:cs typeface="+mn-cs"/>
                        </a:rPr>
                        <a:t>
 ¡Llevamos Guatemala en el corazón! ❤️ 🇬🇹 
#granada #guatemala #guate #saborgranada #chocolate#clasico #familia #amigos #instaguate #instagood #love #guatelinda #Tikal #photooftheday #semucchampey #antiguaguatemala #antigua #izabal #coban #solola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427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chocolatetutto - 2021-06-18 15:00:27</a:t>
                      </a:r>
                      <a:r>
                        <a:rPr kumimoji="0" lang="es-ES" sz="1000" b="0" i="0" u="none" strike="noStrike" kern="1200" cap="none" spc="0" normalizeH="0" baseline="0" noProof="0">
                          <a:ln>
                            <a:noFill/>
                          </a:ln>
                          <a:solidFill>
                            <a:prstClr val="black"/>
                          </a:solidFill>
                          <a:effectLst/>
                          <a:uLnTx/>
                          <a:uFillTx/>
                          <a:latin typeface="+mn-lt"/>
                          <a:ea typeface="+mn-ea"/>
                          <a:cs typeface="+mn-cs"/>
                        </a:rPr>
                        <a:t>
 El secreto de mi seducción está en mi crocante, mi sal marina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8622815"/>
                  </a:ext>
                </a:extLst>
              </a:tr>
            </a:tbl>
          </a:graphicData>
        </a:graphic>
      </p:graphicFrame>
      <p:sp>
        <p:nvSpPr>
          <p:cNvPr id="4" name="Text Placeholder 3">
            <a:extLst>
              <a:ext uri="{FF2B5EF4-FFF2-40B4-BE49-F238E27FC236}">
                <a16:creationId xmlns:a16="http://schemas.microsoft.com/office/drawing/2014/main" id="{8A400A80-B874-4B7B-A0FB-E3E05F0FEE4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54808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93DEE-065D-4C77-AAF2-1D552874C13F}"/>
              </a:ext>
            </a:extLst>
          </p:cNvPr>
          <p:cNvSpPr>
            <a:spLocks noGrp="1"/>
          </p:cNvSpPr>
          <p:nvPr>
            <p:ph type="title"/>
          </p:nvPr>
        </p:nvSpPr>
        <p:spPr/>
        <p:txBody>
          <a:bodyPr/>
          <a:lstStyle/>
          <a:p>
            <a:r>
              <a:rPr lang="en-US"/>
              <a:t>Instagram Posts Table | CAM - 5 of 8</a:t>
            </a:r>
          </a:p>
        </p:txBody>
      </p:sp>
      <p:graphicFrame>
        <p:nvGraphicFramePr>
          <p:cNvPr id="5" name="Table Placeholder 4">
            <a:extLst>
              <a:ext uri="{FF2B5EF4-FFF2-40B4-BE49-F238E27FC236}">
                <a16:creationId xmlns:a16="http://schemas.microsoft.com/office/drawing/2014/main" id="{AA4C25DE-FB3B-4211-8624-2B329015081B}"/>
              </a:ext>
            </a:extLst>
          </p:cNvPr>
          <p:cNvGraphicFramePr>
            <a:graphicFrameLocks noGrp="1"/>
          </p:cNvGraphicFramePr>
          <p:nvPr>
            <p:ph type="tbl" sz="quarter" idx="13"/>
            <p:extLst>
              <p:ext uri="{D42A27DB-BD31-4B8C-83A1-F6EECF244321}">
                <p14:modId xmlns:p14="http://schemas.microsoft.com/office/powerpoint/2010/main" val="249266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38379543"/>
                    </a:ext>
                  </a:extLst>
                </a:gridCol>
                <a:gridCol w="987552">
                  <a:extLst>
                    <a:ext uri="{9D8B030D-6E8A-4147-A177-3AD203B41FA5}">
                      <a16:colId xmlns:a16="http://schemas.microsoft.com/office/drawing/2014/main" val="3163462601"/>
                    </a:ext>
                  </a:extLst>
                </a:gridCol>
                <a:gridCol w="987552">
                  <a:extLst>
                    <a:ext uri="{9D8B030D-6E8A-4147-A177-3AD203B41FA5}">
                      <a16:colId xmlns:a16="http://schemas.microsoft.com/office/drawing/2014/main" val="898462433"/>
                    </a:ext>
                  </a:extLst>
                </a:gridCol>
                <a:gridCol w="987552">
                  <a:extLst>
                    <a:ext uri="{9D8B030D-6E8A-4147-A177-3AD203B41FA5}">
                      <a16:colId xmlns:a16="http://schemas.microsoft.com/office/drawing/2014/main" val="4010318608"/>
                    </a:ext>
                  </a:extLst>
                </a:gridCol>
                <a:gridCol w="987552">
                  <a:extLst>
                    <a:ext uri="{9D8B030D-6E8A-4147-A177-3AD203B41FA5}">
                      <a16:colId xmlns:a16="http://schemas.microsoft.com/office/drawing/2014/main" val="3909475443"/>
                    </a:ext>
                  </a:extLst>
                </a:gridCol>
                <a:gridCol w="987552">
                  <a:extLst>
                    <a:ext uri="{9D8B030D-6E8A-4147-A177-3AD203B41FA5}">
                      <a16:colId xmlns:a16="http://schemas.microsoft.com/office/drawing/2014/main" val="326090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887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- 2021-06-17 13:16:11</a:t>
                      </a:r>
                      <a:r>
                        <a:rPr kumimoji="0" lang="en-US" sz="1000" b="0" i="0" u="none" strike="noStrike" kern="1200" cap="none" spc="0" normalizeH="0" baseline="0" noProof="0">
                          <a:ln>
                            <a:noFill/>
                          </a:ln>
                          <a:solidFill>
                            <a:prstClr val="black"/>
                          </a:solidFill>
                          <a:effectLst/>
                          <a:uLnTx/>
                          <a:uFillTx/>
                          <a:latin typeface="+mn-lt"/>
                          <a:ea typeface="+mn-ea"/>
                          <a:cs typeface="+mn-cs"/>
                        </a:rPr>
                        <a:t>
 ¡Feliz día del padre al héroe de la casa! 🦸🏻‍♂️🍫
Hoy compartimos con papa nuestro Chocolate Granada favorito. 🍫 👨‍👩‍👦
#granada #papa #padre #diadelpadre #guatemala #guate #saborgranada #chocolate #clasico #familia #amigos #instaguate #instagood #antigua #antiguaguatemala #love #guatelinda #Tikal #photooftheday
#huehuetenango #ciudaddeguatemala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008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- 2021-06-17 01:25:24</a:t>
                      </a:r>
                      <a:r>
                        <a:rPr kumimoji="0" lang="en-US" sz="1000" b="0" i="0" u="none" strike="noStrike" kern="1200" cap="none" spc="0" normalizeH="0" baseline="0" noProof="0">
                          <a:ln>
                            <a:noFill/>
                          </a:ln>
                          <a:solidFill>
                            <a:prstClr val="black"/>
                          </a:solidFill>
                          <a:effectLst/>
                          <a:uLnTx/>
                          <a:uFillTx/>
                          <a:latin typeface="+mn-lt"/>
                          <a:ea typeface="+mn-ea"/>
                          <a:cs typeface="+mn-cs"/>
                        </a:rPr>
                        <a:t>
 ¡La dupla perfecta si existe! ✌🏻🍫
#granada #guatemala #guate #saborgranada #chocolate#clasico #familia #amigos #instaguate #instagood #love #guatelinda #Tikal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2099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kitkatcentroamerica - 2021-06-16 22:30:34</a:t>
                      </a:r>
                      <a:r>
                        <a:rPr kumimoji="0" lang="en-US" sz="1000" b="0" i="0" u="none" strike="noStrike" kern="1200" cap="none" spc="0" normalizeH="0" baseline="0" noProof="0">
                          <a:ln>
                            <a:noFill/>
                          </a:ln>
                          <a:solidFill>
                            <a:prstClr val="black"/>
                          </a:solidFill>
                          <a:effectLst/>
                          <a:uLnTx/>
                          <a:uFillTx/>
                          <a:latin typeface="+mn-lt"/>
                          <a:ea typeface="+mn-ea"/>
                          <a:cs typeface="+mn-cs"/>
                        </a:rPr>
                        <a:t>
 Es miércoles, date un pequeño Break con KITKAT® para continuar con la semana. 🤯 #DateUnBreak #DateUnKITKAT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2551218"/>
                  </a:ext>
                </a:extLst>
              </a:tr>
            </a:tbl>
          </a:graphicData>
        </a:graphic>
      </p:graphicFrame>
      <p:sp>
        <p:nvSpPr>
          <p:cNvPr id="4" name="Text Placeholder 3">
            <a:extLst>
              <a:ext uri="{FF2B5EF4-FFF2-40B4-BE49-F238E27FC236}">
                <a16:creationId xmlns:a16="http://schemas.microsoft.com/office/drawing/2014/main" id="{AFD74AC6-D9EE-4D3C-95AC-DC732E0843E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03474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E23B5-CFF4-4F61-9A5C-882E3B3F84E4}"/>
              </a:ext>
            </a:extLst>
          </p:cNvPr>
          <p:cNvSpPr>
            <a:spLocks noGrp="1"/>
          </p:cNvSpPr>
          <p:nvPr>
            <p:ph type="title"/>
          </p:nvPr>
        </p:nvSpPr>
        <p:spPr/>
        <p:txBody>
          <a:bodyPr/>
          <a:lstStyle/>
          <a:p>
            <a:r>
              <a:rPr lang="en-US"/>
              <a:t>Instagram Posts Table | CAM - 6 of 8</a:t>
            </a:r>
          </a:p>
        </p:txBody>
      </p:sp>
      <p:graphicFrame>
        <p:nvGraphicFramePr>
          <p:cNvPr id="5" name="Table Placeholder 4">
            <a:extLst>
              <a:ext uri="{FF2B5EF4-FFF2-40B4-BE49-F238E27FC236}">
                <a16:creationId xmlns:a16="http://schemas.microsoft.com/office/drawing/2014/main" id="{6F0EF677-EBE1-49DF-98FB-AF6930609D26}"/>
              </a:ext>
            </a:extLst>
          </p:cNvPr>
          <p:cNvGraphicFramePr>
            <a:graphicFrameLocks noGrp="1"/>
          </p:cNvGraphicFramePr>
          <p:nvPr>
            <p:ph type="tbl" sz="quarter" idx="13"/>
            <p:extLst>
              <p:ext uri="{D42A27DB-BD31-4B8C-83A1-F6EECF244321}">
                <p14:modId xmlns:p14="http://schemas.microsoft.com/office/powerpoint/2010/main" val="354823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61408899"/>
                    </a:ext>
                  </a:extLst>
                </a:gridCol>
                <a:gridCol w="987552">
                  <a:extLst>
                    <a:ext uri="{9D8B030D-6E8A-4147-A177-3AD203B41FA5}">
                      <a16:colId xmlns:a16="http://schemas.microsoft.com/office/drawing/2014/main" val="3332077167"/>
                    </a:ext>
                  </a:extLst>
                </a:gridCol>
                <a:gridCol w="987552">
                  <a:extLst>
                    <a:ext uri="{9D8B030D-6E8A-4147-A177-3AD203B41FA5}">
                      <a16:colId xmlns:a16="http://schemas.microsoft.com/office/drawing/2014/main" val="2194230527"/>
                    </a:ext>
                  </a:extLst>
                </a:gridCol>
                <a:gridCol w="987552">
                  <a:extLst>
                    <a:ext uri="{9D8B030D-6E8A-4147-A177-3AD203B41FA5}">
                      <a16:colId xmlns:a16="http://schemas.microsoft.com/office/drawing/2014/main" val="3836769262"/>
                    </a:ext>
                  </a:extLst>
                </a:gridCol>
                <a:gridCol w="987552">
                  <a:extLst>
                    <a:ext uri="{9D8B030D-6E8A-4147-A177-3AD203B41FA5}">
                      <a16:colId xmlns:a16="http://schemas.microsoft.com/office/drawing/2014/main" val="3373974535"/>
                    </a:ext>
                  </a:extLst>
                </a:gridCol>
                <a:gridCol w="987552">
                  <a:extLst>
                    <a:ext uri="{9D8B030D-6E8A-4147-A177-3AD203B41FA5}">
                      <a16:colId xmlns:a16="http://schemas.microsoft.com/office/drawing/2014/main" val="3730008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16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chocolatetutto - 2021-06-15 15:00:21</a:t>
                      </a:r>
                      <a:r>
                        <a:rPr kumimoji="0" lang="es-ES" sz="1000" b="0" i="0" u="none" strike="noStrike" kern="1200" cap="none" spc="0" normalizeH="0" baseline="0" noProof="0">
                          <a:ln>
                            <a:noFill/>
                          </a:ln>
                          <a:solidFill>
                            <a:prstClr val="black"/>
                          </a:solidFill>
                          <a:effectLst/>
                          <a:uLnTx/>
                          <a:uFillTx/>
                          <a:latin typeface="+mn-lt"/>
                          <a:ea typeface="+mn-ea"/>
                          <a:cs typeface="+mn-cs"/>
                        </a:rPr>
                        <a:t>
 Dejate llevar por mis nueces de seducción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754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- 2021-06-14 17:53:36</a:t>
                      </a:r>
                      <a:r>
                        <a:rPr kumimoji="0" lang="en-US" sz="1000" b="0" i="0" u="none" strike="noStrike" kern="1200" cap="none" spc="0" normalizeH="0" baseline="0" noProof="0">
                          <a:ln>
                            <a:noFill/>
                          </a:ln>
                          <a:solidFill>
                            <a:prstClr val="black"/>
                          </a:solidFill>
                          <a:effectLst/>
                          <a:uLnTx/>
                          <a:uFillTx/>
                          <a:latin typeface="+mn-lt"/>
                          <a:ea typeface="+mn-ea"/>
                          <a:cs typeface="+mn-cs"/>
                        </a:rPr>
                        <a:t>
 La semana mejora con un trocito de Chocolate Granada 🤍🍫
 #granada #guatemala #guate #saborgranada #chocolate#clasico #familia #amigos #instaguate #instagood #love #guatelinda #Tikal #photooftheday #antigua #gt #choco #lunes #felicidad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860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- 2021-06-12 03:14:52</a:t>
                      </a:r>
                      <a:r>
                        <a:rPr kumimoji="0" lang="en-US" sz="1000" b="0" i="0" u="none" strike="noStrike" kern="1200" cap="none" spc="0" normalizeH="0" baseline="0" noProof="0">
                          <a:ln>
                            <a:noFill/>
                          </a:ln>
                          <a:solidFill>
                            <a:prstClr val="black"/>
                          </a:solidFill>
                          <a:effectLst/>
                          <a:uLnTx/>
                          <a:uFillTx/>
                          <a:latin typeface="+mn-lt"/>
                          <a:ea typeface="+mn-ea"/>
                          <a:cs typeface="+mn-cs"/>
                        </a:rPr>
                        <a:t>
 ¡Recárgate de energía con tu chocolate favorito Granada! 🔋🍫 
#granada #guatemala #guate #saborgranada #chocolate#clasico #familia #amigos #instaguate #instagood #love #guatelinda #Tikal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8393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chocolatetutto - 2021-06-11 15:00:48</a:t>
                      </a:r>
                      <a:r>
                        <a:rPr kumimoji="0" lang="en-US" sz="1000" b="0" i="0" u="none" strike="noStrike" kern="1200" cap="none" spc="0" normalizeH="0" baseline="0" noProof="0">
                          <a:ln>
                            <a:noFill/>
                          </a:ln>
                          <a:solidFill>
                            <a:prstClr val="black"/>
                          </a:solidFill>
                          <a:effectLst/>
                          <a:uLnTx/>
                          <a:uFillTx/>
                          <a:latin typeface="+mn-lt"/>
                          <a:ea typeface="+mn-ea"/>
                          <a:cs typeface="+mn-cs"/>
                        </a:rPr>
                        <a:t>
 No hay manera de resistirme, dame un mordisco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3693968"/>
                  </a:ext>
                </a:extLst>
              </a:tr>
            </a:tbl>
          </a:graphicData>
        </a:graphic>
      </p:graphicFrame>
      <p:sp>
        <p:nvSpPr>
          <p:cNvPr id="4" name="Text Placeholder 3">
            <a:extLst>
              <a:ext uri="{FF2B5EF4-FFF2-40B4-BE49-F238E27FC236}">
                <a16:creationId xmlns:a16="http://schemas.microsoft.com/office/drawing/2014/main" id="{2A4C75E7-23F0-4EC0-B337-1D22388D770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33617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D1D1-894C-4C6F-BEF4-46C3FB9319F7}"/>
              </a:ext>
            </a:extLst>
          </p:cNvPr>
          <p:cNvSpPr>
            <a:spLocks noGrp="1"/>
          </p:cNvSpPr>
          <p:nvPr>
            <p:ph type="title"/>
          </p:nvPr>
        </p:nvSpPr>
        <p:spPr/>
        <p:txBody>
          <a:bodyPr/>
          <a:lstStyle/>
          <a:p>
            <a:r>
              <a:rPr lang="en-US"/>
              <a:t>Instagram Posts Table | CAM - 7 of 8</a:t>
            </a:r>
          </a:p>
        </p:txBody>
      </p:sp>
      <p:graphicFrame>
        <p:nvGraphicFramePr>
          <p:cNvPr id="5" name="Table Placeholder 4">
            <a:extLst>
              <a:ext uri="{FF2B5EF4-FFF2-40B4-BE49-F238E27FC236}">
                <a16:creationId xmlns:a16="http://schemas.microsoft.com/office/drawing/2014/main" id="{A9576AC2-6CAA-4497-85A0-C62A29FE26EC}"/>
              </a:ext>
            </a:extLst>
          </p:cNvPr>
          <p:cNvGraphicFramePr>
            <a:graphicFrameLocks noGrp="1"/>
          </p:cNvGraphicFramePr>
          <p:nvPr>
            <p:ph type="tbl" sz="quarter" idx="13"/>
            <p:extLst>
              <p:ext uri="{D42A27DB-BD31-4B8C-83A1-F6EECF244321}">
                <p14:modId xmlns:p14="http://schemas.microsoft.com/office/powerpoint/2010/main" val="2373496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91666016"/>
                    </a:ext>
                  </a:extLst>
                </a:gridCol>
                <a:gridCol w="987552">
                  <a:extLst>
                    <a:ext uri="{9D8B030D-6E8A-4147-A177-3AD203B41FA5}">
                      <a16:colId xmlns:a16="http://schemas.microsoft.com/office/drawing/2014/main" val="572156048"/>
                    </a:ext>
                  </a:extLst>
                </a:gridCol>
                <a:gridCol w="987552">
                  <a:extLst>
                    <a:ext uri="{9D8B030D-6E8A-4147-A177-3AD203B41FA5}">
                      <a16:colId xmlns:a16="http://schemas.microsoft.com/office/drawing/2014/main" val="641004368"/>
                    </a:ext>
                  </a:extLst>
                </a:gridCol>
                <a:gridCol w="987552">
                  <a:extLst>
                    <a:ext uri="{9D8B030D-6E8A-4147-A177-3AD203B41FA5}">
                      <a16:colId xmlns:a16="http://schemas.microsoft.com/office/drawing/2014/main" val="3008030581"/>
                    </a:ext>
                  </a:extLst>
                </a:gridCol>
                <a:gridCol w="987552">
                  <a:extLst>
                    <a:ext uri="{9D8B030D-6E8A-4147-A177-3AD203B41FA5}">
                      <a16:colId xmlns:a16="http://schemas.microsoft.com/office/drawing/2014/main" val="4126864100"/>
                    </a:ext>
                  </a:extLst>
                </a:gridCol>
                <a:gridCol w="987552">
                  <a:extLst>
                    <a:ext uri="{9D8B030D-6E8A-4147-A177-3AD203B41FA5}">
                      <a16:colId xmlns:a16="http://schemas.microsoft.com/office/drawing/2014/main" val="249684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526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- 2021-06-08 01:29:40</a:t>
                      </a:r>
                      <a:r>
                        <a:rPr kumimoji="0" lang="en-US" sz="1000" b="0" i="0" u="none" strike="noStrike" kern="1200" cap="none" spc="0" normalizeH="0" baseline="0" noProof="0">
                          <a:ln>
                            <a:noFill/>
                          </a:ln>
                          <a:solidFill>
                            <a:prstClr val="black"/>
                          </a:solidFill>
                          <a:effectLst/>
                          <a:uLnTx/>
                          <a:uFillTx/>
                          <a:latin typeface="+mn-lt"/>
                          <a:ea typeface="+mn-ea"/>
                          <a:cs typeface="+mn-cs"/>
                        </a:rPr>
                        <a:t>
 Aquí, allá y en toda Guatemala encuentras el sabor de Chocolates Granada 🍫 🇬🇹 
#guatemala #guate #chocolate #cacao #antigua #tikal #totonicapan #izabal #peten #huehuetenango #escuintla #instagood #amigos #fyp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528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- 2021-06-05 23:12:15</a:t>
                      </a:r>
                      <a:r>
                        <a:rPr kumimoji="0" lang="en-US" sz="1000" b="0" i="0" u="none" strike="noStrike" kern="1200" cap="none" spc="0" normalizeH="0" baseline="0" noProof="0">
                          <a:ln>
                            <a:noFill/>
                          </a:ln>
                          <a:solidFill>
                            <a:prstClr val="black"/>
                          </a:solidFill>
                          <a:effectLst/>
                          <a:uLnTx/>
                          <a:uFillTx/>
                          <a:latin typeface="+mn-lt"/>
                          <a:ea typeface="+mn-ea"/>
                          <a:cs typeface="+mn-cs"/>
                        </a:rPr>
                        <a:t>
 El verdadero sabor a chocolate desde 1947 🍫 💝
#granada #chocolate #choco #cacao #instagood #amigos #familia #dulce #guatemala #guate #gt #instagood #instadaily #galleta #gt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676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- 2021-06-05 00:10:33</a:t>
                      </a:r>
                      <a:r>
                        <a:rPr kumimoji="0" lang="en-US" sz="1000" b="0" i="0" u="none" strike="noStrike" kern="1200" cap="none" spc="0" normalizeH="0" baseline="0" noProof="0">
                          <a:ln>
                            <a:noFill/>
                          </a:ln>
                          <a:solidFill>
                            <a:prstClr val="black"/>
                          </a:solidFill>
                          <a:effectLst/>
                          <a:uLnTx/>
                          <a:uFillTx/>
                          <a:latin typeface="+mn-lt"/>
                          <a:ea typeface="+mn-ea"/>
                          <a:cs typeface="+mn-cs"/>
                        </a:rPr>
                        <a:t>
 ¡Aquí están los resultados del sorteo llévate un regalo para mamá! 🍫 💕 
Descubre los ganadores dándole swipe. 
El sorteo lo puedes observar en nuestras historias 
#guatemala #guate #gt #chocolate #choco #sabor #sorteo #premios #mama #madre #regalos #premios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442046"/>
                  </a:ext>
                </a:extLst>
              </a:tr>
            </a:tbl>
          </a:graphicData>
        </a:graphic>
      </p:graphicFrame>
      <p:sp>
        <p:nvSpPr>
          <p:cNvPr id="4" name="Text Placeholder 3">
            <a:extLst>
              <a:ext uri="{FF2B5EF4-FFF2-40B4-BE49-F238E27FC236}">
                <a16:creationId xmlns:a16="http://schemas.microsoft.com/office/drawing/2014/main" id="{8CBBEDEF-8909-4BBA-90B1-A3E8CA0D6F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48669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F7D68-5281-43E7-B228-66BBE2E970EA}"/>
              </a:ext>
            </a:extLst>
          </p:cNvPr>
          <p:cNvSpPr>
            <a:spLocks noGrp="1"/>
          </p:cNvSpPr>
          <p:nvPr>
            <p:ph type="title"/>
          </p:nvPr>
        </p:nvSpPr>
        <p:spPr/>
        <p:txBody>
          <a:bodyPr/>
          <a:lstStyle/>
          <a:p>
            <a:r>
              <a:rPr lang="en-US"/>
              <a:t>Instagram Posts Table | CAM - 8 of 8</a:t>
            </a:r>
          </a:p>
        </p:txBody>
      </p:sp>
      <p:graphicFrame>
        <p:nvGraphicFramePr>
          <p:cNvPr id="5" name="Table Placeholder 4">
            <a:extLst>
              <a:ext uri="{FF2B5EF4-FFF2-40B4-BE49-F238E27FC236}">
                <a16:creationId xmlns:a16="http://schemas.microsoft.com/office/drawing/2014/main" id="{1E9D141B-CF5C-4CF4-A02D-79510955C6B2}"/>
              </a:ext>
            </a:extLst>
          </p:cNvPr>
          <p:cNvGraphicFramePr>
            <a:graphicFrameLocks noGrp="1"/>
          </p:cNvGraphicFramePr>
          <p:nvPr>
            <p:ph type="tbl" sz="quarter" idx="13"/>
            <p:extLst>
              <p:ext uri="{D42A27DB-BD31-4B8C-83A1-F6EECF244321}">
                <p14:modId xmlns:p14="http://schemas.microsoft.com/office/powerpoint/2010/main" val="3664371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2607009"/>
                    </a:ext>
                  </a:extLst>
                </a:gridCol>
                <a:gridCol w="987552">
                  <a:extLst>
                    <a:ext uri="{9D8B030D-6E8A-4147-A177-3AD203B41FA5}">
                      <a16:colId xmlns:a16="http://schemas.microsoft.com/office/drawing/2014/main" val="77564470"/>
                    </a:ext>
                  </a:extLst>
                </a:gridCol>
                <a:gridCol w="987552">
                  <a:extLst>
                    <a:ext uri="{9D8B030D-6E8A-4147-A177-3AD203B41FA5}">
                      <a16:colId xmlns:a16="http://schemas.microsoft.com/office/drawing/2014/main" val="2837212493"/>
                    </a:ext>
                  </a:extLst>
                </a:gridCol>
                <a:gridCol w="987552">
                  <a:extLst>
                    <a:ext uri="{9D8B030D-6E8A-4147-A177-3AD203B41FA5}">
                      <a16:colId xmlns:a16="http://schemas.microsoft.com/office/drawing/2014/main" val="3011299171"/>
                    </a:ext>
                  </a:extLst>
                </a:gridCol>
                <a:gridCol w="987552">
                  <a:extLst>
                    <a:ext uri="{9D8B030D-6E8A-4147-A177-3AD203B41FA5}">
                      <a16:colId xmlns:a16="http://schemas.microsoft.com/office/drawing/2014/main" val="2554703453"/>
                    </a:ext>
                  </a:extLst>
                </a:gridCol>
                <a:gridCol w="987552">
                  <a:extLst>
                    <a:ext uri="{9D8B030D-6E8A-4147-A177-3AD203B41FA5}">
                      <a16:colId xmlns:a16="http://schemas.microsoft.com/office/drawing/2014/main" val="329932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507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chocolatesgranadagt - 2021-06-02 00:14:34</a:t>
                      </a:r>
                      <a:r>
                        <a:rPr kumimoji="0" lang="en-US" sz="1000" b="0" i="0" u="none" strike="noStrike" kern="1200" cap="none" spc="0" normalizeH="0" baseline="0" noProof="0">
                          <a:ln>
                            <a:noFill/>
                          </a:ln>
                          <a:solidFill>
                            <a:prstClr val="black"/>
                          </a:solidFill>
                          <a:effectLst/>
                          <a:uLnTx/>
                          <a:uFillTx/>
                          <a:latin typeface="+mn-lt"/>
                          <a:ea typeface="+mn-ea"/>
                          <a:cs typeface="+mn-cs"/>
                        </a:rPr>
                        <a:t>
 ¿Qué preferís? 🍫 
1. El crunch Chocolate de Leche
con Arroz Crisp 
2. El clásico sabor del Chocolate de leche
3. El delicioso sabor amargo del Chocolate oscuro 
¡Lo bueno es que no hay respuesta incorrecta! 🤤🍫
#granada #guatemala #guate #chocolate #amigos #familia #instaguate #disfruta #instagood #guatemalacity #antigua #antiguaguatemala #guatelinda #centroamerica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18:11:21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3266341"/>
                  </a:ext>
                </a:extLst>
              </a:tr>
            </a:tbl>
          </a:graphicData>
        </a:graphic>
      </p:graphicFrame>
      <p:sp>
        <p:nvSpPr>
          <p:cNvPr id="4" name="Text Placeholder 3">
            <a:extLst>
              <a:ext uri="{FF2B5EF4-FFF2-40B4-BE49-F238E27FC236}">
                <a16:creationId xmlns:a16="http://schemas.microsoft.com/office/drawing/2014/main" id="{6736AE09-ADDD-406E-9FE6-900DF117572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9853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C3DC4-C251-4EF0-8A90-E53C97E1D514}"/>
              </a:ext>
            </a:extLst>
          </p:cNvPr>
          <p:cNvSpPr>
            <a:spLocks noGrp="1"/>
          </p:cNvSpPr>
          <p:nvPr>
            <p:ph type="title"/>
          </p:nvPr>
        </p:nvSpPr>
        <p:spPr/>
        <p:txBody>
          <a:bodyPr/>
          <a:lstStyle/>
          <a:p>
            <a:r>
              <a:rPr lang="en-US"/>
              <a:t>Instagram Interaction Rate By Post Type | CAM</a:t>
            </a:r>
          </a:p>
        </p:txBody>
      </p:sp>
      <p:graphicFrame>
        <p:nvGraphicFramePr>
          <p:cNvPr id="6" name="Chart Placeholder 5">
            <a:extLst>
              <a:ext uri="{FF2B5EF4-FFF2-40B4-BE49-F238E27FC236}">
                <a16:creationId xmlns:a16="http://schemas.microsoft.com/office/drawing/2014/main" id="{10FF4E52-9E3A-4DBB-B383-A98312F4D37D}"/>
              </a:ext>
            </a:extLst>
          </p:cNvPr>
          <p:cNvGraphicFramePr>
            <a:graphicFrameLocks noGrp="1"/>
          </p:cNvGraphicFramePr>
          <p:nvPr>
            <p:ph type="chart" sz="quarter" idx="13"/>
            <p:extLst>
              <p:ext uri="{D42A27DB-BD31-4B8C-83A1-F6EECF244321}">
                <p14:modId xmlns:p14="http://schemas.microsoft.com/office/powerpoint/2010/main" val="267462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157878-50FF-4A0D-A0E6-9B5BE2FD65A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B58F2EC-2532-446A-A5F2-AD4514624A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7689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638D-6662-4B09-8577-10EE36885493}"/>
              </a:ext>
            </a:extLst>
          </p:cNvPr>
          <p:cNvSpPr>
            <a:spLocks noGrp="1"/>
          </p:cNvSpPr>
          <p:nvPr>
            <p:ph type="title"/>
          </p:nvPr>
        </p:nvSpPr>
        <p:spPr/>
        <p:txBody>
          <a:bodyPr/>
          <a:lstStyle/>
          <a:p>
            <a:r>
              <a:rPr lang="en-US"/>
              <a:t>Instagram Post Type Distribution Per Profile | CAM</a:t>
            </a:r>
          </a:p>
        </p:txBody>
      </p:sp>
      <p:graphicFrame>
        <p:nvGraphicFramePr>
          <p:cNvPr id="6" name="Chart Placeholder 5">
            <a:extLst>
              <a:ext uri="{FF2B5EF4-FFF2-40B4-BE49-F238E27FC236}">
                <a16:creationId xmlns:a16="http://schemas.microsoft.com/office/drawing/2014/main" id="{16CE07CE-0E72-4D01-9D78-87E692742E21}"/>
              </a:ext>
            </a:extLst>
          </p:cNvPr>
          <p:cNvGraphicFramePr>
            <a:graphicFrameLocks noGrp="1"/>
          </p:cNvGraphicFramePr>
          <p:nvPr>
            <p:ph type="chart" sz="quarter" idx="13"/>
            <p:extLst>
              <p:ext uri="{D42A27DB-BD31-4B8C-83A1-F6EECF244321}">
                <p14:modId xmlns:p14="http://schemas.microsoft.com/office/powerpoint/2010/main" val="517798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18732E-C749-4559-B565-DAD05A0301D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3F6E088-1CBA-4C30-92AA-5A2C5953A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656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B64A-8269-4783-BDAF-F2283D1019F0}"/>
              </a:ext>
            </a:extLst>
          </p:cNvPr>
          <p:cNvSpPr>
            <a:spLocks noGrp="1"/>
          </p:cNvSpPr>
          <p:nvPr>
            <p:ph type="title"/>
          </p:nvPr>
        </p:nvSpPr>
        <p:spPr/>
        <p:txBody>
          <a:bodyPr/>
          <a:lstStyle/>
          <a:p>
            <a:r>
              <a:rPr lang="en-US"/>
              <a:t>Instagram Hashtag Detection | CAM - 1 of 3</a:t>
            </a:r>
          </a:p>
        </p:txBody>
      </p:sp>
      <p:graphicFrame>
        <p:nvGraphicFramePr>
          <p:cNvPr id="5" name="Table Placeholder 4">
            <a:extLst>
              <a:ext uri="{FF2B5EF4-FFF2-40B4-BE49-F238E27FC236}">
                <a16:creationId xmlns:a16="http://schemas.microsoft.com/office/drawing/2014/main" id="{55F00ACC-9DE5-4672-B713-AD5F253E6326}"/>
              </a:ext>
            </a:extLst>
          </p:cNvPr>
          <p:cNvGraphicFramePr>
            <a:graphicFrameLocks noGrp="1"/>
          </p:cNvGraphicFramePr>
          <p:nvPr>
            <p:ph type="tbl" sz="quarter" idx="13"/>
            <p:extLst>
              <p:ext uri="{D42A27DB-BD31-4B8C-83A1-F6EECF244321}">
                <p14:modId xmlns:p14="http://schemas.microsoft.com/office/powerpoint/2010/main" val="265036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4251446"/>
                    </a:ext>
                  </a:extLst>
                </a:gridCol>
                <a:gridCol w="1399032">
                  <a:extLst>
                    <a:ext uri="{9D8B030D-6E8A-4147-A177-3AD203B41FA5}">
                      <a16:colId xmlns:a16="http://schemas.microsoft.com/office/drawing/2014/main" val="1078365424"/>
                    </a:ext>
                  </a:extLst>
                </a:gridCol>
                <a:gridCol w="1399032">
                  <a:extLst>
                    <a:ext uri="{9D8B030D-6E8A-4147-A177-3AD203B41FA5}">
                      <a16:colId xmlns:a16="http://schemas.microsoft.com/office/drawing/2014/main" val="2465994273"/>
                    </a:ext>
                  </a:extLst>
                </a:gridCol>
                <a:gridCol w="1399032">
                  <a:extLst>
                    <a:ext uri="{9D8B030D-6E8A-4147-A177-3AD203B41FA5}">
                      <a16:colId xmlns:a16="http://schemas.microsoft.com/office/drawing/2014/main" val="2957521611"/>
                    </a:ext>
                  </a:extLst>
                </a:gridCol>
                <a:gridCol w="1399032">
                  <a:extLst>
                    <a:ext uri="{9D8B030D-6E8A-4147-A177-3AD203B41FA5}">
                      <a16:colId xmlns:a16="http://schemas.microsoft.com/office/drawing/2014/main" val="741141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69028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#guatemala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extLst>
                  <a:ext uri="{0D108BD9-81ED-4DB2-BD59-A6C34878D82A}">
                    <a16:rowId xmlns:a16="http://schemas.microsoft.com/office/drawing/2014/main" val="396715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extLst>
                  <a:ext uri="{0D108BD9-81ED-4DB2-BD59-A6C34878D82A}">
                    <a16:rowId xmlns:a16="http://schemas.microsoft.com/office/drawing/2014/main" val="429197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#chocolate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extLst>
                  <a:ext uri="{0D108BD9-81ED-4DB2-BD59-A6C34878D82A}">
                    <a16:rowId xmlns:a16="http://schemas.microsoft.com/office/drawing/2014/main" val="123138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102.93333333333</a:t>
                      </a:r>
                    </a:p>
                  </a:txBody>
                  <a:tcPr/>
                </a:tc>
                <a:extLst>
                  <a:ext uri="{0D108BD9-81ED-4DB2-BD59-A6C34878D82A}">
                    <a16:rowId xmlns:a16="http://schemas.microsoft.com/office/drawing/2014/main" val="231130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#amigos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105.53846153846</a:t>
                      </a:r>
                    </a:p>
                  </a:txBody>
                  <a:tcPr/>
                </a:tc>
                <a:extLst>
                  <a:ext uri="{0D108BD9-81ED-4DB2-BD59-A6C34878D82A}">
                    <a16:rowId xmlns:a16="http://schemas.microsoft.com/office/drawing/2014/main" val="2762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322938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400345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#instaguate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102.83333333333</a:t>
                      </a:r>
                    </a:p>
                  </a:txBody>
                  <a:tcPr/>
                </a:tc>
                <a:extLst>
                  <a:ext uri="{0D108BD9-81ED-4DB2-BD59-A6C34878D82A}">
                    <a16:rowId xmlns:a16="http://schemas.microsoft.com/office/drawing/2014/main" val="27074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#guatelinda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106.45454545455</a:t>
                      </a:r>
                    </a:p>
                  </a:txBody>
                  <a:tcPr/>
                </a:tc>
                <a:extLst>
                  <a:ext uri="{0D108BD9-81ED-4DB2-BD59-A6C34878D82A}">
                    <a16:rowId xmlns:a16="http://schemas.microsoft.com/office/drawing/2014/main" val="244358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extLst>
                  <a:ext uri="{0D108BD9-81ED-4DB2-BD59-A6C34878D82A}">
                    <a16:rowId xmlns:a16="http://schemas.microsoft.com/office/drawing/2014/main" val="560753809"/>
                  </a:ext>
                </a:extLst>
              </a:tr>
            </a:tbl>
          </a:graphicData>
        </a:graphic>
      </p:graphicFrame>
      <p:sp>
        <p:nvSpPr>
          <p:cNvPr id="4" name="Text Placeholder 3">
            <a:extLst>
              <a:ext uri="{FF2B5EF4-FFF2-40B4-BE49-F238E27FC236}">
                <a16:creationId xmlns:a16="http://schemas.microsoft.com/office/drawing/2014/main" id="{147EECAE-0748-4CC7-AFD8-63C532C9517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02292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4FEA7-A3BF-4EF5-BB1D-1670FF618E5D}"/>
              </a:ext>
            </a:extLst>
          </p:cNvPr>
          <p:cNvSpPr>
            <a:spLocks noGrp="1"/>
          </p:cNvSpPr>
          <p:nvPr>
            <p:ph type="title"/>
          </p:nvPr>
        </p:nvSpPr>
        <p:spPr/>
        <p:txBody>
          <a:bodyPr/>
          <a:lstStyle/>
          <a:p>
            <a:r>
              <a:rPr lang="en-US"/>
              <a:t>Instagram Hashtag Detection | CAM - 2 of 3</a:t>
            </a:r>
          </a:p>
        </p:txBody>
      </p:sp>
      <p:graphicFrame>
        <p:nvGraphicFramePr>
          <p:cNvPr id="5" name="Table Placeholder 4">
            <a:extLst>
              <a:ext uri="{FF2B5EF4-FFF2-40B4-BE49-F238E27FC236}">
                <a16:creationId xmlns:a16="http://schemas.microsoft.com/office/drawing/2014/main" id="{85E27A75-48F8-43D1-B5AB-2F218C563C9C}"/>
              </a:ext>
            </a:extLst>
          </p:cNvPr>
          <p:cNvGraphicFramePr>
            <a:graphicFrameLocks noGrp="1"/>
          </p:cNvGraphicFramePr>
          <p:nvPr>
            <p:ph type="tbl" sz="quarter" idx="13"/>
            <p:extLst>
              <p:ext uri="{D42A27DB-BD31-4B8C-83A1-F6EECF244321}">
                <p14:modId xmlns:p14="http://schemas.microsoft.com/office/powerpoint/2010/main" val="100892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8501250"/>
                    </a:ext>
                  </a:extLst>
                </a:gridCol>
                <a:gridCol w="1399032">
                  <a:extLst>
                    <a:ext uri="{9D8B030D-6E8A-4147-A177-3AD203B41FA5}">
                      <a16:colId xmlns:a16="http://schemas.microsoft.com/office/drawing/2014/main" val="2496433741"/>
                    </a:ext>
                  </a:extLst>
                </a:gridCol>
                <a:gridCol w="1399032">
                  <a:extLst>
                    <a:ext uri="{9D8B030D-6E8A-4147-A177-3AD203B41FA5}">
                      <a16:colId xmlns:a16="http://schemas.microsoft.com/office/drawing/2014/main" val="1267922958"/>
                    </a:ext>
                  </a:extLst>
                </a:gridCol>
                <a:gridCol w="1399032">
                  <a:extLst>
                    <a:ext uri="{9D8B030D-6E8A-4147-A177-3AD203B41FA5}">
                      <a16:colId xmlns:a16="http://schemas.microsoft.com/office/drawing/2014/main" val="3692899496"/>
                    </a:ext>
                  </a:extLst>
                </a:gridCol>
                <a:gridCol w="1399032">
                  <a:extLst>
                    <a:ext uri="{9D8B030D-6E8A-4147-A177-3AD203B41FA5}">
                      <a16:colId xmlns:a16="http://schemas.microsoft.com/office/drawing/2014/main" val="190242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6140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#saborgranada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422741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202830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115373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extLst>
                  <a:ext uri="{0D108BD9-81ED-4DB2-BD59-A6C34878D82A}">
                    <a16:rowId xmlns:a16="http://schemas.microsoft.com/office/drawing/2014/main" val="340266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#antiguaguatemala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113.25</a:t>
                      </a:r>
                    </a:p>
                  </a:txBody>
                  <a:tcPr/>
                </a:tc>
                <a:extLst>
                  <a:ext uri="{0D108BD9-81ED-4DB2-BD59-A6C34878D82A}">
                    <a16:rowId xmlns:a16="http://schemas.microsoft.com/office/drawing/2014/main" val="278425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#izabal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66779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100.16666666667</a:t>
                      </a:r>
                    </a:p>
                  </a:txBody>
                  <a:tcPr/>
                </a:tc>
                <a:extLst>
                  <a:ext uri="{0D108BD9-81ED-4DB2-BD59-A6C34878D82A}">
                    <a16:rowId xmlns:a16="http://schemas.microsoft.com/office/drawing/2014/main" val="374400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#solola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100.16666666667</a:t>
                      </a:r>
                    </a:p>
                  </a:txBody>
                  <a:tcPr/>
                </a:tc>
                <a:extLst>
                  <a:ext uri="{0D108BD9-81ED-4DB2-BD59-A6C34878D82A}">
                    <a16:rowId xmlns:a16="http://schemas.microsoft.com/office/drawing/2014/main" val="400772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extLst>
                  <a:ext uri="{0D108BD9-81ED-4DB2-BD59-A6C34878D82A}">
                    <a16:rowId xmlns:a16="http://schemas.microsoft.com/office/drawing/2014/main" val="3223116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#semucchampey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extLst>
                  <a:ext uri="{0D108BD9-81ED-4DB2-BD59-A6C34878D82A}">
                    <a16:rowId xmlns:a16="http://schemas.microsoft.com/office/drawing/2014/main" val="3315386799"/>
                  </a:ext>
                </a:extLst>
              </a:tr>
            </a:tbl>
          </a:graphicData>
        </a:graphic>
      </p:graphicFrame>
      <p:sp>
        <p:nvSpPr>
          <p:cNvPr id="4" name="Text Placeholder 3">
            <a:extLst>
              <a:ext uri="{FF2B5EF4-FFF2-40B4-BE49-F238E27FC236}">
                <a16:creationId xmlns:a16="http://schemas.microsoft.com/office/drawing/2014/main" id="{290C639F-7641-4060-903E-52FB5C7AEDA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73819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68566-0CB3-402A-B677-421B1EF5DB85}"/>
              </a:ext>
            </a:extLst>
          </p:cNvPr>
          <p:cNvSpPr>
            <a:spLocks noGrp="1"/>
          </p:cNvSpPr>
          <p:nvPr>
            <p:ph type="title"/>
          </p:nvPr>
        </p:nvSpPr>
        <p:spPr/>
        <p:txBody>
          <a:bodyPr/>
          <a:lstStyle/>
          <a:p>
            <a:r>
              <a:rPr lang="en-US"/>
              <a:t>Instagram Hashtag Detection | CAM - 3 of 3</a:t>
            </a:r>
          </a:p>
        </p:txBody>
      </p:sp>
      <p:graphicFrame>
        <p:nvGraphicFramePr>
          <p:cNvPr id="5" name="Table Placeholder 4">
            <a:extLst>
              <a:ext uri="{FF2B5EF4-FFF2-40B4-BE49-F238E27FC236}">
                <a16:creationId xmlns:a16="http://schemas.microsoft.com/office/drawing/2014/main" id="{E815E01D-76B1-410A-B478-FE724724102C}"/>
              </a:ext>
            </a:extLst>
          </p:cNvPr>
          <p:cNvGraphicFramePr>
            <a:graphicFrameLocks noGrp="1"/>
          </p:cNvGraphicFramePr>
          <p:nvPr>
            <p:ph type="tbl" sz="quarter" idx="13"/>
            <p:extLst>
              <p:ext uri="{D42A27DB-BD31-4B8C-83A1-F6EECF244321}">
                <p14:modId xmlns:p14="http://schemas.microsoft.com/office/powerpoint/2010/main" val="279237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95228267"/>
                    </a:ext>
                  </a:extLst>
                </a:gridCol>
                <a:gridCol w="1399032">
                  <a:extLst>
                    <a:ext uri="{9D8B030D-6E8A-4147-A177-3AD203B41FA5}">
                      <a16:colId xmlns:a16="http://schemas.microsoft.com/office/drawing/2014/main" val="1066719591"/>
                    </a:ext>
                  </a:extLst>
                </a:gridCol>
                <a:gridCol w="1399032">
                  <a:extLst>
                    <a:ext uri="{9D8B030D-6E8A-4147-A177-3AD203B41FA5}">
                      <a16:colId xmlns:a16="http://schemas.microsoft.com/office/drawing/2014/main" val="744963775"/>
                    </a:ext>
                  </a:extLst>
                </a:gridCol>
                <a:gridCol w="1399032">
                  <a:extLst>
                    <a:ext uri="{9D8B030D-6E8A-4147-A177-3AD203B41FA5}">
                      <a16:colId xmlns:a16="http://schemas.microsoft.com/office/drawing/2014/main" val="427642988"/>
                    </a:ext>
                  </a:extLst>
                </a:gridCol>
                <a:gridCol w="1399032">
                  <a:extLst>
                    <a:ext uri="{9D8B030D-6E8A-4147-A177-3AD203B41FA5}">
                      <a16:colId xmlns:a16="http://schemas.microsoft.com/office/drawing/2014/main" val="2260746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40846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#DateUnBreak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extLst>
                  <a:ext uri="{0D108BD9-81ED-4DB2-BD59-A6C34878D82A}">
                    <a16:rowId xmlns:a16="http://schemas.microsoft.com/office/drawing/2014/main" val="27758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68247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#DateUnKitKat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832065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#premios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42895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#cacao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extLst>
                  <a:ext uri="{0D108BD9-81ED-4DB2-BD59-A6C34878D82A}">
                    <a16:rowId xmlns:a16="http://schemas.microsoft.com/office/drawing/2014/main" val="4097749226"/>
                  </a:ext>
                </a:extLst>
              </a:tr>
            </a:tbl>
          </a:graphicData>
        </a:graphic>
      </p:graphicFrame>
      <p:sp>
        <p:nvSpPr>
          <p:cNvPr id="4" name="Text Placeholder 3">
            <a:extLst>
              <a:ext uri="{FF2B5EF4-FFF2-40B4-BE49-F238E27FC236}">
                <a16:creationId xmlns:a16="http://schemas.microsoft.com/office/drawing/2014/main" id="{39C9EED8-3F86-44CA-A708-90707CBADB3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386887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808</Words>
  <Application>Microsoft Office PowerPoint</Application>
  <PresentationFormat>On-screen Show (4:3)</PresentationFormat>
  <Paragraphs>371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Content Optimization Benchmark - Copy</vt:lpstr>
      <vt:lpstr>Instagram Posts | CAM</vt:lpstr>
      <vt:lpstr>Instagram Posts Table | CAM - 1 of 8</vt:lpstr>
      <vt:lpstr>Instagram Posts Table | CAM - 2 of 8</vt:lpstr>
      <vt:lpstr>Instagram Posts Table | CAM - 3 of 8</vt:lpstr>
      <vt:lpstr>Instagram Posts Table | CAM - 4 of 8</vt:lpstr>
      <vt:lpstr>Instagram Posts Table | CAM - 5 of 8</vt:lpstr>
      <vt:lpstr>Instagram Posts Table | CAM - 6 of 8</vt:lpstr>
      <vt:lpstr>Instagram Posts Table | CAM - 7 of 8</vt:lpstr>
      <vt:lpstr>Instagram Posts Table | CAM - 8 of 8</vt:lpstr>
      <vt:lpstr>Instagram Interaction Rate By Post Type | CAM</vt:lpstr>
      <vt:lpstr>Instagram Post Type Distribution Per Profile | CAM</vt:lpstr>
      <vt:lpstr>Instagram Hashtag Detection | CAM - 1 of 3</vt:lpstr>
      <vt:lpstr>Instagram Hashtag Detection | CAM - 2 of 3</vt:lpstr>
      <vt:lpstr>Instagram Hashtag Detection | CAM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 - Copy</dc:title>
  <dc:creator>Frederik Peiniger</dc:creator>
  <cp:lastModifiedBy>Frederik Peiniger</cp:lastModifiedBy>
  <cp:revision>1</cp:revision>
  <dcterms:created xsi:type="dcterms:W3CDTF">2021-07-22T20:25:14Z</dcterms:created>
  <dcterms:modified xsi:type="dcterms:W3CDTF">2021-07-22T20:25:50Z</dcterms:modified>
</cp:coreProperties>
</file>