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Lst>
  <p:sldSz cx="9144000" cy="6858000" type="screen4x3"/>
  <p:notesSz cx="6858000" cy="9144000"/>
  <p:embeddedFontLst>
    <p:embeddedFont>
      <p:font typeface="Calibri" panose="020F0502020204030204" pitchFamily="34" charset="0"/>
      <p:regular r:id="rId16"/>
      <p:bold r:id="rId17"/>
      <p:italic r:id="rId18"/>
      <p:boldItalic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23249-6D76-4A15-A591-06A684F5053C}"/>
              </a:ext>
            </a:extLst>
          </p:cNvPr>
          <p:cNvSpPr>
            <a:spLocks noGrp="1"/>
          </p:cNvSpPr>
          <p:nvPr>
            <p:ph type="title"/>
          </p:nvPr>
        </p:nvSpPr>
        <p:spPr/>
        <p:txBody>
          <a:bodyPr/>
          <a:lstStyle/>
          <a:p>
            <a:r>
              <a:rPr lang="en-US"/>
              <a:t>Facebook Ads Performance Table | Auto Mercado - 1 of 14</a:t>
            </a:r>
          </a:p>
        </p:txBody>
      </p:sp>
      <p:graphicFrame>
        <p:nvGraphicFramePr>
          <p:cNvPr id="5" name="Table Placeholder 4">
            <a:extLst>
              <a:ext uri="{FF2B5EF4-FFF2-40B4-BE49-F238E27FC236}">
                <a16:creationId xmlns:a16="http://schemas.microsoft.com/office/drawing/2014/main" id="{3417CEE5-72DF-4E2F-BCCC-E0AB8FF68D9B}"/>
              </a:ext>
            </a:extLst>
          </p:cNvPr>
          <p:cNvGraphicFramePr>
            <a:graphicFrameLocks noGrp="1"/>
          </p:cNvGraphicFramePr>
          <p:nvPr>
            <p:ph type="tbl" sz="quarter" idx="13"/>
            <p:extLst>
              <p:ext uri="{D42A27DB-BD31-4B8C-83A1-F6EECF244321}">
                <p14:modId xmlns:p14="http://schemas.microsoft.com/office/powerpoint/2010/main" val="3317127804"/>
              </p:ext>
            </p:extLst>
          </p:nvPr>
        </p:nvGraphicFramePr>
        <p:xfrm>
          <a:off x="457200" y="1731963"/>
          <a:ext cx="8147304" cy="3627120"/>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858740435"/>
                    </a:ext>
                  </a:extLst>
                </a:gridCol>
                <a:gridCol w="1975104">
                  <a:extLst>
                    <a:ext uri="{9D8B030D-6E8A-4147-A177-3AD203B41FA5}">
                      <a16:colId xmlns:a16="http://schemas.microsoft.com/office/drawing/2014/main" val="1447674915"/>
                    </a:ext>
                  </a:extLst>
                </a:gridCol>
                <a:gridCol w="740664">
                  <a:extLst>
                    <a:ext uri="{9D8B030D-6E8A-4147-A177-3AD203B41FA5}">
                      <a16:colId xmlns:a16="http://schemas.microsoft.com/office/drawing/2014/main" val="2906376945"/>
                    </a:ext>
                  </a:extLst>
                </a:gridCol>
                <a:gridCol w="740664">
                  <a:extLst>
                    <a:ext uri="{9D8B030D-6E8A-4147-A177-3AD203B41FA5}">
                      <a16:colId xmlns:a16="http://schemas.microsoft.com/office/drawing/2014/main" val="1256407708"/>
                    </a:ext>
                  </a:extLst>
                </a:gridCol>
                <a:gridCol w="740664">
                  <a:extLst>
                    <a:ext uri="{9D8B030D-6E8A-4147-A177-3AD203B41FA5}">
                      <a16:colId xmlns:a16="http://schemas.microsoft.com/office/drawing/2014/main" val="1640962839"/>
                    </a:ext>
                  </a:extLst>
                </a:gridCol>
                <a:gridCol w="740664">
                  <a:extLst>
                    <a:ext uri="{9D8B030D-6E8A-4147-A177-3AD203B41FA5}">
                      <a16:colId xmlns:a16="http://schemas.microsoft.com/office/drawing/2014/main" val="95738723"/>
                    </a:ext>
                  </a:extLst>
                </a:gridCol>
                <a:gridCol w="740664">
                  <a:extLst>
                    <a:ext uri="{9D8B030D-6E8A-4147-A177-3AD203B41FA5}">
                      <a16:colId xmlns:a16="http://schemas.microsoft.com/office/drawing/2014/main" val="6001697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extLst>
                  <a:ext uri="{0D108BD9-81ED-4DB2-BD59-A6C34878D82A}">
                    <a16:rowId xmlns:a16="http://schemas.microsoft.com/office/drawing/2014/main" val="976395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- 2019-12-27 09:14:39</a:t>
                      </a:r>
                      <a:r>
                        <a:rPr kumimoji="0" lang="es-ES" sz="1000" b="0" i="0" u="none" strike="noStrike" kern="1200" cap="none" spc="0" normalizeH="0" baseline="0" noProof="0">
                          <a:ln>
                            <a:noFill/>
                          </a:ln>
                          <a:solidFill>
                            <a:prstClr val="black"/>
                          </a:solidFill>
                          <a:effectLst/>
                          <a:uLnTx/>
                          <a:uFillTx/>
                          <a:latin typeface="+mn-lt"/>
                          <a:ea typeface="+mn-ea"/>
                          <a:cs typeface="+mn-cs"/>
                        </a:rPr>
                        <a:t>
 Comenzá el 2020 disfrutando una deliciosa combinación de sabores; y lo mejor de todo, sin cocinar.
Realizá tu pedido visitando: https://bit.ly/39d2NPd
Recordá que el hoy es tu último día para hacer tu pedido especial.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https://scontent-atl3-1.xx.fbcdn.net/v/t1.0-9/p720x720/81148796_2691292534270294_3314929039784804352_o.jpg?_nc_cat=105&amp;_nc_sid=8024bb&amp;_nc_ohc=U8V6v2Mgd5AAX-oMoWv&amp;_nc_ht=scontent-atl3-1.xx&amp;tp=6&amp;oh=0d998d6bab155e7902556e52f465b23d&amp;oe=5F999862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5.71 %</a:t>
                      </a:r>
                    </a:p>
                  </a:txBody>
                  <a:tcPr/>
                </a:tc>
                <a:extLst>
                  <a:ext uri="{0D108BD9-81ED-4DB2-BD59-A6C34878D82A}">
                    <a16:rowId xmlns:a16="http://schemas.microsoft.com/office/drawing/2014/main" val="3769461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- 2019-12-27 01:14:39</a:t>
                      </a:r>
                      <a:r>
                        <a:rPr kumimoji="0" lang="es-ES" sz="1000" b="0" i="0" u="none" strike="noStrike" kern="1200" cap="none" spc="0" normalizeH="0" baseline="0" noProof="0">
                          <a:ln>
                            <a:noFill/>
                          </a:ln>
                          <a:solidFill>
                            <a:prstClr val="black"/>
                          </a:solidFill>
                          <a:effectLst/>
                          <a:uLnTx/>
                          <a:uFillTx/>
                          <a:latin typeface="+mn-lt"/>
                          <a:ea typeface="+mn-ea"/>
                          <a:cs typeface="+mn-cs"/>
                        </a:rPr>
                        <a:t>
 Comenzá el 2020 disfrutando una deliciosa combinación de sabores; y lo mejor de todo, sin cocinar.
Realizá tu pedido visitando: https://bit.ly/39d2NPd
Recordá que el hoy es tu último día para hacer tu pedido especial.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https://scontent-atl3-1.xx.fbcdn.net/v/t1.0-9/p720x720/81148796_2691292534270294_3314929039784804352_o.jpg?_nc_cat=105&amp;_nc_sid=8024bb&amp;_nc_ohc=U8V6v2Mgd5AAX-oMoWv&amp;_nc_ht=scontent-atl3-1.xx&amp;tp=6&amp;oh=0d998d6bab155e7902556e52f465b23d&amp;oe=5F999862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5.71 %</a:t>
                      </a:r>
                    </a:p>
                  </a:txBody>
                  <a:tcPr/>
                </a:tc>
                <a:extLst>
                  <a:ext uri="{0D108BD9-81ED-4DB2-BD59-A6C34878D82A}">
                    <a16:rowId xmlns:a16="http://schemas.microsoft.com/office/drawing/2014/main" val="1606828978"/>
                  </a:ext>
                </a:extLst>
              </a:tr>
            </a:tbl>
          </a:graphicData>
        </a:graphic>
      </p:graphicFrame>
      <p:sp>
        <p:nvSpPr>
          <p:cNvPr id="4" name="Text Placeholder 3">
            <a:extLst>
              <a:ext uri="{FF2B5EF4-FFF2-40B4-BE49-F238E27FC236}">
                <a16:creationId xmlns:a16="http://schemas.microsoft.com/office/drawing/2014/main" id="{52E74ACF-FEEA-4189-93BD-9D1D28E4BD72}"/>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25266943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534F96-8DC2-4706-864A-B77C3F68591B}"/>
              </a:ext>
            </a:extLst>
          </p:cNvPr>
          <p:cNvSpPr>
            <a:spLocks noGrp="1"/>
          </p:cNvSpPr>
          <p:nvPr>
            <p:ph type="title"/>
          </p:nvPr>
        </p:nvSpPr>
        <p:spPr/>
        <p:txBody>
          <a:bodyPr/>
          <a:lstStyle/>
          <a:p>
            <a:r>
              <a:rPr lang="en-US"/>
              <a:t>Facebook Ads Performance Table | Auto Mercado - 2 of 14</a:t>
            </a:r>
          </a:p>
        </p:txBody>
      </p:sp>
      <p:graphicFrame>
        <p:nvGraphicFramePr>
          <p:cNvPr id="5" name="Table Placeholder 4">
            <a:extLst>
              <a:ext uri="{FF2B5EF4-FFF2-40B4-BE49-F238E27FC236}">
                <a16:creationId xmlns:a16="http://schemas.microsoft.com/office/drawing/2014/main" id="{96B6253C-7B2F-4326-8E56-43A3D87F95C6}"/>
              </a:ext>
            </a:extLst>
          </p:cNvPr>
          <p:cNvGraphicFramePr>
            <a:graphicFrameLocks noGrp="1"/>
          </p:cNvGraphicFramePr>
          <p:nvPr>
            <p:ph type="tbl" sz="quarter" idx="13"/>
            <p:extLst>
              <p:ext uri="{D42A27DB-BD31-4B8C-83A1-F6EECF244321}">
                <p14:modId xmlns:p14="http://schemas.microsoft.com/office/powerpoint/2010/main" val="18221619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78845684"/>
                    </a:ext>
                  </a:extLst>
                </a:gridCol>
                <a:gridCol w="1975104">
                  <a:extLst>
                    <a:ext uri="{9D8B030D-6E8A-4147-A177-3AD203B41FA5}">
                      <a16:colId xmlns:a16="http://schemas.microsoft.com/office/drawing/2014/main" val="3222393785"/>
                    </a:ext>
                  </a:extLst>
                </a:gridCol>
                <a:gridCol w="740664">
                  <a:extLst>
                    <a:ext uri="{9D8B030D-6E8A-4147-A177-3AD203B41FA5}">
                      <a16:colId xmlns:a16="http://schemas.microsoft.com/office/drawing/2014/main" val="3418466593"/>
                    </a:ext>
                  </a:extLst>
                </a:gridCol>
                <a:gridCol w="740664">
                  <a:extLst>
                    <a:ext uri="{9D8B030D-6E8A-4147-A177-3AD203B41FA5}">
                      <a16:colId xmlns:a16="http://schemas.microsoft.com/office/drawing/2014/main" val="2274828479"/>
                    </a:ext>
                  </a:extLst>
                </a:gridCol>
                <a:gridCol w="740664">
                  <a:extLst>
                    <a:ext uri="{9D8B030D-6E8A-4147-A177-3AD203B41FA5}">
                      <a16:colId xmlns:a16="http://schemas.microsoft.com/office/drawing/2014/main" val="2383076631"/>
                    </a:ext>
                  </a:extLst>
                </a:gridCol>
                <a:gridCol w="740664">
                  <a:extLst>
                    <a:ext uri="{9D8B030D-6E8A-4147-A177-3AD203B41FA5}">
                      <a16:colId xmlns:a16="http://schemas.microsoft.com/office/drawing/2014/main" val="1882247185"/>
                    </a:ext>
                  </a:extLst>
                </a:gridCol>
                <a:gridCol w="740664">
                  <a:extLst>
                    <a:ext uri="{9D8B030D-6E8A-4147-A177-3AD203B41FA5}">
                      <a16:colId xmlns:a16="http://schemas.microsoft.com/office/drawing/2014/main" val="37256167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extLst>
                  <a:ext uri="{0D108BD9-81ED-4DB2-BD59-A6C34878D82A}">
                    <a16:rowId xmlns:a16="http://schemas.microsoft.com/office/drawing/2014/main" val="41739889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- 2019-12-26 10:07:36</a:t>
                      </a:r>
                      <a:r>
                        <a:rPr kumimoji="0" lang="es-ES" sz="1000" b="0" i="0" u="none" strike="noStrike" kern="1200" cap="none" spc="0" normalizeH="0" baseline="0" noProof="0">
                          <a:ln>
                            <a:noFill/>
                          </a:ln>
                          <a:solidFill>
                            <a:prstClr val="black"/>
                          </a:solidFill>
                          <a:effectLst/>
                          <a:uLnTx/>
                          <a:uFillTx/>
                          <a:latin typeface="+mn-lt"/>
                          <a:ea typeface="+mn-ea"/>
                          <a:cs typeface="+mn-cs"/>
                        </a:rPr>
                        <a:t>
 El último fin de semana del año es para disfrutar, no para cocinar. Por eso te traemos diferentes platillos de Mesa para Dos para que disfrutés con la mejor
compañía.
Aplica del 27 al 29 de diciembre de 2019. No aplica en Auto Mercado Santa Ana, Bratsi, San José Centro, Guadalupe, Multiplaza, Guácima, Tamarindo, Herradura y Coco. Buscalo en el área de comidas preparadas.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BaxnE3W2qNbvfX&amp;w=64&amp;h=64&amp;url=https%3A%2F%2Fscontent.xx.fbcdn.net%2Fv%2Ft1.0-9%2F80456742_2691309314268616_3479003520705757184_o.png%3F_nc_ohc%3DPmSDfDCBs5YAX98yUXf%26_nc_ht%3Dscontent.xx%26oh%3Daf3917afe111cbe12d2bf3fcd73251fa%26oe%3D5EFED333&amp;cfs=1&amp;_nc_hash=AQAb3hDZ7Ve_lU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4.88 %</a:t>
                      </a:r>
                    </a:p>
                  </a:txBody>
                  <a:tcPr/>
                </a:tc>
                <a:extLst>
                  <a:ext uri="{0D108BD9-81ED-4DB2-BD59-A6C34878D82A}">
                    <a16:rowId xmlns:a16="http://schemas.microsoft.com/office/drawing/2014/main" val="3272771711"/>
                  </a:ext>
                </a:extLst>
              </a:tr>
            </a:tbl>
          </a:graphicData>
        </a:graphic>
      </p:graphicFrame>
      <p:sp>
        <p:nvSpPr>
          <p:cNvPr id="4" name="Text Placeholder 3">
            <a:extLst>
              <a:ext uri="{FF2B5EF4-FFF2-40B4-BE49-F238E27FC236}">
                <a16:creationId xmlns:a16="http://schemas.microsoft.com/office/drawing/2014/main" id="{E8C40E1A-2807-4EC5-AFF9-99FD249C485F}"/>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3112005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4E5E4-27AF-4114-A0ED-DAEEF0FEF212}"/>
              </a:ext>
            </a:extLst>
          </p:cNvPr>
          <p:cNvSpPr>
            <a:spLocks noGrp="1"/>
          </p:cNvSpPr>
          <p:nvPr>
            <p:ph type="title"/>
          </p:nvPr>
        </p:nvSpPr>
        <p:spPr/>
        <p:txBody>
          <a:bodyPr/>
          <a:lstStyle/>
          <a:p>
            <a:r>
              <a:rPr lang="en-US"/>
              <a:t>Facebook Ads Performance Table | Auto Mercado - 3 of 14</a:t>
            </a:r>
          </a:p>
        </p:txBody>
      </p:sp>
      <p:graphicFrame>
        <p:nvGraphicFramePr>
          <p:cNvPr id="5" name="Table Placeholder 4">
            <a:extLst>
              <a:ext uri="{FF2B5EF4-FFF2-40B4-BE49-F238E27FC236}">
                <a16:creationId xmlns:a16="http://schemas.microsoft.com/office/drawing/2014/main" id="{F94CE8A7-AAC7-4DBC-919C-628567409CF2}"/>
              </a:ext>
            </a:extLst>
          </p:cNvPr>
          <p:cNvGraphicFramePr>
            <a:graphicFrameLocks noGrp="1"/>
          </p:cNvGraphicFramePr>
          <p:nvPr>
            <p:ph type="tbl" sz="quarter" idx="13"/>
            <p:extLst>
              <p:ext uri="{D42A27DB-BD31-4B8C-83A1-F6EECF244321}">
                <p14:modId xmlns:p14="http://schemas.microsoft.com/office/powerpoint/2010/main" val="17149602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425735444"/>
                    </a:ext>
                  </a:extLst>
                </a:gridCol>
                <a:gridCol w="1975104">
                  <a:extLst>
                    <a:ext uri="{9D8B030D-6E8A-4147-A177-3AD203B41FA5}">
                      <a16:colId xmlns:a16="http://schemas.microsoft.com/office/drawing/2014/main" val="3871848975"/>
                    </a:ext>
                  </a:extLst>
                </a:gridCol>
                <a:gridCol w="740664">
                  <a:extLst>
                    <a:ext uri="{9D8B030D-6E8A-4147-A177-3AD203B41FA5}">
                      <a16:colId xmlns:a16="http://schemas.microsoft.com/office/drawing/2014/main" val="146332500"/>
                    </a:ext>
                  </a:extLst>
                </a:gridCol>
                <a:gridCol w="740664">
                  <a:extLst>
                    <a:ext uri="{9D8B030D-6E8A-4147-A177-3AD203B41FA5}">
                      <a16:colId xmlns:a16="http://schemas.microsoft.com/office/drawing/2014/main" val="411704846"/>
                    </a:ext>
                  </a:extLst>
                </a:gridCol>
                <a:gridCol w="740664">
                  <a:extLst>
                    <a:ext uri="{9D8B030D-6E8A-4147-A177-3AD203B41FA5}">
                      <a16:colId xmlns:a16="http://schemas.microsoft.com/office/drawing/2014/main" val="2435043030"/>
                    </a:ext>
                  </a:extLst>
                </a:gridCol>
                <a:gridCol w="740664">
                  <a:extLst>
                    <a:ext uri="{9D8B030D-6E8A-4147-A177-3AD203B41FA5}">
                      <a16:colId xmlns:a16="http://schemas.microsoft.com/office/drawing/2014/main" val="3491104767"/>
                    </a:ext>
                  </a:extLst>
                </a:gridCol>
                <a:gridCol w="740664">
                  <a:extLst>
                    <a:ext uri="{9D8B030D-6E8A-4147-A177-3AD203B41FA5}">
                      <a16:colId xmlns:a16="http://schemas.microsoft.com/office/drawing/2014/main" val="13646087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extLst>
                  <a:ext uri="{0D108BD9-81ED-4DB2-BD59-A6C34878D82A}">
                    <a16:rowId xmlns:a16="http://schemas.microsoft.com/office/drawing/2014/main" val="26770439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- 2019-12-26 02:07:36</a:t>
                      </a:r>
                      <a:r>
                        <a:rPr kumimoji="0" lang="es-ES" sz="1000" b="0" i="0" u="none" strike="noStrike" kern="1200" cap="none" spc="0" normalizeH="0" baseline="0" noProof="0">
                          <a:ln>
                            <a:noFill/>
                          </a:ln>
                          <a:solidFill>
                            <a:prstClr val="black"/>
                          </a:solidFill>
                          <a:effectLst/>
                          <a:uLnTx/>
                          <a:uFillTx/>
                          <a:latin typeface="+mn-lt"/>
                          <a:ea typeface="+mn-ea"/>
                          <a:cs typeface="+mn-cs"/>
                        </a:rPr>
                        <a:t>
 El último fin de semana del año es para disfrutar, no para cocinar. Por eso te traemos diferentes platillos de Mesa para Dos para que disfrutés con la mejor
compañía.
Aplica del 27 al 29 de diciembre de 2019. No aplica en Auto Mercado Santa Ana, Bratsi, San José Centro, Guadalupe, Multiplaza, Guácima, Tamarindo, Herradura y Coco. Buscalo en el área de comidas preparadas.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d=AQHx1C1mxsemqjFL&amp;w=64&amp;h=64&amp;url=https%3A%2F%2Fscontent-iad3-1.xx.fbcdn.net%2Fv%2Ft1.0-9%2F80456742_2691309314268616_3479003520705757184_o.png%3Fccb%3D2%26_nc_ohc%3D6XSTuIAY3VwAX_MZuh3%26_nc_ht%3Dscontent-iad3-1.xx%26oh%3D9dfb41dc2ac4a64624482b6dfdbebc45%26oe%3D6009B74D&amp;cfs=1&amp;_nc_cb=1&amp;_nc_hash=AQEk_8O3zPsIPZk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4.88 %</a:t>
                      </a:r>
                    </a:p>
                  </a:txBody>
                  <a:tcPr/>
                </a:tc>
                <a:extLst>
                  <a:ext uri="{0D108BD9-81ED-4DB2-BD59-A6C34878D82A}">
                    <a16:rowId xmlns:a16="http://schemas.microsoft.com/office/drawing/2014/main" val="41701289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- 2019-12-23 18:53:51</a:t>
                      </a:r>
                      <a:r>
                        <a:rPr kumimoji="0" lang="es-ES" sz="1000" b="0" i="0" u="none" strike="noStrike" kern="1200" cap="none" spc="0" normalizeH="0" baseline="0" noProof="0">
                          <a:ln>
                            <a:noFill/>
                          </a:ln>
                          <a:solidFill>
                            <a:prstClr val="black"/>
                          </a:solidFill>
                          <a:effectLst/>
                          <a:uLnTx/>
                          <a:uFillTx/>
                          <a:latin typeface="+mn-lt"/>
                          <a:ea typeface="+mn-ea"/>
                          <a:cs typeface="+mn-cs"/>
                        </a:rPr>
                        <a:t>
 ¿Estás buscando algo delicioso para tu celebración? Entonces vení al Auto y encontrá una gran variedad de delicias listas para disfrutar en familia en la urna de comidas preparadas  y el área de rostizados.
Recordá que podés retirar el pedido en los Auto Mercado de playas sin ningún problema.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https://scontent-atl3-1.xx.fbcdn.net/v/t1.0-9/p720x720/79741041_2676638932402321_7116344043025465344_o.jpg?_nc_cat=104&amp;_nc_sid=8024bb&amp;_nc_ohc=rGti8mc0NCQAX_oxcWe&amp;_nc_ht=scontent-atl3-1.xx&amp;tp=6&amp;oh=be4251e6bcd1ab5e08df3decc50c5dd4&amp;oe=5F9C4F0C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4.13 %</a:t>
                      </a:r>
                    </a:p>
                  </a:txBody>
                  <a:tcPr/>
                </a:tc>
                <a:extLst>
                  <a:ext uri="{0D108BD9-81ED-4DB2-BD59-A6C34878D82A}">
                    <a16:rowId xmlns:a16="http://schemas.microsoft.com/office/drawing/2014/main" val="147195742"/>
                  </a:ext>
                </a:extLst>
              </a:tr>
            </a:tbl>
          </a:graphicData>
        </a:graphic>
      </p:graphicFrame>
      <p:sp>
        <p:nvSpPr>
          <p:cNvPr id="4" name="Text Placeholder 3">
            <a:extLst>
              <a:ext uri="{FF2B5EF4-FFF2-40B4-BE49-F238E27FC236}">
                <a16:creationId xmlns:a16="http://schemas.microsoft.com/office/drawing/2014/main" id="{F3F9F1B9-AF42-435B-AAFA-E1D7C4242D43}"/>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7519468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7C371-71B3-40F6-BEA6-64B0286ED7AF}"/>
              </a:ext>
            </a:extLst>
          </p:cNvPr>
          <p:cNvSpPr>
            <a:spLocks noGrp="1"/>
          </p:cNvSpPr>
          <p:nvPr>
            <p:ph type="title"/>
          </p:nvPr>
        </p:nvSpPr>
        <p:spPr/>
        <p:txBody>
          <a:bodyPr/>
          <a:lstStyle/>
          <a:p>
            <a:r>
              <a:rPr lang="en-US"/>
              <a:t>Facebook Ads Performance Table | Auto Mercado - 4 of 14</a:t>
            </a:r>
          </a:p>
        </p:txBody>
      </p:sp>
      <p:graphicFrame>
        <p:nvGraphicFramePr>
          <p:cNvPr id="5" name="Table Placeholder 4">
            <a:extLst>
              <a:ext uri="{FF2B5EF4-FFF2-40B4-BE49-F238E27FC236}">
                <a16:creationId xmlns:a16="http://schemas.microsoft.com/office/drawing/2014/main" id="{5004C544-9FE2-418A-9935-6033CF6F6DAC}"/>
              </a:ext>
            </a:extLst>
          </p:cNvPr>
          <p:cNvGraphicFramePr>
            <a:graphicFrameLocks noGrp="1"/>
          </p:cNvGraphicFramePr>
          <p:nvPr>
            <p:ph type="tbl" sz="quarter" idx="13"/>
            <p:extLst>
              <p:ext uri="{D42A27DB-BD31-4B8C-83A1-F6EECF244321}">
                <p14:modId xmlns:p14="http://schemas.microsoft.com/office/powerpoint/2010/main" val="6333623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687587931"/>
                    </a:ext>
                  </a:extLst>
                </a:gridCol>
                <a:gridCol w="1975104">
                  <a:extLst>
                    <a:ext uri="{9D8B030D-6E8A-4147-A177-3AD203B41FA5}">
                      <a16:colId xmlns:a16="http://schemas.microsoft.com/office/drawing/2014/main" val="565368258"/>
                    </a:ext>
                  </a:extLst>
                </a:gridCol>
                <a:gridCol w="740664">
                  <a:extLst>
                    <a:ext uri="{9D8B030D-6E8A-4147-A177-3AD203B41FA5}">
                      <a16:colId xmlns:a16="http://schemas.microsoft.com/office/drawing/2014/main" val="2291294134"/>
                    </a:ext>
                  </a:extLst>
                </a:gridCol>
                <a:gridCol w="740664">
                  <a:extLst>
                    <a:ext uri="{9D8B030D-6E8A-4147-A177-3AD203B41FA5}">
                      <a16:colId xmlns:a16="http://schemas.microsoft.com/office/drawing/2014/main" val="3816176123"/>
                    </a:ext>
                  </a:extLst>
                </a:gridCol>
                <a:gridCol w="740664">
                  <a:extLst>
                    <a:ext uri="{9D8B030D-6E8A-4147-A177-3AD203B41FA5}">
                      <a16:colId xmlns:a16="http://schemas.microsoft.com/office/drawing/2014/main" val="3766829911"/>
                    </a:ext>
                  </a:extLst>
                </a:gridCol>
                <a:gridCol w="740664">
                  <a:extLst>
                    <a:ext uri="{9D8B030D-6E8A-4147-A177-3AD203B41FA5}">
                      <a16:colId xmlns:a16="http://schemas.microsoft.com/office/drawing/2014/main" val="4192167964"/>
                    </a:ext>
                  </a:extLst>
                </a:gridCol>
                <a:gridCol w="740664">
                  <a:extLst>
                    <a:ext uri="{9D8B030D-6E8A-4147-A177-3AD203B41FA5}">
                      <a16:colId xmlns:a16="http://schemas.microsoft.com/office/drawing/2014/main" val="16784039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extLst>
                  <a:ext uri="{0D108BD9-81ED-4DB2-BD59-A6C34878D82A}">
                    <a16:rowId xmlns:a16="http://schemas.microsoft.com/office/drawing/2014/main" val="622720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- 2019-12-23 10:55:39</a:t>
                      </a:r>
                      <a:r>
                        <a:rPr kumimoji="0" lang="es-ES" sz="1000" b="0" i="0" u="none" strike="noStrike" kern="1200" cap="none" spc="0" normalizeH="0" baseline="0" noProof="0">
                          <a:ln>
                            <a:noFill/>
                          </a:ln>
                          <a:solidFill>
                            <a:prstClr val="black"/>
                          </a:solidFill>
                          <a:effectLst/>
                          <a:uLnTx/>
                          <a:uFillTx/>
                          <a:latin typeface="+mn-lt"/>
                          <a:ea typeface="+mn-ea"/>
                          <a:cs typeface="+mn-cs"/>
                        </a:rPr>
                        <a:t>
 ¿Estás buscando algo delicioso para tu celebración? Entonces vení al Auto y encontrá una gran variedad de delicias listas para disfrutar en familia en la urna de comidas preparadas  y el área de rostizados.
Recordá que podés retirar el pedido en los Auto Mercado de playas sin ningún problema.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https://scontent-atl3-1.xx.fbcdn.net/v/t1.0-9/p720x720/79741041_2676638932402321_7116344043025465344_o.jpg?_nc_cat=104&amp;_nc_sid=8024bb&amp;_nc_ohc=rGti8mc0NCQAX_oxcWe&amp;_nc_ht=scontent-atl3-1.xx&amp;tp=6&amp;oh=be4251e6bcd1ab5e08df3decc50c5dd4&amp;oe=5F9C4F0C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6.74 %</a:t>
                      </a:r>
                    </a:p>
                  </a:txBody>
                  <a:tcPr/>
                </a:tc>
                <a:extLst>
                  <a:ext uri="{0D108BD9-81ED-4DB2-BD59-A6C34878D82A}">
                    <a16:rowId xmlns:a16="http://schemas.microsoft.com/office/drawing/2014/main" val="2238514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- 2019-12-23 10:53:51</a:t>
                      </a:r>
                      <a:r>
                        <a:rPr kumimoji="0" lang="es-ES" sz="1000" b="0" i="0" u="none" strike="noStrike" kern="1200" cap="none" spc="0" normalizeH="0" baseline="0" noProof="0">
                          <a:ln>
                            <a:noFill/>
                          </a:ln>
                          <a:solidFill>
                            <a:prstClr val="black"/>
                          </a:solidFill>
                          <a:effectLst/>
                          <a:uLnTx/>
                          <a:uFillTx/>
                          <a:latin typeface="+mn-lt"/>
                          <a:ea typeface="+mn-ea"/>
                          <a:cs typeface="+mn-cs"/>
                        </a:rPr>
                        <a:t>
 ¿Estás buscando algo delicioso para tu celebración? Entonces vení al Auto y encontrá una gran variedad de delicias listas para disfrutar en familia en la urna de comidas preparadas  y el área de rostizados.
Recordá que podés retirar el pedido en los Auto Mercado de playas sin ningún problema.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https://scontent-atl3-1.xx.fbcdn.net/v/t1.0-9/p720x720/79741041_2676638932402321_7116344043025465344_o.jpg?_nc_cat=104&amp;_nc_sid=8024bb&amp;_nc_ohc=rGti8mc0NCQAX_oxcWe&amp;_nc_ht=scontent-atl3-1.xx&amp;tp=6&amp;oh=be4251e6bcd1ab5e08df3decc50c5dd4&amp;oe=5F9C4F0C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4.13 %</a:t>
                      </a:r>
                    </a:p>
                  </a:txBody>
                  <a:tcPr/>
                </a:tc>
                <a:extLst>
                  <a:ext uri="{0D108BD9-81ED-4DB2-BD59-A6C34878D82A}">
                    <a16:rowId xmlns:a16="http://schemas.microsoft.com/office/drawing/2014/main" val="2205596938"/>
                  </a:ext>
                </a:extLst>
              </a:tr>
            </a:tbl>
          </a:graphicData>
        </a:graphic>
      </p:graphicFrame>
      <p:sp>
        <p:nvSpPr>
          <p:cNvPr id="4" name="Text Placeholder 3">
            <a:extLst>
              <a:ext uri="{FF2B5EF4-FFF2-40B4-BE49-F238E27FC236}">
                <a16:creationId xmlns:a16="http://schemas.microsoft.com/office/drawing/2014/main" id="{E08BFFF7-1D37-47C6-9292-8E5D39ACEDC5}"/>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20057991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B031DC-FE37-4A59-9140-C69D5E574B5F}"/>
              </a:ext>
            </a:extLst>
          </p:cNvPr>
          <p:cNvSpPr>
            <a:spLocks noGrp="1"/>
          </p:cNvSpPr>
          <p:nvPr>
            <p:ph type="title"/>
          </p:nvPr>
        </p:nvSpPr>
        <p:spPr/>
        <p:txBody>
          <a:bodyPr/>
          <a:lstStyle/>
          <a:p>
            <a:r>
              <a:rPr lang="en-US"/>
              <a:t>Facebook Ads Performance Table | Auto Mercado - 5 of 14</a:t>
            </a:r>
          </a:p>
        </p:txBody>
      </p:sp>
      <p:graphicFrame>
        <p:nvGraphicFramePr>
          <p:cNvPr id="5" name="Table Placeholder 4">
            <a:extLst>
              <a:ext uri="{FF2B5EF4-FFF2-40B4-BE49-F238E27FC236}">
                <a16:creationId xmlns:a16="http://schemas.microsoft.com/office/drawing/2014/main" id="{0EF1997C-3025-4BD5-871E-56B09278A67A}"/>
              </a:ext>
            </a:extLst>
          </p:cNvPr>
          <p:cNvGraphicFramePr>
            <a:graphicFrameLocks noGrp="1"/>
          </p:cNvGraphicFramePr>
          <p:nvPr>
            <p:ph type="tbl" sz="quarter" idx="13"/>
            <p:extLst>
              <p:ext uri="{D42A27DB-BD31-4B8C-83A1-F6EECF244321}">
                <p14:modId xmlns:p14="http://schemas.microsoft.com/office/powerpoint/2010/main" val="22869754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79882402"/>
                    </a:ext>
                  </a:extLst>
                </a:gridCol>
                <a:gridCol w="1975104">
                  <a:extLst>
                    <a:ext uri="{9D8B030D-6E8A-4147-A177-3AD203B41FA5}">
                      <a16:colId xmlns:a16="http://schemas.microsoft.com/office/drawing/2014/main" val="2800871640"/>
                    </a:ext>
                  </a:extLst>
                </a:gridCol>
                <a:gridCol w="740664">
                  <a:extLst>
                    <a:ext uri="{9D8B030D-6E8A-4147-A177-3AD203B41FA5}">
                      <a16:colId xmlns:a16="http://schemas.microsoft.com/office/drawing/2014/main" val="2364764334"/>
                    </a:ext>
                  </a:extLst>
                </a:gridCol>
                <a:gridCol w="740664">
                  <a:extLst>
                    <a:ext uri="{9D8B030D-6E8A-4147-A177-3AD203B41FA5}">
                      <a16:colId xmlns:a16="http://schemas.microsoft.com/office/drawing/2014/main" val="3710338383"/>
                    </a:ext>
                  </a:extLst>
                </a:gridCol>
                <a:gridCol w="740664">
                  <a:extLst>
                    <a:ext uri="{9D8B030D-6E8A-4147-A177-3AD203B41FA5}">
                      <a16:colId xmlns:a16="http://schemas.microsoft.com/office/drawing/2014/main" val="3501917291"/>
                    </a:ext>
                  </a:extLst>
                </a:gridCol>
                <a:gridCol w="740664">
                  <a:extLst>
                    <a:ext uri="{9D8B030D-6E8A-4147-A177-3AD203B41FA5}">
                      <a16:colId xmlns:a16="http://schemas.microsoft.com/office/drawing/2014/main" val="555746667"/>
                    </a:ext>
                  </a:extLst>
                </a:gridCol>
                <a:gridCol w="740664">
                  <a:extLst>
                    <a:ext uri="{9D8B030D-6E8A-4147-A177-3AD203B41FA5}">
                      <a16:colId xmlns:a16="http://schemas.microsoft.com/office/drawing/2014/main" val="38321962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extLst>
                  <a:ext uri="{0D108BD9-81ED-4DB2-BD59-A6C34878D82A}">
                    <a16:rowId xmlns:a16="http://schemas.microsoft.com/office/drawing/2014/main" val="3721093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- 2019-12-23 02:55:39</a:t>
                      </a:r>
                      <a:r>
                        <a:rPr kumimoji="0" lang="es-ES" sz="1000" b="0" i="0" u="none" strike="noStrike" kern="1200" cap="none" spc="0" normalizeH="0" baseline="0" noProof="0">
                          <a:ln>
                            <a:noFill/>
                          </a:ln>
                          <a:solidFill>
                            <a:prstClr val="black"/>
                          </a:solidFill>
                          <a:effectLst/>
                          <a:uLnTx/>
                          <a:uFillTx/>
                          <a:latin typeface="+mn-lt"/>
                          <a:ea typeface="+mn-ea"/>
                          <a:cs typeface="+mn-cs"/>
                        </a:rPr>
                        <a:t>
 ¿Estás buscando algo delicioso para tu celebración? Entonces vení al Auto y encontrá una gran variedad de delicias listas para disfrutar en familia en la urna de comidas preparadas  y el área de rostizados.
Recordá que podés retirar el pedido en los Auto Mercado de playas sin ningún problema.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https://scontent-atl3-1.xx.fbcdn.net/v/t1.0-9/p720x720/79741041_2676638932402321_7116344043025465344_o.jpg?_nc_cat=104&amp;_nc_sid=8024bb&amp;_nc_ohc=rGti8mc0NCQAX_oxcWe&amp;_nc_ht=scontent-atl3-1.xx&amp;tp=6&amp;oh=be4251e6bcd1ab5e08df3decc50c5dd4&amp;oe=5F9C4F0C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6.74 %</a:t>
                      </a:r>
                    </a:p>
                  </a:txBody>
                  <a:tcPr/>
                </a:tc>
                <a:extLst>
                  <a:ext uri="{0D108BD9-81ED-4DB2-BD59-A6C34878D82A}">
                    <a16:rowId xmlns:a16="http://schemas.microsoft.com/office/drawing/2014/main" val="3698228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- 2019-12-20 09:38:49</a:t>
                      </a:r>
                      <a:r>
                        <a:rPr kumimoji="0" lang="es-ES" sz="1000" b="0" i="0" u="none" strike="noStrike" kern="1200" cap="none" spc="0" normalizeH="0" baseline="0" noProof="0">
                          <a:ln>
                            <a:noFill/>
                          </a:ln>
                          <a:solidFill>
                            <a:prstClr val="black"/>
                          </a:solidFill>
                          <a:effectLst/>
                          <a:uLnTx/>
                          <a:uFillTx/>
                          <a:latin typeface="+mn-lt"/>
                          <a:ea typeface="+mn-ea"/>
                          <a:cs typeface="+mn-cs"/>
                        </a:rPr>
                        <a:t>
 ¡Este fin de semana dedicate a disfrutar la época y comer delicioso sin cocinar! Escogé entre estas 2 opciones y llevá tu Mesa para Dos.
Aplica del 20 al 22 de diciembre de 2019. No aplica en Auto Mercado Santa Ana, Bratsi, San José Centro, Guadalupe, Multiplaza, Guácima, Tamarindo, Herradura y Coco. Buscalo en el área de comidas preparadas.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AGhU8Xd1SogtVB&amp;w=64&amp;h=64&amp;url=https%3A%2F%2Fscontent.xx.fbcdn.net%2Fv%2Ft1.0-9%2F80191490_2678420842224130_567855063771381760_o.png%3F_nc_ohc%3D41Z0_zAxafcAX_mobIi%26_nc_ht%3Dscontent.xx%26oh%3Df4cdb678ee27f41fe0e6199a267dc3b7%26oe%3D5EC84DD5&amp;cfs=1&amp;_nc_hash=AQDkm8u2-tSuh0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4.14 %</a:t>
                      </a:r>
                    </a:p>
                  </a:txBody>
                  <a:tcPr/>
                </a:tc>
                <a:extLst>
                  <a:ext uri="{0D108BD9-81ED-4DB2-BD59-A6C34878D82A}">
                    <a16:rowId xmlns:a16="http://schemas.microsoft.com/office/drawing/2014/main" val="3678446186"/>
                  </a:ext>
                </a:extLst>
              </a:tr>
            </a:tbl>
          </a:graphicData>
        </a:graphic>
      </p:graphicFrame>
      <p:sp>
        <p:nvSpPr>
          <p:cNvPr id="4" name="Text Placeholder 3">
            <a:extLst>
              <a:ext uri="{FF2B5EF4-FFF2-40B4-BE49-F238E27FC236}">
                <a16:creationId xmlns:a16="http://schemas.microsoft.com/office/drawing/2014/main" id="{952B7A33-4896-4F86-A9A8-9124E560271A}"/>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13070215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8EA039-A676-4E87-A23B-ED73B7786CCD}"/>
              </a:ext>
            </a:extLst>
          </p:cNvPr>
          <p:cNvSpPr>
            <a:spLocks noGrp="1"/>
          </p:cNvSpPr>
          <p:nvPr>
            <p:ph type="title"/>
          </p:nvPr>
        </p:nvSpPr>
        <p:spPr/>
        <p:txBody>
          <a:bodyPr/>
          <a:lstStyle/>
          <a:p>
            <a:r>
              <a:rPr lang="en-US"/>
              <a:t>Facebook Ads Performance Table | Auto Mercado - 6 of 14</a:t>
            </a:r>
          </a:p>
        </p:txBody>
      </p:sp>
      <p:graphicFrame>
        <p:nvGraphicFramePr>
          <p:cNvPr id="5" name="Table Placeholder 4">
            <a:extLst>
              <a:ext uri="{FF2B5EF4-FFF2-40B4-BE49-F238E27FC236}">
                <a16:creationId xmlns:a16="http://schemas.microsoft.com/office/drawing/2014/main" id="{451D06C9-D335-414D-9E08-95BA65CA86BB}"/>
              </a:ext>
            </a:extLst>
          </p:cNvPr>
          <p:cNvGraphicFramePr>
            <a:graphicFrameLocks noGrp="1"/>
          </p:cNvGraphicFramePr>
          <p:nvPr>
            <p:ph type="tbl" sz="quarter" idx="13"/>
            <p:extLst>
              <p:ext uri="{D42A27DB-BD31-4B8C-83A1-F6EECF244321}">
                <p14:modId xmlns:p14="http://schemas.microsoft.com/office/powerpoint/2010/main" val="5693036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337451180"/>
                    </a:ext>
                  </a:extLst>
                </a:gridCol>
                <a:gridCol w="1975104">
                  <a:extLst>
                    <a:ext uri="{9D8B030D-6E8A-4147-A177-3AD203B41FA5}">
                      <a16:colId xmlns:a16="http://schemas.microsoft.com/office/drawing/2014/main" val="3930486012"/>
                    </a:ext>
                  </a:extLst>
                </a:gridCol>
                <a:gridCol w="740664">
                  <a:extLst>
                    <a:ext uri="{9D8B030D-6E8A-4147-A177-3AD203B41FA5}">
                      <a16:colId xmlns:a16="http://schemas.microsoft.com/office/drawing/2014/main" val="3968732649"/>
                    </a:ext>
                  </a:extLst>
                </a:gridCol>
                <a:gridCol w="740664">
                  <a:extLst>
                    <a:ext uri="{9D8B030D-6E8A-4147-A177-3AD203B41FA5}">
                      <a16:colId xmlns:a16="http://schemas.microsoft.com/office/drawing/2014/main" val="1222105013"/>
                    </a:ext>
                  </a:extLst>
                </a:gridCol>
                <a:gridCol w="740664">
                  <a:extLst>
                    <a:ext uri="{9D8B030D-6E8A-4147-A177-3AD203B41FA5}">
                      <a16:colId xmlns:a16="http://schemas.microsoft.com/office/drawing/2014/main" val="568924381"/>
                    </a:ext>
                  </a:extLst>
                </a:gridCol>
                <a:gridCol w="740664">
                  <a:extLst>
                    <a:ext uri="{9D8B030D-6E8A-4147-A177-3AD203B41FA5}">
                      <a16:colId xmlns:a16="http://schemas.microsoft.com/office/drawing/2014/main" val="1565141404"/>
                    </a:ext>
                  </a:extLst>
                </a:gridCol>
                <a:gridCol w="740664">
                  <a:extLst>
                    <a:ext uri="{9D8B030D-6E8A-4147-A177-3AD203B41FA5}">
                      <a16:colId xmlns:a16="http://schemas.microsoft.com/office/drawing/2014/main" val="24765270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extLst>
                  <a:ext uri="{0D108BD9-81ED-4DB2-BD59-A6C34878D82A}">
                    <a16:rowId xmlns:a16="http://schemas.microsoft.com/office/drawing/2014/main" val="27467881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- 2019-12-20 08:43:40</a:t>
                      </a:r>
                      <a:r>
                        <a:rPr kumimoji="0" lang="es-ES" sz="1000" b="0" i="0" u="none" strike="noStrike" kern="1200" cap="none" spc="0" normalizeH="0" baseline="0" noProof="0">
                          <a:ln>
                            <a:noFill/>
                          </a:ln>
                          <a:solidFill>
                            <a:prstClr val="black"/>
                          </a:solidFill>
                          <a:effectLst/>
                          <a:uLnTx/>
                          <a:uFillTx/>
                          <a:latin typeface="+mn-lt"/>
                          <a:ea typeface="+mn-ea"/>
                          <a:cs typeface="+mn-cs"/>
                        </a:rPr>
                        <a:t>
 Si queres recibir tu cena lista para el 24 de diciembre, hoy es el último día para hacer tu pedido. 
Realizá ya tu pedido visitando: https://bit.ly/2Q68ENq
Recordá que podés retirar el pedido en los Auto Mercado de playas sin ningún problema.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https://scontent.xx.fbcdn.net/v/t1.0-9/p720x720/79479499_2676602002406014_7550500378349928448_o.jpg?_nc_cat=107&amp;_nc_ohc=9Mh5G35BakIAQlFN3aFARf6hKtiWbEz13FcgitC5pkcI9ctKpitBKAVXQ&amp;_nc_ht=scontent.xx&amp;oh=1c57e5a2bff5e2ddcce34d79c03dc1fb&amp;oe=5E9F2468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7.37 %</a:t>
                      </a:r>
                    </a:p>
                  </a:txBody>
                  <a:tcPr/>
                </a:tc>
                <a:extLst>
                  <a:ext uri="{0D108BD9-81ED-4DB2-BD59-A6C34878D82A}">
                    <a16:rowId xmlns:a16="http://schemas.microsoft.com/office/drawing/2014/main" val="1256424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- 2019-12-20 01:38:49</a:t>
                      </a:r>
                      <a:r>
                        <a:rPr kumimoji="0" lang="es-ES" sz="1000" b="0" i="0" u="none" strike="noStrike" kern="1200" cap="none" spc="0" normalizeH="0" baseline="0" noProof="0">
                          <a:ln>
                            <a:noFill/>
                          </a:ln>
                          <a:solidFill>
                            <a:prstClr val="black"/>
                          </a:solidFill>
                          <a:effectLst/>
                          <a:uLnTx/>
                          <a:uFillTx/>
                          <a:latin typeface="+mn-lt"/>
                          <a:ea typeface="+mn-ea"/>
                          <a:cs typeface="+mn-cs"/>
                        </a:rPr>
                        <a:t>
 ¡Este fin de semana dedicate a disfrutar la época y comer delicioso sin cocinar! Escogé entre estas 2 opciones y llevá tu Mesa para Dos.
Aplica del 20 al 22 de diciembre de 2019. No aplica en Auto Mercado Santa Ana, Bratsi, San José Centro, Guadalupe, Multiplaza, Guácima, Tamarindo, Herradura y Coco. Buscalo en el área de comidas preparadas.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d=AQHoUbIkI-BK-F9N&amp;w=64&amp;h=64&amp;url=https%3A%2F%2Fscontent-iad3-1.xx.fbcdn.net%2Fv%2Ft1.0-9%2F80191490_2678420842224130_567855063771381760_o.png%3Fccb%3D2%26_nc_ohc%3DnEaVIlSYUyIAX9HlHLs%26_nc_ht%3Dscontent-iad3-1.xx%26oh%3D03a745720b2c39e47dc56db36fe481f4%26oe%3D6008DDAB&amp;cfs=1&amp;_nc_cb=1&amp;_nc_hash=AQEpftcFzNDIjB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4.14 %</a:t>
                      </a:r>
                    </a:p>
                  </a:txBody>
                  <a:tcPr/>
                </a:tc>
                <a:extLst>
                  <a:ext uri="{0D108BD9-81ED-4DB2-BD59-A6C34878D82A}">
                    <a16:rowId xmlns:a16="http://schemas.microsoft.com/office/drawing/2014/main" val="3669666947"/>
                  </a:ext>
                </a:extLst>
              </a:tr>
            </a:tbl>
          </a:graphicData>
        </a:graphic>
      </p:graphicFrame>
      <p:sp>
        <p:nvSpPr>
          <p:cNvPr id="4" name="Text Placeholder 3">
            <a:extLst>
              <a:ext uri="{FF2B5EF4-FFF2-40B4-BE49-F238E27FC236}">
                <a16:creationId xmlns:a16="http://schemas.microsoft.com/office/drawing/2014/main" id="{230548E4-AAC4-4219-8C45-C97B42C0151D}"/>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41194163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A11BFA-F7CD-43A3-B95C-9355B9204EA1}"/>
              </a:ext>
            </a:extLst>
          </p:cNvPr>
          <p:cNvSpPr>
            <a:spLocks noGrp="1"/>
          </p:cNvSpPr>
          <p:nvPr>
            <p:ph type="title"/>
          </p:nvPr>
        </p:nvSpPr>
        <p:spPr/>
        <p:txBody>
          <a:bodyPr/>
          <a:lstStyle/>
          <a:p>
            <a:r>
              <a:rPr lang="en-US"/>
              <a:t>Facebook Ads Performance Table | Auto Mercado - 7 of 14</a:t>
            </a:r>
          </a:p>
        </p:txBody>
      </p:sp>
      <p:graphicFrame>
        <p:nvGraphicFramePr>
          <p:cNvPr id="5" name="Table Placeholder 4">
            <a:extLst>
              <a:ext uri="{FF2B5EF4-FFF2-40B4-BE49-F238E27FC236}">
                <a16:creationId xmlns:a16="http://schemas.microsoft.com/office/drawing/2014/main" id="{9697D536-2150-41F5-A9E9-50FD9D961B54}"/>
              </a:ext>
            </a:extLst>
          </p:cNvPr>
          <p:cNvGraphicFramePr>
            <a:graphicFrameLocks noGrp="1"/>
          </p:cNvGraphicFramePr>
          <p:nvPr>
            <p:ph type="tbl" sz="quarter" idx="13"/>
            <p:extLst>
              <p:ext uri="{D42A27DB-BD31-4B8C-83A1-F6EECF244321}">
                <p14:modId xmlns:p14="http://schemas.microsoft.com/office/powerpoint/2010/main" val="39124776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906590754"/>
                    </a:ext>
                  </a:extLst>
                </a:gridCol>
                <a:gridCol w="1975104">
                  <a:extLst>
                    <a:ext uri="{9D8B030D-6E8A-4147-A177-3AD203B41FA5}">
                      <a16:colId xmlns:a16="http://schemas.microsoft.com/office/drawing/2014/main" val="1556457379"/>
                    </a:ext>
                  </a:extLst>
                </a:gridCol>
                <a:gridCol w="740664">
                  <a:extLst>
                    <a:ext uri="{9D8B030D-6E8A-4147-A177-3AD203B41FA5}">
                      <a16:colId xmlns:a16="http://schemas.microsoft.com/office/drawing/2014/main" val="2493122128"/>
                    </a:ext>
                  </a:extLst>
                </a:gridCol>
                <a:gridCol w="740664">
                  <a:extLst>
                    <a:ext uri="{9D8B030D-6E8A-4147-A177-3AD203B41FA5}">
                      <a16:colId xmlns:a16="http://schemas.microsoft.com/office/drawing/2014/main" val="3119308468"/>
                    </a:ext>
                  </a:extLst>
                </a:gridCol>
                <a:gridCol w="740664">
                  <a:extLst>
                    <a:ext uri="{9D8B030D-6E8A-4147-A177-3AD203B41FA5}">
                      <a16:colId xmlns:a16="http://schemas.microsoft.com/office/drawing/2014/main" val="669357482"/>
                    </a:ext>
                  </a:extLst>
                </a:gridCol>
                <a:gridCol w="740664">
                  <a:extLst>
                    <a:ext uri="{9D8B030D-6E8A-4147-A177-3AD203B41FA5}">
                      <a16:colId xmlns:a16="http://schemas.microsoft.com/office/drawing/2014/main" val="1061056690"/>
                    </a:ext>
                  </a:extLst>
                </a:gridCol>
                <a:gridCol w="740664">
                  <a:extLst>
                    <a:ext uri="{9D8B030D-6E8A-4147-A177-3AD203B41FA5}">
                      <a16:colId xmlns:a16="http://schemas.microsoft.com/office/drawing/2014/main" val="12888231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extLst>
                  <a:ext uri="{0D108BD9-81ED-4DB2-BD59-A6C34878D82A}">
                    <a16:rowId xmlns:a16="http://schemas.microsoft.com/office/drawing/2014/main" val="12167825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- 2019-12-20 00:43:40</a:t>
                      </a:r>
                      <a:r>
                        <a:rPr kumimoji="0" lang="es-ES" sz="1000" b="0" i="0" u="none" strike="noStrike" kern="1200" cap="none" spc="0" normalizeH="0" baseline="0" noProof="0">
                          <a:ln>
                            <a:noFill/>
                          </a:ln>
                          <a:solidFill>
                            <a:prstClr val="black"/>
                          </a:solidFill>
                          <a:effectLst/>
                          <a:uLnTx/>
                          <a:uFillTx/>
                          <a:latin typeface="+mn-lt"/>
                          <a:ea typeface="+mn-ea"/>
                          <a:cs typeface="+mn-cs"/>
                        </a:rPr>
                        <a:t>
 Si queres recibir tu cena lista para el 24 de diciembre, hoy es el último día para hacer tu pedido. 
Realizá ya tu pedido visitando: https://bit.ly/2Q68ENq
Recordá que podés retirar el pedido en los Auto Mercado de playas sin ningún problema.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https://scontent.xx.fbcdn.net/v/t1.0-9/p720x720/79479499_2676602002406014_7550500378349928448_o.jpg?_nc_cat=107&amp;_nc_ohc=9Mh5G35BakIAQlFN3aFARf6hKtiWbEz13FcgitC5pkcI9ctKpitBKAVXQ&amp;_nc_ht=scontent.xx&amp;oh=1c57e5a2bff5e2ddcce34d79c03dc1fb&amp;oe=5E9F2468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7.37 %</a:t>
                      </a:r>
                    </a:p>
                  </a:txBody>
                  <a:tcPr/>
                </a:tc>
                <a:extLst>
                  <a:ext uri="{0D108BD9-81ED-4DB2-BD59-A6C34878D82A}">
                    <a16:rowId xmlns:a16="http://schemas.microsoft.com/office/drawing/2014/main" val="1383672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- 2019-12-15 22:34:59</a:t>
                      </a:r>
                      <a:r>
                        <a:rPr kumimoji="0" lang="es-ES" sz="1000" b="0" i="0" u="none" strike="noStrike" kern="1200" cap="none" spc="0" normalizeH="0" baseline="0" noProof="0">
                          <a:ln>
                            <a:noFill/>
                          </a:ln>
                          <a:solidFill>
                            <a:prstClr val="black"/>
                          </a:solidFill>
                          <a:effectLst/>
                          <a:uLnTx/>
                          <a:uFillTx/>
                          <a:latin typeface="+mn-lt"/>
                          <a:ea typeface="+mn-ea"/>
                          <a:cs typeface="+mn-cs"/>
                        </a:rPr>
                        <a:t>
 Disfrutá una deliciosa celebración sin preocuparte por cocinar: ¡ordená tu combinación favorita y dejánoslo
a nosotros! 
Realizá tu pedido en: https://bit.ly/38w55Zs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https://scontent-atl3-1.xx.fbcdn.net/v/t1.0-9/p720x720/78744880_2661042297295318_7440325048344248320_o.jpg?_nc_cat=111&amp;_nc_sid=8024bb&amp;_nc_ohc=-2JShz-oNBgAX8n4oHc&amp;_nc_ht=scontent-atl3-1.xx&amp;tp=6&amp;oh=3015930494d3da92c2ee3b7fe8e7f6db&amp;oe=5F98B728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19.73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7.29 %</a:t>
                      </a:r>
                    </a:p>
                  </a:txBody>
                  <a:tcPr/>
                </a:tc>
                <a:extLst>
                  <a:ext uri="{0D108BD9-81ED-4DB2-BD59-A6C34878D82A}">
                    <a16:rowId xmlns:a16="http://schemas.microsoft.com/office/drawing/2014/main" val="4127065484"/>
                  </a:ext>
                </a:extLst>
              </a:tr>
            </a:tbl>
          </a:graphicData>
        </a:graphic>
      </p:graphicFrame>
      <p:sp>
        <p:nvSpPr>
          <p:cNvPr id="4" name="Text Placeholder 3">
            <a:extLst>
              <a:ext uri="{FF2B5EF4-FFF2-40B4-BE49-F238E27FC236}">
                <a16:creationId xmlns:a16="http://schemas.microsoft.com/office/drawing/2014/main" id="{A764F3C3-7D66-4267-8FF9-9C88A4EE4416}"/>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4377565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95CB8C-4F89-4A2C-82B5-C7A6C2E4975E}"/>
              </a:ext>
            </a:extLst>
          </p:cNvPr>
          <p:cNvSpPr>
            <a:spLocks noGrp="1"/>
          </p:cNvSpPr>
          <p:nvPr>
            <p:ph type="title"/>
          </p:nvPr>
        </p:nvSpPr>
        <p:spPr/>
        <p:txBody>
          <a:bodyPr/>
          <a:lstStyle/>
          <a:p>
            <a:r>
              <a:rPr lang="en-US"/>
              <a:t>Facebook Ads Performance Table | Auto Mercado - 8 of 14</a:t>
            </a:r>
          </a:p>
        </p:txBody>
      </p:sp>
      <p:graphicFrame>
        <p:nvGraphicFramePr>
          <p:cNvPr id="5" name="Table Placeholder 4">
            <a:extLst>
              <a:ext uri="{FF2B5EF4-FFF2-40B4-BE49-F238E27FC236}">
                <a16:creationId xmlns:a16="http://schemas.microsoft.com/office/drawing/2014/main" id="{E19DEA42-2573-43ED-BA5F-C244F1DB7273}"/>
              </a:ext>
            </a:extLst>
          </p:cNvPr>
          <p:cNvGraphicFramePr>
            <a:graphicFrameLocks noGrp="1"/>
          </p:cNvGraphicFramePr>
          <p:nvPr>
            <p:ph type="tbl" sz="quarter" idx="13"/>
            <p:extLst>
              <p:ext uri="{D42A27DB-BD31-4B8C-83A1-F6EECF244321}">
                <p14:modId xmlns:p14="http://schemas.microsoft.com/office/powerpoint/2010/main" val="35274934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79524133"/>
                    </a:ext>
                  </a:extLst>
                </a:gridCol>
                <a:gridCol w="1975104">
                  <a:extLst>
                    <a:ext uri="{9D8B030D-6E8A-4147-A177-3AD203B41FA5}">
                      <a16:colId xmlns:a16="http://schemas.microsoft.com/office/drawing/2014/main" val="1314652047"/>
                    </a:ext>
                  </a:extLst>
                </a:gridCol>
                <a:gridCol w="740664">
                  <a:extLst>
                    <a:ext uri="{9D8B030D-6E8A-4147-A177-3AD203B41FA5}">
                      <a16:colId xmlns:a16="http://schemas.microsoft.com/office/drawing/2014/main" val="2352335981"/>
                    </a:ext>
                  </a:extLst>
                </a:gridCol>
                <a:gridCol w="740664">
                  <a:extLst>
                    <a:ext uri="{9D8B030D-6E8A-4147-A177-3AD203B41FA5}">
                      <a16:colId xmlns:a16="http://schemas.microsoft.com/office/drawing/2014/main" val="2783178773"/>
                    </a:ext>
                  </a:extLst>
                </a:gridCol>
                <a:gridCol w="740664">
                  <a:extLst>
                    <a:ext uri="{9D8B030D-6E8A-4147-A177-3AD203B41FA5}">
                      <a16:colId xmlns:a16="http://schemas.microsoft.com/office/drawing/2014/main" val="2390150004"/>
                    </a:ext>
                  </a:extLst>
                </a:gridCol>
                <a:gridCol w="740664">
                  <a:extLst>
                    <a:ext uri="{9D8B030D-6E8A-4147-A177-3AD203B41FA5}">
                      <a16:colId xmlns:a16="http://schemas.microsoft.com/office/drawing/2014/main" val="531979913"/>
                    </a:ext>
                  </a:extLst>
                </a:gridCol>
                <a:gridCol w="740664">
                  <a:extLst>
                    <a:ext uri="{9D8B030D-6E8A-4147-A177-3AD203B41FA5}">
                      <a16:colId xmlns:a16="http://schemas.microsoft.com/office/drawing/2014/main" val="3920332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extLst>
                  <a:ext uri="{0D108BD9-81ED-4DB2-BD59-A6C34878D82A}">
                    <a16:rowId xmlns:a16="http://schemas.microsoft.com/office/drawing/2014/main" val="1793401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- 2019-12-15 14:34:59</a:t>
                      </a:r>
                      <a:r>
                        <a:rPr kumimoji="0" lang="es-ES" sz="1000" b="0" i="0" u="none" strike="noStrike" kern="1200" cap="none" spc="0" normalizeH="0" baseline="0" noProof="0">
                          <a:ln>
                            <a:noFill/>
                          </a:ln>
                          <a:solidFill>
                            <a:prstClr val="black"/>
                          </a:solidFill>
                          <a:effectLst/>
                          <a:uLnTx/>
                          <a:uFillTx/>
                          <a:latin typeface="+mn-lt"/>
                          <a:ea typeface="+mn-ea"/>
                          <a:cs typeface="+mn-cs"/>
                        </a:rPr>
                        <a:t>
 Disfrutá una deliciosa celebración sin preocuparte por cocinar: ¡ordená tu combinación favorita y dejánoslo
a nosotros! 
Realizá tu pedido en: https://bit.ly/38w55Zs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https://scontent-atl3-1.xx.fbcdn.net/v/t1.0-9/p720x720/78744880_2661042297295318_7440325048344248320_o.jpg?_nc_cat=111&amp;_nc_sid=8024bb&amp;_nc_ohc=-2JShz-oNBgAX8n4oHc&amp;_nc_ht=scontent-atl3-1.xx&amp;tp=6&amp;oh=3015930494d3da92c2ee3b7fe8e7f6db&amp;oe=5F98B728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19.73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7.29 %</a:t>
                      </a:r>
                    </a:p>
                  </a:txBody>
                  <a:tcPr/>
                </a:tc>
                <a:extLst>
                  <a:ext uri="{0D108BD9-81ED-4DB2-BD59-A6C34878D82A}">
                    <a16:rowId xmlns:a16="http://schemas.microsoft.com/office/drawing/2014/main" val="3397109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Mercado - 2019-12-13 17:48:41</a:t>
                      </a:r>
                      <a:r>
                        <a:rPr kumimoji="0" lang="en-US" sz="1000" b="0" i="0" u="none" strike="noStrike" kern="1200" cap="none" spc="0" normalizeH="0" baseline="0" noProof="0">
                          <a:ln>
                            <a:noFill/>
                          </a:ln>
                          <a:solidFill>
                            <a:prstClr val="black"/>
                          </a:solidFill>
                          <a:effectLst/>
                          <a:uLnTx/>
                          <a:uFillTx/>
                          <a:latin typeface="+mn-lt"/>
                          <a:ea typeface="+mn-ea"/>
                          <a:cs typeface="+mn-cs"/>
                        </a:rPr>
                        <a:t>
 ¡Nosotros nos encargamos de tu cena esta temporada! Vos dedicate a disfrutar. Realizá tu pedido de comidas preparadas, visitando: https://bit.ly/2YJWcHj
Recordá que podés retirar el pedido en los Auto Mercado de playas sin ningún problema.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https://scontent.xx.fbcdn.net/v/t1.0-9/p720x720/79871694_2664088093657405_396913381115691008_o.jpg?_nc_cat=106&amp;_nc_ohc=TMa4kIx4d1YAQn9mSuNZykkCFv-0Z1H3p_himt02EHBXOi-uY7kJaOMpg&amp;_nc_ht=scontent.xx&amp;oh=e427b801f04456e26a475ceea9cb754f&amp;oe=5EA51282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20.38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4.82 %</a:t>
                      </a:r>
                    </a:p>
                  </a:txBody>
                  <a:tcPr/>
                </a:tc>
                <a:extLst>
                  <a:ext uri="{0D108BD9-81ED-4DB2-BD59-A6C34878D82A}">
                    <a16:rowId xmlns:a16="http://schemas.microsoft.com/office/drawing/2014/main" val="849635990"/>
                  </a:ext>
                </a:extLst>
              </a:tr>
            </a:tbl>
          </a:graphicData>
        </a:graphic>
      </p:graphicFrame>
      <p:sp>
        <p:nvSpPr>
          <p:cNvPr id="4" name="Text Placeholder 3">
            <a:extLst>
              <a:ext uri="{FF2B5EF4-FFF2-40B4-BE49-F238E27FC236}">
                <a16:creationId xmlns:a16="http://schemas.microsoft.com/office/drawing/2014/main" id="{04ED2720-684C-453A-8C9C-2F7D39ECBF2F}"/>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15858988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EF7516-EF94-4831-AB5D-45D75D991BAC}"/>
              </a:ext>
            </a:extLst>
          </p:cNvPr>
          <p:cNvSpPr>
            <a:spLocks noGrp="1"/>
          </p:cNvSpPr>
          <p:nvPr>
            <p:ph type="title"/>
          </p:nvPr>
        </p:nvSpPr>
        <p:spPr/>
        <p:txBody>
          <a:bodyPr/>
          <a:lstStyle/>
          <a:p>
            <a:r>
              <a:rPr lang="en-US"/>
              <a:t>Facebook Ads Performance Table | Auto Mercado - 9 of 14</a:t>
            </a:r>
          </a:p>
        </p:txBody>
      </p:sp>
      <p:graphicFrame>
        <p:nvGraphicFramePr>
          <p:cNvPr id="5" name="Table Placeholder 4">
            <a:extLst>
              <a:ext uri="{FF2B5EF4-FFF2-40B4-BE49-F238E27FC236}">
                <a16:creationId xmlns:a16="http://schemas.microsoft.com/office/drawing/2014/main" id="{3A490EE3-1B09-4E55-840F-E8DAAD711164}"/>
              </a:ext>
            </a:extLst>
          </p:cNvPr>
          <p:cNvGraphicFramePr>
            <a:graphicFrameLocks noGrp="1"/>
          </p:cNvGraphicFramePr>
          <p:nvPr>
            <p:ph type="tbl" sz="quarter" idx="13"/>
            <p:extLst>
              <p:ext uri="{D42A27DB-BD31-4B8C-83A1-F6EECF244321}">
                <p14:modId xmlns:p14="http://schemas.microsoft.com/office/powerpoint/2010/main" val="19575533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844030112"/>
                    </a:ext>
                  </a:extLst>
                </a:gridCol>
                <a:gridCol w="1975104">
                  <a:extLst>
                    <a:ext uri="{9D8B030D-6E8A-4147-A177-3AD203B41FA5}">
                      <a16:colId xmlns:a16="http://schemas.microsoft.com/office/drawing/2014/main" val="1001229448"/>
                    </a:ext>
                  </a:extLst>
                </a:gridCol>
                <a:gridCol w="740664">
                  <a:extLst>
                    <a:ext uri="{9D8B030D-6E8A-4147-A177-3AD203B41FA5}">
                      <a16:colId xmlns:a16="http://schemas.microsoft.com/office/drawing/2014/main" val="2088890986"/>
                    </a:ext>
                  </a:extLst>
                </a:gridCol>
                <a:gridCol w="740664">
                  <a:extLst>
                    <a:ext uri="{9D8B030D-6E8A-4147-A177-3AD203B41FA5}">
                      <a16:colId xmlns:a16="http://schemas.microsoft.com/office/drawing/2014/main" val="3341374621"/>
                    </a:ext>
                  </a:extLst>
                </a:gridCol>
                <a:gridCol w="740664">
                  <a:extLst>
                    <a:ext uri="{9D8B030D-6E8A-4147-A177-3AD203B41FA5}">
                      <a16:colId xmlns:a16="http://schemas.microsoft.com/office/drawing/2014/main" val="848072345"/>
                    </a:ext>
                  </a:extLst>
                </a:gridCol>
                <a:gridCol w="740664">
                  <a:extLst>
                    <a:ext uri="{9D8B030D-6E8A-4147-A177-3AD203B41FA5}">
                      <a16:colId xmlns:a16="http://schemas.microsoft.com/office/drawing/2014/main" val="2518022158"/>
                    </a:ext>
                  </a:extLst>
                </a:gridCol>
                <a:gridCol w="740664">
                  <a:extLst>
                    <a:ext uri="{9D8B030D-6E8A-4147-A177-3AD203B41FA5}">
                      <a16:colId xmlns:a16="http://schemas.microsoft.com/office/drawing/2014/main" val="41388673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extLst>
                  <a:ext uri="{0D108BD9-81ED-4DB2-BD59-A6C34878D82A}">
                    <a16:rowId xmlns:a16="http://schemas.microsoft.com/office/drawing/2014/main" val="280377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Mercado - 2019-12-13 09:48:41</a:t>
                      </a:r>
                      <a:r>
                        <a:rPr kumimoji="0" lang="en-US" sz="1000" b="0" i="0" u="none" strike="noStrike" kern="1200" cap="none" spc="0" normalizeH="0" baseline="0" noProof="0">
                          <a:ln>
                            <a:noFill/>
                          </a:ln>
                          <a:solidFill>
                            <a:prstClr val="black"/>
                          </a:solidFill>
                          <a:effectLst/>
                          <a:uLnTx/>
                          <a:uFillTx/>
                          <a:latin typeface="+mn-lt"/>
                          <a:ea typeface="+mn-ea"/>
                          <a:cs typeface="+mn-cs"/>
                        </a:rPr>
                        <a:t>
 ¡Nosotros nos encargamos de tu cena esta temporada! Vos dedicate a disfrutar. Realizá tu pedido de comidas preparadas, visitando: https://bit.ly/2YJWcHj
Recordá que podés retirar el pedido en los Auto Mercado de playas sin ningún problema.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https://scontent.xx.fbcdn.net/v/t1.0-9/p720x720/79871694_2664088093657405_396913381115691008_o.jpg?_nc_cat=106&amp;_nc_ohc=TMa4kIx4d1YAQn9mSuNZykkCFv-0Z1H3p_himt02EHBXOi-uY7kJaOMpg&amp;_nc_ht=scontent.xx&amp;oh=e427b801f04456e26a475ceea9cb754f&amp;oe=5EA51282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20.38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4.82 %</a:t>
                      </a:r>
                    </a:p>
                  </a:txBody>
                  <a:tcPr/>
                </a:tc>
                <a:extLst>
                  <a:ext uri="{0D108BD9-81ED-4DB2-BD59-A6C34878D82A}">
                    <a16:rowId xmlns:a16="http://schemas.microsoft.com/office/drawing/2014/main" val="12297535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- 2019-12-13 08:35:21</a:t>
                      </a:r>
                      <a:r>
                        <a:rPr kumimoji="0" lang="es-ES" sz="1000" b="0" i="0" u="none" strike="noStrike" kern="1200" cap="none" spc="0" normalizeH="0" baseline="0" noProof="0">
                          <a:ln>
                            <a:noFill/>
                          </a:ln>
                          <a:solidFill>
                            <a:prstClr val="black"/>
                          </a:solidFill>
                          <a:effectLst/>
                          <a:uLnTx/>
                          <a:uFillTx/>
                          <a:latin typeface="+mn-lt"/>
                          <a:ea typeface="+mn-ea"/>
                          <a:cs typeface="+mn-cs"/>
                        </a:rPr>
                        <a:t>
 Ya comenzaron las celebraciones con amigos y si querés algo delicioso entonces Mesa para Dos es para vos. Vení a Auto y escogé tu favorita.
Aplica del 13 al 15 de diciembre de 2019. No aplica en Auto Mercado Santa Ana, Bratsi, San José Centro, Guadalupe, Multiplaza, Guácima, Tamarindo, Herradura
y Coco. Buscalo en el área de comidas preparadas.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A2J672HavGVGCY&amp;w=64&amp;h=64&amp;url=https%3A%2F%2Fscontent.xx.fbcdn.net%2Fv%2Ft1.0-9%2F79184574_2663189057080642_6113793883232010240_o.jpg%3F_nc_ohc%3DcFmeMK41uisAX9ba7h3%26_nc_ht%3Dscontent.xx%26oh%3Dc1fe7837bcf489f7afd28c748bbe0677%26oe%3D5ECAD40B&amp;cfs=1&amp;_nc_hash=AQCb5f2jBCFkT2q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5.82 %</a:t>
                      </a:r>
                    </a:p>
                  </a:txBody>
                  <a:tcPr/>
                </a:tc>
                <a:extLst>
                  <a:ext uri="{0D108BD9-81ED-4DB2-BD59-A6C34878D82A}">
                    <a16:rowId xmlns:a16="http://schemas.microsoft.com/office/drawing/2014/main" val="1393136314"/>
                  </a:ext>
                </a:extLst>
              </a:tr>
            </a:tbl>
          </a:graphicData>
        </a:graphic>
      </p:graphicFrame>
      <p:sp>
        <p:nvSpPr>
          <p:cNvPr id="4" name="Text Placeholder 3">
            <a:extLst>
              <a:ext uri="{FF2B5EF4-FFF2-40B4-BE49-F238E27FC236}">
                <a16:creationId xmlns:a16="http://schemas.microsoft.com/office/drawing/2014/main" id="{5BB67371-B81E-404F-9850-9E6E026B898E}"/>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41054046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70BE9-1A47-4769-B883-99416C00A89B}"/>
              </a:ext>
            </a:extLst>
          </p:cNvPr>
          <p:cNvSpPr>
            <a:spLocks noGrp="1"/>
          </p:cNvSpPr>
          <p:nvPr>
            <p:ph type="title"/>
          </p:nvPr>
        </p:nvSpPr>
        <p:spPr/>
        <p:txBody>
          <a:bodyPr/>
          <a:lstStyle/>
          <a:p>
            <a:r>
              <a:rPr lang="en-US"/>
              <a:t>Facebook Ads Performance Table | Auto Mercado - 10 of 14</a:t>
            </a:r>
          </a:p>
        </p:txBody>
      </p:sp>
      <p:graphicFrame>
        <p:nvGraphicFramePr>
          <p:cNvPr id="5" name="Table Placeholder 4">
            <a:extLst>
              <a:ext uri="{FF2B5EF4-FFF2-40B4-BE49-F238E27FC236}">
                <a16:creationId xmlns:a16="http://schemas.microsoft.com/office/drawing/2014/main" id="{86A67498-E36A-40AD-B717-ADA39A3CBD6F}"/>
              </a:ext>
            </a:extLst>
          </p:cNvPr>
          <p:cNvGraphicFramePr>
            <a:graphicFrameLocks noGrp="1"/>
          </p:cNvGraphicFramePr>
          <p:nvPr>
            <p:ph type="tbl" sz="quarter" idx="13"/>
            <p:extLst>
              <p:ext uri="{D42A27DB-BD31-4B8C-83A1-F6EECF244321}">
                <p14:modId xmlns:p14="http://schemas.microsoft.com/office/powerpoint/2010/main" val="38616033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425068590"/>
                    </a:ext>
                  </a:extLst>
                </a:gridCol>
                <a:gridCol w="1975104">
                  <a:extLst>
                    <a:ext uri="{9D8B030D-6E8A-4147-A177-3AD203B41FA5}">
                      <a16:colId xmlns:a16="http://schemas.microsoft.com/office/drawing/2014/main" val="3989012642"/>
                    </a:ext>
                  </a:extLst>
                </a:gridCol>
                <a:gridCol w="740664">
                  <a:extLst>
                    <a:ext uri="{9D8B030D-6E8A-4147-A177-3AD203B41FA5}">
                      <a16:colId xmlns:a16="http://schemas.microsoft.com/office/drawing/2014/main" val="54078689"/>
                    </a:ext>
                  </a:extLst>
                </a:gridCol>
                <a:gridCol w="740664">
                  <a:extLst>
                    <a:ext uri="{9D8B030D-6E8A-4147-A177-3AD203B41FA5}">
                      <a16:colId xmlns:a16="http://schemas.microsoft.com/office/drawing/2014/main" val="1279429440"/>
                    </a:ext>
                  </a:extLst>
                </a:gridCol>
                <a:gridCol w="740664">
                  <a:extLst>
                    <a:ext uri="{9D8B030D-6E8A-4147-A177-3AD203B41FA5}">
                      <a16:colId xmlns:a16="http://schemas.microsoft.com/office/drawing/2014/main" val="2347968215"/>
                    </a:ext>
                  </a:extLst>
                </a:gridCol>
                <a:gridCol w="740664">
                  <a:extLst>
                    <a:ext uri="{9D8B030D-6E8A-4147-A177-3AD203B41FA5}">
                      <a16:colId xmlns:a16="http://schemas.microsoft.com/office/drawing/2014/main" val="4153537008"/>
                    </a:ext>
                  </a:extLst>
                </a:gridCol>
                <a:gridCol w="740664">
                  <a:extLst>
                    <a:ext uri="{9D8B030D-6E8A-4147-A177-3AD203B41FA5}">
                      <a16:colId xmlns:a16="http://schemas.microsoft.com/office/drawing/2014/main" val="6491540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extLst>
                  <a:ext uri="{0D108BD9-81ED-4DB2-BD59-A6C34878D82A}">
                    <a16:rowId xmlns:a16="http://schemas.microsoft.com/office/drawing/2014/main" val="142651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- 2019-12-13 00:35:21</a:t>
                      </a:r>
                      <a:r>
                        <a:rPr kumimoji="0" lang="es-ES" sz="1000" b="0" i="0" u="none" strike="noStrike" kern="1200" cap="none" spc="0" normalizeH="0" baseline="0" noProof="0">
                          <a:ln>
                            <a:noFill/>
                          </a:ln>
                          <a:solidFill>
                            <a:prstClr val="black"/>
                          </a:solidFill>
                          <a:effectLst/>
                          <a:uLnTx/>
                          <a:uFillTx/>
                          <a:latin typeface="+mn-lt"/>
                          <a:ea typeface="+mn-ea"/>
                          <a:cs typeface="+mn-cs"/>
                        </a:rPr>
                        <a:t>
 Ya comenzaron las celebraciones con amigos y si querés algo delicioso entonces Mesa para Dos es para vos. Vení a Auto y escogé tu favorita.
Aplica del 13 al 15 de diciembre de 2019. No aplica en Auto Mercado Santa Ana, Bratsi, San José Centro, Guadalupe, Multiplaza, Guácima, Tamarindo, Herradura
y Coco. Buscalo en el área de comidas preparadas.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d=AQGyOKFuoKkQG70J&amp;w=64&amp;h=64&amp;url=https%3A%2F%2Fscontent-iad3-1.xx.fbcdn.net%2Fv%2Ft1.0-9%2F79184574_2663189057080642_6113793883232010240_o.jpg%3Fccb%3D2%26_nc_ohc%3DwUrN-7Nr_JAAX_1HHzw%26_nc_ht%3Dscontent-iad3-1.xx%26oh%3D15924df42ab366920fcf3915f9d16b59%26oe%3D600A4BF5&amp;cfs=1&amp;_nc_cb=1&amp;_nc_hash=AQEGtHiwR4TWl_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5.82 %</a:t>
                      </a:r>
                    </a:p>
                  </a:txBody>
                  <a:tcPr/>
                </a:tc>
                <a:extLst>
                  <a:ext uri="{0D108BD9-81ED-4DB2-BD59-A6C34878D82A}">
                    <a16:rowId xmlns:a16="http://schemas.microsoft.com/office/drawing/2014/main" val="3535652599"/>
                  </a:ext>
                </a:extLst>
              </a:tr>
            </a:tbl>
          </a:graphicData>
        </a:graphic>
      </p:graphicFrame>
      <p:sp>
        <p:nvSpPr>
          <p:cNvPr id="4" name="Text Placeholder 3">
            <a:extLst>
              <a:ext uri="{FF2B5EF4-FFF2-40B4-BE49-F238E27FC236}">
                <a16:creationId xmlns:a16="http://schemas.microsoft.com/office/drawing/2014/main" id="{4278322B-A607-4C2B-979B-41E8501BE67B}"/>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32539729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6804BF-FFBC-4DF1-A1C5-674953B24FAC}"/>
              </a:ext>
            </a:extLst>
          </p:cNvPr>
          <p:cNvSpPr>
            <a:spLocks noGrp="1"/>
          </p:cNvSpPr>
          <p:nvPr>
            <p:ph type="title"/>
          </p:nvPr>
        </p:nvSpPr>
        <p:spPr/>
        <p:txBody>
          <a:bodyPr/>
          <a:lstStyle/>
          <a:p>
            <a:r>
              <a:rPr lang="en-US"/>
              <a:t>Facebook Ads Performance Table | Auto Mercado - 11 of 14</a:t>
            </a:r>
          </a:p>
        </p:txBody>
      </p:sp>
      <p:graphicFrame>
        <p:nvGraphicFramePr>
          <p:cNvPr id="5" name="Table Placeholder 4">
            <a:extLst>
              <a:ext uri="{FF2B5EF4-FFF2-40B4-BE49-F238E27FC236}">
                <a16:creationId xmlns:a16="http://schemas.microsoft.com/office/drawing/2014/main" id="{92117169-1145-4612-831D-04558E69CECA}"/>
              </a:ext>
            </a:extLst>
          </p:cNvPr>
          <p:cNvGraphicFramePr>
            <a:graphicFrameLocks noGrp="1"/>
          </p:cNvGraphicFramePr>
          <p:nvPr>
            <p:ph type="tbl" sz="quarter" idx="13"/>
            <p:extLst>
              <p:ext uri="{D42A27DB-BD31-4B8C-83A1-F6EECF244321}">
                <p14:modId xmlns:p14="http://schemas.microsoft.com/office/powerpoint/2010/main" val="22954894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642223825"/>
                    </a:ext>
                  </a:extLst>
                </a:gridCol>
                <a:gridCol w="1975104">
                  <a:extLst>
                    <a:ext uri="{9D8B030D-6E8A-4147-A177-3AD203B41FA5}">
                      <a16:colId xmlns:a16="http://schemas.microsoft.com/office/drawing/2014/main" val="1784870134"/>
                    </a:ext>
                  </a:extLst>
                </a:gridCol>
                <a:gridCol w="740664">
                  <a:extLst>
                    <a:ext uri="{9D8B030D-6E8A-4147-A177-3AD203B41FA5}">
                      <a16:colId xmlns:a16="http://schemas.microsoft.com/office/drawing/2014/main" val="3157314828"/>
                    </a:ext>
                  </a:extLst>
                </a:gridCol>
                <a:gridCol w="740664">
                  <a:extLst>
                    <a:ext uri="{9D8B030D-6E8A-4147-A177-3AD203B41FA5}">
                      <a16:colId xmlns:a16="http://schemas.microsoft.com/office/drawing/2014/main" val="2486955296"/>
                    </a:ext>
                  </a:extLst>
                </a:gridCol>
                <a:gridCol w="740664">
                  <a:extLst>
                    <a:ext uri="{9D8B030D-6E8A-4147-A177-3AD203B41FA5}">
                      <a16:colId xmlns:a16="http://schemas.microsoft.com/office/drawing/2014/main" val="576894852"/>
                    </a:ext>
                  </a:extLst>
                </a:gridCol>
                <a:gridCol w="740664">
                  <a:extLst>
                    <a:ext uri="{9D8B030D-6E8A-4147-A177-3AD203B41FA5}">
                      <a16:colId xmlns:a16="http://schemas.microsoft.com/office/drawing/2014/main" val="1939031479"/>
                    </a:ext>
                  </a:extLst>
                </a:gridCol>
                <a:gridCol w="740664">
                  <a:extLst>
                    <a:ext uri="{9D8B030D-6E8A-4147-A177-3AD203B41FA5}">
                      <a16:colId xmlns:a16="http://schemas.microsoft.com/office/drawing/2014/main" val="28544069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extLst>
                  <a:ext uri="{0D108BD9-81ED-4DB2-BD59-A6C34878D82A}">
                    <a16:rowId xmlns:a16="http://schemas.microsoft.com/office/drawing/2014/main" val="4141851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- 2019-12-09 14:13:05</a:t>
                      </a:r>
                      <a:r>
                        <a:rPr kumimoji="0" lang="es-ES" sz="1000" b="0" i="0" u="none" strike="noStrike" kern="1200" cap="none" spc="0" normalizeH="0" baseline="0" noProof="0">
                          <a:ln>
                            <a:noFill/>
                          </a:ln>
                          <a:solidFill>
                            <a:prstClr val="black"/>
                          </a:solidFill>
                          <a:effectLst/>
                          <a:uLnTx/>
                          <a:uFillTx/>
                          <a:latin typeface="+mn-lt"/>
                          <a:ea typeface="+mn-ea"/>
                          <a:cs typeface="+mn-cs"/>
                        </a:rPr>
                        <a:t>
 Aprovechá un 50% menos en tu cena navideña con tu tarjeta Auto Mercado American Express BAC® Credomatic. 
Hacé tu pedido aquí: https://bit.ly/358Kubt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https://scontent-atl3-1.xx.fbcdn.net/v/t1.0-9/p720x720/78258205_2654392607960287_2094660583960870912_o.jpg?_nc_cat=106&amp;_nc_sid=8024bb&amp;_nc_ohc=-2ALo0Su0ZkAX_C6kiG&amp;_nc_ht=scontent-atl3-1.xx&amp;tp=6&amp;oh=66b8f1ff0f3e4128db8aafcfc1fc3cf3&amp;oe=5F996D3C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65.99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5.23 %</a:t>
                      </a:r>
                    </a:p>
                  </a:txBody>
                  <a:tcPr/>
                </a:tc>
                <a:extLst>
                  <a:ext uri="{0D108BD9-81ED-4DB2-BD59-A6C34878D82A}">
                    <a16:rowId xmlns:a16="http://schemas.microsoft.com/office/drawing/2014/main" val="25652153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- 2019-12-09 06:13:05</a:t>
                      </a:r>
                      <a:r>
                        <a:rPr kumimoji="0" lang="es-ES" sz="1000" b="0" i="0" u="none" strike="noStrike" kern="1200" cap="none" spc="0" normalizeH="0" baseline="0" noProof="0">
                          <a:ln>
                            <a:noFill/>
                          </a:ln>
                          <a:solidFill>
                            <a:prstClr val="black"/>
                          </a:solidFill>
                          <a:effectLst/>
                          <a:uLnTx/>
                          <a:uFillTx/>
                          <a:latin typeface="+mn-lt"/>
                          <a:ea typeface="+mn-ea"/>
                          <a:cs typeface="+mn-cs"/>
                        </a:rPr>
                        <a:t>
 Aprovechá un 50% menos en tu cena navideña con tu tarjeta Auto Mercado American Express BAC® Credomatic. 
Hacé tu pedido aquí: https://bit.ly/358Kubt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https://scontent-atl3-1.xx.fbcdn.net/v/t1.0-9/p720x720/78258205_2654392607960287_2094660583960870912_o.jpg?_nc_cat=106&amp;_nc_sid=8024bb&amp;_nc_ohc=-2ALo0Su0ZkAX_C6kiG&amp;_nc_ht=scontent-atl3-1.xx&amp;tp=6&amp;oh=66b8f1ff0f3e4128db8aafcfc1fc3cf3&amp;oe=5F996D3C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65.99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5.23 %</a:t>
                      </a:r>
                    </a:p>
                  </a:txBody>
                  <a:tcPr/>
                </a:tc>
                <a:extLst>
                  <a:ext uri="{0D108BD9-81ED-4DB2-BD59-A6C34878D82A}">
                    <a16:rowId xmlns:a16="http://schemas.microsoft.com/office/drawing/2014/main" val="4230253685"/>
                  </a:ext>
                </a:extLst>
              </a:tr>
            </a:tbl>
          </a:graphicData>
        </a:graphic>
      </p:graphicFrame>
      <p:sp>
        <p:nvSpPr>
          <p:cNvPr id="4" name="Text Placeholder 3">
            <a:extLst>
              <a:ext uri="{FF2B5EF4-FFF2-40B4-BE49-F238E27FC236}">
                <a16:creationId xmlns:a16="http://schemas.microsoft.com/office/drawing/2014/main" id="{5499C50A-7F84-4D7E-9A71-0D7AA96DAB16}"/>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40176344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84D58F-B767-4E8D-BA8E-D7CBA0972898}"/>
              </a:ext>
            </a:extLst>
          </p:cNvPr>
          <p:cNvSpPr>
            <a:spLocks noGrp="1"/>
          </p:cNvSpPr>
          <p:nvPr>
            <p:ph type="title"/>
          </p:nvPr>
        </p:nvSpPr>
        <p:spPr/>
        <p:txBody>
          <a:bodyPr/>
          <a:lstStyle/>
          <a:p>
            <a:r>
              <a:rPr lang="en-US"/>
              <a:t>Facebook Ads Performance Table | Auto Mercado - 12 of 14</a:t>
            </a:r>
          </a:p>
        </p:txBody>
      </p:sp>
      <p:graphicFrame>
        <p:nvGraphicFramePr>
          <p:cNvPr id="5" name="Table Placeholder 4">
            <a:extLst>
              <a:ext uri="{FF2B5EF4-FFF2-40B4-BE49-F238E27FC236}">
                <a16:creationId xmlns:a16="http://schemas.microsoft.com/office/drawing/2014/main" id="{8361338D-2DFA-49E9-99DD-0FC3D864027D}"/>
              </a:ext>
            </a:extLst>
          </p:cNvPr>
          <p:cNvGraphicFramePr>
            <a:graphicFrameLocks noGrp="1"/>
          </p:cNvGraphicFramePr>
          <p:nvPr>
            <p:ph type="tbl" sz="quarter" idx="13"/>
            <p:extLst>
              <p:ext uri="{D42A27DB-BD31-4B8C-83A1-F6EECF244321}">
                <p14:modId xmlns:p14="http://schemas.microsoft.com/office/powerpoint/2010/main" val="36772500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13054650"/>
                    </a:ext>
                  </a:extLst>
                </a:gridCol>
                <a:gridCol w="1975104">
                  <a:extLst>
                    <a:ext uri="{9D8B030D-6E8A-4147-A177-3AD203B41FA5}">
                      <a16:colId xmlns:a16="http://schemas.microsoft.com/office/drawing/2014/main" val="2443073806"/>
                    </a:ext>
                  </a:extLst>
                </a:gridCol>
                <a:gridCol w="740664">
                  <a:extLst>
                    <a:ext uri="{9D8B030D-6E8A-4147-A177-3AD203B41FA5}">
                      <a16:colId xmlns:a16="http://schemas.microsoft.com/office/drawing/2014/main" val="3751068495"/>
                    </a:ext>
                  </a:extLst>
                </a:gridCol>
                <a:gridCol w="740664">
                  <a:extLst>
                    <a:ext uri="{9D8B030D-6E8A-4147-A177-3AD203B41FA5}">
                      <a16:colId xmlns:a16="http://schemas.microsoft.com/office/drawing/2014/main" val="130017006"/>
                    </a:ext>
                  </a:extLst>
                </a:gridCol>
                <a:gridCol w="740664">
                  <a:extLst>
                    <a:ext uri="{9D8B030D-6E8A-4147-A177-3AD203B41FA5}">
                      <a16:colId xmlns:a16="http://schemas.microsoft.com/office/drawing/2014/main" val="2968441182"/>
                    </a:ext>
                  </a:extLst>
                </a:gridCol>
                <a:gridCol w="740664">
                  <a:extLst>
                    <a:ext uri="{9D8B030D-6E8A-4147-A177-3AD203B41FA5}">
                      <a16:colId xmlns:a16="http://schemas.microsoft.com/office/drawing/2014/main" val="1867556107"/>
                    </a:ext>
                  </a:extLst>
                </a:gridCol>
                <a:gridCol w="740664">
                  <a:extLst>
                    <a:ext uri="{9D8B030D-6E8A-4147-A177-3AD203B41FA5}">
                      <a16:colId xmlns:a16="http://schemas.microsoft.com/office/drawing/2014/main" val="21081342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extLst>
                  <a:ext uri="{0D108BD9-81ED-4DB2-BD59-A6C34878D82A}">
                    <a16:rowId xmlns:a16="http://schemas.microsoft.com/office/drawing/2014/main" val="594849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- 2019-12-06 10:33:12</a:t>
                      </a:r>
                      <a:r>
                        <a:rPr kumimoji="0" lang="es-ES" sz="1000" b="0" i="0" u="none" strike="noStrike" kern="1200" cap="none" spc="0" normalizeH="0" baseline="0" noProof="0">
                          <a:ln>
                            <a:noFill/>
                          </a:ln>
                          <a:solidFill>
                            <a:prstClr val="black"/>
                          </a:solidFill>
                          <a:effectLst/>
                          <a:uLnTx/>
                          <a:uFillTx/>
                          <a:latin typeface="+mn-lt"/>
                          <a:ea typeface="+mn-ea"/>
                          <a:cs typeface="+mn-cs"/>
                        </a:rPr>
                        <a:t>
 ¡Disfrutá el primer fin de semana de diciembre con buena compañía y comida deliciosa! Vení por tu Mesa para Dos y escogé una de las 2 opciones que tenemos para vos.
Aplica del 6 al 8 de diciembre de 2019. No aplica en Auto Mercado Santa Ana, Bratsi, San José Centro, Guadalupe, Multiplaza, Guácima, Tamarindo,
Herradura y Coco. Buscalo en el área de comidas preparadas.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DQNqpnmfTp0SVD&amp;w=64&amp;h=64&amp;url=https%3A%2F%2Fscontent.xx.fbcdn.net%2Fv%2Ft1.0-9%2F79021813_2647300635336151_7350963185689559040_o.png%3F_nc_ohc%3D7maGtrq1e7EAX97jUJy%26_nc_ht%3Dscontent.xx%26oh%3D751e3becbc70b90ed02929e9ec850e4b%26oe%3D5EB887AD&amp;cfs=1&amp;_nc_hash=AQA3aj0XrvyyUk4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5.32 %</a:t>
                      </a:r>
                    </a:p>
                  </a:txBody>
                  <a:tcPr/>
                </a:tc>
                <a:extLst>
                  <a:ext uri="{0D108BD9-81ED-4DB2-BD59-A6C34878D82A}">
                    <a16:rowId xmlns:a16="http://schemas.microsoft.com/office/drawing/2014/main" val="3470627323"/>
                  </a:ext>
                </a:extLst>
              </a:tr>
            </a:tbl>
          </a:graphicData>
        </a:graphic>
      </p:graphicFrame>
      <p:sp>
        <p:nvSpPr>
          <p:cNvPr id="4" name="Text Placeholder 3">
            <a:extLst>
              <a:ext uri="{FF2B5EF4-FFF2-40B4-BE49-F238E27FC236}">
                <a16:creationId xmlns:a16="http://schemas.microsoft.com/office/drawing/2014/main" id="{D30B183B-AF80-4BC9-968F-A61D0A2846DE}"/>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27078575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30A205-9B46-4B42-9909-62BE77B386A5}"/>
              </a:ext>
            </a:extLst>
          </p:cNvPr>
          <p:cNvSpPr>
            <a:spLocks noGrp="1"/>
          </p:cNvSpPr>
          <p:nvPr>
            <p:ph type="title"/>
          </p:nvPr>
        </p:nvSpPr>
        <p:spPr/>
        <p:txBody>
          <a:bodyPr/>
          <a:lstStyle/>
          <a:p>
            <a:r>
              <a:rPr lang="en-US"/>
              <a:t>Facebook Ads Performance Table | Auto Mercado - 13 of 14</a:t>
            </a:r>
          </a:p>
        </p:txBody>
      </p:sp>
      <p:graphicFrame>
        <p:nvGraphicFramePr>
          <p:cNvPr id="5" name="Table Placeholder 4">
            <a:extLst>
              <a:ext uri="{FF2B5EF4-FFF2-40B4-BE49-F238E27FC236}">
                <a16:creationId xmlns:a16="http://schemas.microsoft.com/office/drawing/2014/main" id="{1FF888CE-4C3D-42FB-925B-EC239DC121C7}"/>
              </a:ext>
            </a:extLst>
          </p:cNvPr>
          <p:cNvGraphicFramePr>
            <a:graphicFrameLocks noGrp="1"/>
          </p:cNvGraphicFramePr>
          <p:nvPr>
            <p:ph type="tbl" sz="quarter" idx="13"/>
            <p:extLst>
              <p:ext uri="{D42A27DB-BD31-4B8C-83A1-F6EECF244321}">
                <p14:modId xmlns:p14="http://schemas.microsoft.com/office/powerpoint/2010/main" val="23910353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457746747"/>
                    </a:ext>
                  </a:extLst>
                </a:gridCol>
                <a:gridCol w="1975104">
                  <a:extLst>
                    <a:ext uri="{9D8B030D-6E8A-4147-A177-3AD203B41FA5}">
                      <a16:colId xmlns:a16="http://schemas.microsoft.com/office/drawing/2014/main" val="3254893790"/>
                    </a:ext>
                  </a:extLst>
                </a:gridCol>
                <a:gridCol w="740664">
                  <a:extLst>
                    <a:ext uri="{9D8B030D-6E8A-4147-A177-3AD203B41FA5}">
                      <a16:colId xmlns:a16="http://schemas.microsoft.com/office/drawing/2014/main" val="1424240733"/>
                    </a:ext>
                  </a:extLst>
                </a:gridCol>
                <a:gridCol w="740664">
                  <a:extLst>
                    <a:ext uri="{9D8B030D-6E8A-4147-A177-3AD203B41FA5}">
                      <a16:colId xmlns:a16="http://schemas.microsoft.com/office/drawing/2014/main" val="1200302188"/>
                    </a:ext>
                  </a:extLst>
                </a:gridCol>
                <a:gridCol w="740664">
                  <a:extLst>
                    <a:ext uri="{9D8B030D-6E8A-4147-A177-3AD203B41FA5}">
                      <a16:colId xmlns:a16="http://schemas.microsoft.com/office/drawing/2014/main" val="1353169910"/>
                    </a:ext>
                  </a:extLst>
                </a:gridCol>
                <a:gridCol w="740664">
                  <a:extLst>
                    <a:ext uri="{9D8B030D-6E8A-4147-A177-3AD203B41FA5}">
                      <a16:colId xmlns:a16="http://schemas.microsoft.com/office/drawing/2014/main" val="4210956091"/>
                    </a:ext>
                  </a:extLst>
                </a:gridCol>
                <a:gridCol w="740664">
                  <a:extLst>
                    <a:ext uri="{9D8B030D-6E8A-4147-A177-3AD203B41FA5}">
                      <a16:colId xmlns:a16="http://schemas.microsoft.com/office/drawing/2014/main" val="33695109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extLst>
                  <a:ext uri="{0D108BD9-81ED-4DB2-BD59-A6C34878D82A}">
                    <a16:rowId xmlns:a16="http://schemas.microsoft.com/office/drawing/2014/main" val="2882842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- 2019-12-06 02:33:12</a:t>
                      </a:r>
                      <a:r>
                        <a:rPr kumimoji="0" lang="es-ES" sz="1000" b="0" i="0" u="none" strike="noStrike" kern="1200" cap="none" spc="0" normalizeH="0" baseline="0" noProof="0">
                          <a:ln>
                            <a:noFill/>
                          </a:ln>
                          <a:solidFill>
                            <a:prstClr val="black"/>
                          </a:solidFill>
                          <a:effectLst/>
                          <a:uLnTx/>
                          <a:uFillTx/>
                          <a:latin typeface="+mn-lt"/>
                          <a:ea typeface="+mn-ea"/>
                          <a:cs typeface="+mn-cs"/>
                        </a:rPr>
                        <a:t>
 ¡Disfrutá el primer fin de semana de diciembre con buena compañía y comida deliciosa! Vení por tu Mesa para Dos y escogé una de las 2 opciones que tenemos para vos.
Aplica del 6 al 8 de diciembre de 2019. No aplica en Auto Mercado Santa Ana, Bratsi, San José Centro, Guadalupe, Multiplaza, Guácima, Tamarindo,
Herradura y Coco. Buscalo en el área de comidas preparadas.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d=AQEXYDPOR_f8JapS&amp;w=64&amp;h=64&amp;url=https%3A%2F%2Fscontent-iad3-1.xx.fbcdn.net%2Fv%2Ft1.0-9%2F79021813_2647300635336151_7350963185689559040_o.png%3Fccb%3D2%26_nc_ohc%3DhO8MFbiwgiMAX-KCAxs%26_nc_ht%3Dscontent-iad3-1.xx%26oh%3Dd45559298adc778f16fc20738e0b9f2d%26oe%3D6008D1D3&amp;cfs=1&amp;_nc_cb=1&amp;_nc_hash=AQEuLGp_YZVbiGf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5.32 %</a:t>
                      </a:r>
                    </a:p>
                  </a:txBody>
                  <a:tcPr/>
                </a:tc>
                <a:extLst>
                  <a:ext uri="{0D108BD9-81ED-4DB2-BD59-A6C34878D82A}">
                    <a16:rowId xmlns:a16="http://schemas.microsoft.com/office/drawing/2014/main" val="3938309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- 2019-12-01 21:14:55</a:t>
                      </a:r>
                      <a:r>
                        <a:rPr kumimoji="0" lang="es-ES" sz="1000" b="0" i="0" u="none" strike="noStrike" kern="1200" cap="none" spc="0" normalizeH="0" baseline="0" noProof="0">
                          <a:ln>
                            <a:noFill/>
                          </a:ln>
                          <a:solidFill>
                            <a:prstClr val="black"/>
                          </a:solidFill>
                          <a:effectLst/>
                          <a:uLnTx/>
                          <a:uFillTx/>
                          <a:latin typeface="+mn-lt"/>
                          <a:ea typeface="+mn-ea"/>
                          <a:cs typeface="+mn-cs"/>
                        </a:rPr>
                        <a:t>
 ¡Estas deliciosas opciones son perfectas para celebrar aún más este fin de año!
Realiza tu pedido entre el 1 y el 15 de diciembre de 2019 aquí https://automercado.cr/pedidosespeciales2
Recordá que podés retirar el pedido en los Auto Mercado de playas sin ningún problema.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https://scontent.xx.fbcdn.net/v/t1.0-9/p720x720/77132089_2631419186924296_5831660921826574336_o.jpg?_nc_cat=107&amp;_nc_ohc=BWbx3a9xkBgAQnLQ2xCeA8Rqkmn7HnOL2ggVzaZffTWen9mVCJBwp-EoQ&amp;_nc_ht=scontent.xx&amp;oh=8b23a6e8728a3ce20eeb19f42d77a0a6&amp;oe=5E77F127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6.75 %</a:t>
                      </a:r>
                    </a:p>
                  </a:txBody>
                  <a:tcPr/>
                </a:tc>
                <a:extLst>
                  <a:ext uri="{0D108BD9-81ED-4DB2-BD59-A6C34878D82A}">
                    <a16:rowId xmlns:a16="http://schemas.microsoft.com/office/drawing/2014/main" val="439964361"/>
                  </a:ext>
                </a:extLst>
              </a:tr>
            </a:tbl>
          </a:graphicData>
        </a:graphic>
      </p:graphicFrame>
      <p:sp>
        <p:nvSpPr>
          <p:cNvPr id="4" name="Text Placeholder 3">
            <a:extLst>
              <a:ext uri="{FF2B5EF4-FFF2-40B4-BE49-F238E27FC236}">
                <a16:creationId xmlns:a16="http://schemas.microsoft.com/office/drawing/2014/main" id="{C618ED73-C9F2-4740-9D31-68DC4054E63F}"/>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18938940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2DB7B0-5848-48AC-9F6C-245729F869AE}"/>
              </a:ext>
            </a:extLst>
          </p:cNvPr>
          <p:cNvSpPr>
            <a:spLocks noGrp="1"/>
          </p:cNvSpPr>
          <p:nvPr>
            <p:ph type="title"/>
          </p:nvPr>
        </p:nvSpPr>
        <p:spPr/>
        <p:txBody>
          <a:bodyPr/>
          <a:lstStyle/>
          <a:p>
            <a:r>
              <a:rPr lang="en-US"/>
              <a:t>Facebook Ads Performance Table | Auto Mercado - 14 of 14</a:t>
            </a:r>
          </a:p>
        </p:txBody>
      </p:sp>
      <p:graphicFrame>
        <p:nvGraphicFramePr>
          <p:cNvPr id="5" name="Table Placeholder 4">
            <a:extLst>
              <a:ext uri="{FF2B5EF4-FFF2-40B4-BE49-F238E27FC236}">
                <a16:creationId xmlns:a16="http://schemas.microsoft.com/office/drawing/2014/main" id="{7943A2BD-B6D4-4E60-8B6F-0C7ED2237B31}"/>
              </a:ext>
            </a:extLst>
          </p:cNvPr>
          <p:cNvGraphicFramePr>
            <a:graphicFrameLocks noGrp="1"/>
          </p:cNvGraphicFramePr>
          <p:nvPr>
            <p:ph type="tbl" sz="quarter" idx="13"/>
            <p:extLst>
              <p:ext uri="{D42A27DB-BD31-4B8C-83A1-F6EECF244321}">
                <p14:modId xmlns:p14="http://schemas.microsoft.com/office/powerpoint/2010/main" val="31587405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361138038"/>
                    </a:ext>
                  </a:extLst>
                </a:gridCol>
                <a:gridCol w="1975104">
                  <a:extLst>
                    <a:ext uri="{9D8B030D-6E8A-4147-A177-3AD203B41FA5}">
                      <a16:colId xmlns:a16="http://schemas.microsoft.com/office/drawing/2014/main" val="2389009003"/>
                    </a:ext>
                  </a:extLst>
                </a:gridCol>
                <a:gridCol w="740664">
                  <a:extLst>
                    <a:ext uri="{9D8B030D-6E8A-4147-A177-3AD203B41FA5}">
                      <a16:colId xmlns:a16="http://schemas.microsoft.com/office/drawing/2014/main" val="1825023019"/>
                    </a:ext>
                  </a:extLst>
                </a:gridCol>
                <a:gridCol w="740664">
                  <a:extLst>
                    <a:ext uri="{9D8B030D-6E8A-4147-A177-3AD203B41FA5}">
                      <a16:colId xmlns:a16="http://schemas.microsoft.com/office/drawing/2014/main" val="2141956901"/>
                    </a:ext>
                  </a:extLst>
                </a:gridCol>
                <a:gridCol w="740664">
                  <a:extLst>
                    <a:ext uri="{9D8B030D-6E8A-4147-A177-3AD203B41FA5}">
                      <a16:colId xmlns:a16="http://schemas.microsoft.com/office/drawing/2014/main" val="3615304044"/>
                    </a:ext>
                  </a:extLst>
                </a:gridCol>
                <a:gridCol w="740664">
                  <a:extLst>
                    <a:ext uri="{9D8B030D-6E8A-4147-A177-3AD203B41FA5}">
                      <a16:colId xmlns:a16="http://schemas.microsoft.com/office/drawing/2014/main" val="2884786411"/>
                    </a:ext>
                  </a:extLst>
                </a:gridCol>
                <a:gridCol w="740664">
                  <a:extLst>
                    <a:ext uri="{9D8B030D-6E8A-4147-A177-3AD203B41FA5}">
                      <a16:colId xmlns:a16="http://schemas.microsoft.com/office/drawing/2014/main" val="35044303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extLst>
                  <a:ext uri="{0D108BD9-81ED-4DB2-BD59-A6C34878D82A}">
                    <a16:rowId xmlns:a16="http://schemas.microsoft.com/office/drawing/2014/main" val="37681740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Auto Mercado - 2019-12-01 13:14:55</a:t>
                      </a:r>
                      <a:r>
                        <a:rPr kumimoji="0" lang="es-ES" sz="1000" b="0" i="0" u="none" strike="noStrike" kern="1200" cap="none" spc="0" normalizeH="0" baseline="0" noProof="0">
                          <a:ln>
                            <a:noFill/>
                          </a:ln>
                          <a:solidFill>
                            <a:prstClr val="black"/>
                          </a:solidFill>
                          <a:effectLst/>
                          <a:uLnTx/>
                          <a:uFillTx/>
                          <a:latin typeface="+mn-lt"/>
                          <a:ea typeface="+mn-ea"/>
                          <a:cs typeface="+mn-cs"/>
                        </a:rPr>
                        <a:t>
 ¡Estas deliciosas opciones son perfectas para celebrar aún más este fin de año!
Realiza tu pedido entre el 1 y el 15 de diciembre de 2019 aquí https://automercado.cr/pedidosespeciales2
Recordá que podés retirar el pedido en los Auto Mercado de playas sin ningún problema.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https://scontent.xx.fbcdn.net/v/t1.0-9/p720x720/77132089_2631419186924296_5831660921826574336_o.jpg?_nc_cat=107&amp;_nc_ohc=BWbx3a9xkBgAQnLQ2xCeA8Rqkmn7HnOL2ggVzaZffTWen9mVCJBwp-EoQ&amp;_nc_ht=scontent.xx&amp;oh=8b23a6e8728a3ce20eeb19f42d77a0a6&amp;oe=5E77F127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6.75 %</a:t>
                      </a:r>
                    </a:p>
                  </a:txBody>
                  <a:tcPr/>
                </a:tc>
                <a:extLst>
                  <a:ext uri="{0D108BD9-81ED-4DB2-BD59-A6C34878D82A}">
                    <a16:rowId xmlns:a16="http://schemas.microsoft.com/office/drawing/2014/main" val="4055802281"/>
                  </a:ext>
                </a:extLst>
              </a:tr>
            </a:tbl>
          </a:graphicData>
        </a:graphic>
      </p:graphicFrame>
      <p:sp>
        <p:nvSpPr>
          <p:cNvPr id="4" name="Text Placeholder 3">
            <a:extLst>
              <a:ext uri="{FF2B5EF4-FFF2-40B4-BE49-F238E27FC236}">
                <a16:creationId xmlns:a16="http://schemas.microsoft.com/office/drawing/2014/main" id="{E8F1AF7F-3005-4D31-A351-2A10731105D0}"/>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385623366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2184</Words>
  <Application>Microsoft Office PowerPoint</Application>
  <PresentationFormat>On-screen Show (4:3)</PresentationFormat>
  <Paragraphs>294</Paragraphs>
  <Slides>14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quintly_template</vt:lpstr>
      <vt:lpstr>Facebook Ads Performance Table | Auto Mercado - 1 of 14</vt:lpstr>
      <vt:lpstr>Facebook Ads Performance Table | Auto Mercado - 2 of 14</vt:lpstr>
      <vt:lpstr>Facebook Ads Performance Table | Auto Mercado - 3 of 14</vt:lpstr>
      <vt:lpstr>Facebook Ads Performance Table | Auto Mercado - 4 of 14</vt:lpstr>
      <vt:lpstr>Facebook Ads Performance Table | Auto Mercado - 5 of 14</vt:lpstr>
      <vt:lpstr>Facebook Ads Performance Table | Auto Mercado - 6 of 14</vt:lpstr>
      <vt:lpstr>Facebook Ads Performance Table | Auto Mercado - 7 of 14</vt:lpstr>
      <vt:lpstr>Facebook Ads Performance Table | Auto Mercado - 8 of 14</vt:lpstr>
      <vt:lpstr>Facebook Ads Performance Table | Auto Mercado - 9 of 14</vt:lpstr>
      <vt:lpstr>Facebook Ads Performance Table | Auto Mercado - 10 of 14</vt:lpstr>
      <vt:lpstr>Facebook Ads Performance Table | Auto Mercado - 11 of 14</vt:lpstr>
      <vt:lpstr>Facebook Ads Performance Table | Auto Mercado - 12 of 14</vt:lpstr>
      <vt:lpstr>Facebook Ads Performance Table | Auto Mercado - 13 of 14</vt:lpstr>
      <vt:lpstr>Facebook Ads Performance Table | Auto Mercado - 14 of 14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Ads Performance Table | Auto Mercado - 1 of 14</dc:title>
  <dc:creator>Frederik Peiniger</dc:creator>
  <cp:lastModifiedBy>Frederik Peiniger</cp:lastModifiedBy>
  <cp:revision>1</cp:revision>
  <dcterms:created xsi:type="dcterms:W3CDTF">2021-01-12T22:39:58Z</dcterms:created>
  <dcterms:modified xsi:type="dcterms:W3CDTF">2021-01-12T22:41:50Z</dcterms:modified>
</cp:coreProperties>
</file>