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C6725-CAB0-42D7-A537-69E65724A567}"/>
              </a:ext>
            </a:extLst>
          </p:cNvPr>
          <p:cNvSpPr>
            <a:spLocks noGrp="1"/>
          </p:cNvSpPr>
          <p:nvPr>
            <p:ph type="ctrTitle"/>
          </p:nvPr>
        </p:nvSpPr>
        <p:spPr/>
        <p:txBody>
          <a:bodyPr/>
          <a:lstStyle/>
          <a:p>
            <a:r>
              <a:rPr lang="en-US"/>
              <a:t>Comparativo Diciembre</a:t>
            </a:r>
          </a:p>
        </p:txBody>
      </p:sp>
      <p:sp>
        <p:nvSpPr>
          <p:cNvPr id="3" name="Subtitle 2">
            <a:extLst>
              <a:ext uri="{FF2B5EF4-FFF2-40B4-BE49-F238E27FC236}">
                <a16:creationId xmlns:a16="http://schemas.microsoft.com/office/drawing/2014/main" id="{303D060F-7471-46DE-955F-86646F95A078}"/>
              </a:ext>
            </a:extLst>
          </p:cNvPr>
          <p:cNvSpPr>
            <a:spLocks noGrp="1"/>
          </p:cNvSpPr>
          <p:nvPr>
            <p:ph type="subTitle" idx="1"/>
          </p:nvPr>
        </p:nvSpPr>
        <p:spPr/>
        <p:txBody>
          <a:bodyPr/>
          <a:lstStyle/>
          <a:p>
            <a:r>
              <a:rPr lang="en-US"/>
              <a:t>Auto Mercado</a:t>
            </a:r>
          </a:p>
        </p:txBody>
      </p:sp>
    </p:spTree>
    <p:extLst>
      <p:ext uri="{BB962C8B-B14F-4D97-AF65-F5344CB8AC3E}">
        <p14:creationId xmlns:p14="http://schemas.microsoft.com/office/powerpoint/2010/main" val="18300573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1B4EB-F1FE-4029-8DAE-11B21516561A}"/>
              </a:ext>
            </a:extLst>
          </p:cNvPr>
          <p:cNvSpPr>
            <a:spLocks noGrp="1"/>
          </p:cNvSpPr>
          <p:nvPr>
            <p:ph type="title"/>
          </p:nvPr>
        </p:nvSpPr>
        <p:spPr/>
        <p:txBody>
          <a:bodyPr/>
          <a:lstStyle/>
          <a:p>
            <a:r>
              <a:rPr lang="en-US"/>
              <a:t>Facebook Own Posts Table | Auto Mercado - 1 of 12</a:t>
            </a:r>
          </a:p>
        </p:txBody>
      </p:sp>
      <p:graphicFrame>
        <p:nvGraphicFramePr>
          <p:cNvPr id="5" name="Table Placeholder 4">
            <a:extLst>
              <a:ext uri="{FF2B5EF4-FFF2-40B4-BE49-F238E27FC236}">
                <a16:creationId xmlns:a16="http://schemas.microsoft.com/office/drawing/2014/main" id="{D5E11679-357B-440C-9346-5B29E1AABCB6}"/>
              </a:ext>
            </a:extLst>
          </p:cNvPr>
          <p:cNvGraphicFramePr>
            <a:graphicFrameLocks noGrp="1"/>
          </p:cNvGraphicFramePr>
          <p:nvPr>
            <p:ph type="tbl" sz="quarter" idx="13"/>
            <p:extLst>
              <p:ext uri="{D42A27DB-BD31-4B8C-83A1-F6EECF244321}">
                <p14:modId xmlns:p14="http://schemas.microsoft.com/office/powerpoint/2010/main" val="70487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3068038990"/>
                    </a:ext>
                  </a:extLst>
                </a:gridCol>
                <a:gridCol w="2880360">
                  <a:extLst>
                    <a:ext uri="{9D8B030D-6E8A-4147-A177-3AD203B41FA5}">
                      <a16:colId xmlns:a16="http://schemas.microsoft.com/office/drawing/2014/main" val="3194541934"/>
                    </a:ext>
                  </a:extLst>
                </a:gridCol>
                <a:gridCol w="987552">
                  <a:extLst>
                    <a:ext uri="{9D8B030D-6E8A-4147-A177-3AD203B41FA5}">
                      <a16:colId xmlns:a16="http://schemas.microsoft.com/office/drawing/2014/main" val="2679104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483393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- 2020-12-08 13:25:10</a:t>
                      </a:r>
                      <a:r>
                        <a:rPr kumimoji="0" lang="es-ES" sz="1000" b="0" i="0" u="none" strike="noStrike" kern="1200" cap="none" spc="0" normalizeH="0" baseline="0" noProof="0">
                          <a:ln>
                            <a:noFill/>
                          </a:ln>
                          <a:solidFill>
                            <a:prstClr val="black"/>
                          </a:solidFill>
                          <a:effectLst/>
                          <a:uLnTx/>
                          <a:uFillTx/>
                          <a:latin typeface="+mn-lt"/>
                          <a:ea typeface="+mn-ea"/>
                          <a:cs typeface="+mn-cs"/>
                        </a:rPr>
                        <a:t>
 Lechón, lomo de res y pierna de cerdo marinada y sin marinar. En Auto tenemos de todo para que disfrutés de una cena diferente: https://bit.ly/2Lgiu0B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https://scontent-iad3-1.xx.fbcdn.net/v/t1.0-9/p720x720/129726538_3577133149019557_211817965524852386_o.jpg?_nc_cat=104&amp;ccb=2&amp;_nc_sid=8024bb&amp;_nc_ohc=Ps3UpmnRZOQAX8juaDC&amp;_nc_ht=scontent-iad3-1.xx&amp;tp=6&amp;oh=83c7f3eeccece29a785d09d9697070f7&amp;oe=60113237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0.4791 %</a:t>
                      </a:r>
                    </a:p>
                  </a:txBody>
                  <a:tcPr/>
                </a:tc>
                <a:extLst>
                  <a:ext uri="{0D108BD9-81ED-4DB2-BD59-A6C34878D82A}">
                    <a16:rowId xmlns:a16="http://schemas.microsoft.com/office/drawing/2014/main" val="844846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- 2020-12-22 20:13:38</a:t>
                      </a:r>
                      <a:r>
                        <a:rPr kumimoji="0" lang="es-ES" sz="1000" b="0" i="0" u="none" strike="noStrike" kern="1200" cap="none" spc="0" normalizeH="0" baseline="0" noProof="0">
                          <a:ln>
                            <a:noFill/>
                          </a:ln>
                          <a:solidFill>
                            <a:prstClr val="black"/>
                          </a:solidFill>
                          <a:effectLst/>
                          <a:uLnTx/>
                          <a:uFillTx/>
                          <a:latin typeface="+mn-lt"/>
                          <a:ea typeface="+mn-ea"/>
                          <a:cs typeface="+mn-cs"/>
                        </a:rPr>
                        <a:t>
 Aún estás a tiempo de armar tu cena navideña.  En Auto podés encontrar, entre la variedad de opciones, el pavo relleno y la pierna de cerdo listos para calentar y servir.  Acompañalo con arroz, puré y ensalada disponible en el área de comidas preparadas para una cena completa y llena del sabor de la temporada: https://bit.ly/3aARd3m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Fq87EreVf_TwQy&amp;w=720&amp;h=720&amp;url=https%3A%2F%2Fwww.facebook.com%2Fads%2Fimage%2F%3Fd%3DAQLSNSxdC92KLr9Eir93rr6Ebn2t3_19MfvgLrIHrhGHbS5lJYST4j_vImE8cMCkrz5crG4csrSpltviVr9SuFdtt53wbgNs-8mm_LeuHQuZBsH5yUOcf95ZAZ9JgfDmyk-vJHcYbMkpfeE5cRHHE146&amp;cfs=1&amp;_nc_cb=1&amp;_nc_hash=AQFww05S_pLQloP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0.2260 %</a:t>
                      </a:r>
                    </a:p>
                  </a:txBody>
                  <a:tcPr/>
                </a:tc>
                <a:extLst>
                  <a:ext uri="{0D108BD9-81ED-4DB2-BD59-A6C34878D82A}">
                    <a16:rowId xmlns:a16="http://schemas.microsoft.com/office/drawing/2014/main" val="3750402769"/>
                  </a:ext>
                </a:extLst>
              </a:tr>
            </a:tbl>
          </a:graphicData>
        </a:graphic>
      </p:graphicFrame>
      <p:sp>
        <p:nvSpPr>
          <p:cNvPr id="4" name="Text Placeholder 3">
            <a:extLst>
              <a:ext uri="{FF2B5EF4-FFF2-40B4-BE49-F238E27FC236}">
                <a16:creationId xmlns:a16="http://schemas.microsoft.com/office/drawing/2014/main" id="{258DE826-E223-4BA4-A690-D04DAD0E2FD7}"/>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2617944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8B28D-2CF7-4D22-81FC-40EE51004793}"/>
              </a:ext>
            </a:extLst>
          </p:cNvPr>
          <p:cNvSpPr>
            <a:spLocks noGrp="1"/>
          </p:cNvSpPr>
          <p:nvPr>
            <p:ph type="title"/>
          </p:nvPr>
        </p:nvSpPr>
        <p:spPr/>
        <p:txBody>
          <a:bodyPr/>
          <a:lstStyle/>
          <a:p>
            <a:r>
              <a:rPr lang="en-US"/>
              <a:t>Facebook Own Posts Table | Auto Mercado - 2 of 12</a:t>
            </a:r>
          </a:p>
        </p:txBody>
      </p:sp>
      <p:graphicFrame>
        <p:nvGraphicFramePr>
          <p:cNvPr id="5" name="Table Placeholder 4">
            <a:extLst>
              <a:ext uri="{FF2B5EF4-FFF2-40B4-BE49-F238E27FC236}">
                <a16:creationId xmlns:a16="http://schemas.microsoft.com/office/drawing/2014/main" id="{3551CFF7-DC02-461A-A0E7-E040F46935C9}"/>
              </a:ext>
            </a:extLst>
          </p:cNvPr>
          <p:cNvGraphicFramePr>
            <a:graphicFrameLocks noGrp="1"/>
          </p:cNvGraphicFramePr>
          <p:nvPr>
            <p:ph type="tbl" sz="quarter" idx="13"/>
            <p:extLst>
              <p:ext uri="{D42A27DB-BD31-4B8C-83A1-F6EECF244321}">
                <p14:modId xmlns:p14="http://schemas.microsoft.com/office/powerpoint/2010/main" val="3597675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801803144"/>
                    </a:ext>
                  </a:extLst>
                </a:gridCol>
                <a:gridCol w="2880360">
                  <a:extLst>
                    <a:ext uri="{9D8B030D-6E8A-4147-A177-3AD203B41FA5}">
                      <a16:colId xmlns:a16="http://schemas.microsoft.com/office/drawing/2014/main" val="2532982833"/>
                    </a:ext>
                  </a:extLst>
                </a:gridCol>
                <a:gridCol w="987552">
                  <a:extLst>
                    <a:ext uri="{9D8B030D-6E8A-4147-A177-3AD203B41FA5}">
                      <a16:colId xmlns:a16="http://schemas.microsoft.com/office/drawing/2014/main" val="1220956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199317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- 2020-12-12 18:21:19</a:t>
                      </a:r>
                      <a:r>
                        <a:rPr kumimoji="0" lang="es-ES" sz="1000" b="0" i="0" u="none" strike="noStrike" kern="1200" cap="none" spc="0" normalizeH="0" baseline="0" noProof="0">
                          <a:ln>
                            <a:noFill/>
                          </a:ln>
                          <a:solidFill>
                            <a:prstClr val="black"/>
                          </a:solidFill>
                          <a:effectLst/>
                          <a:uLnTx/>
                          <a:uFillTx/>
                          <a:latin typeface="+mn-lt"/>
                          <a:ea typeface="+mn-ea"/>
                          <a:cs typeface="+mn-cs"/>
                        </a:rPr>
                        <a:t>
 Esta Navidad nosotros cocinamos. Hacé tu pedido en Auto en Línea para disfrutar de una cena navideña llena del sabor de la temporada o buscá los productos disponibles en nuestras urnas de comidas preparadas.
Ingresá ya y encontrá todo lo que necesitás aquí: 
https://bit.ly/2JPgigi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-0/p480x480/131049128_3585520158180856_5928007431018997184_o.jpg?_nc_cat=106&amp;ccb=2&amp;_nc_sid=8024bb&amp;_nc_ohc=80HuD0F3SykAX_c3l7e&amp;_nc_oc=AQmeAcEHIgKUVEn7ybFWBjqCMlJteHsXnkEdeRqx7_Ev3LK_5K4hDTP52P4YwKBM_N0&amp;_nc_ht=scontent-iad3-1.xx&amp;tp=6&amp;oh=a15f4129769971d5a154b47d7e10a233&amp;oe=60189EC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0.1735 %</a:t>
                      </a:r>
                    </a:p>
                  </a:txBody>
                  <a:tcPr/>
                </a:tc>
                <a:extLst>
                  <a:ext uri="{0D108BD9-81ED-4DB2-BD59-A6C34878D82A}">
                    <a16:rowId xmlns:a16="http://schemas.microsoft.com/office/drawing/2014/main" val="619024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- 2020-12-26 16:41:00</a:t>
                      </a:r>
                      <a:r>
                        <a:rPr kumimoji="0" lang="es-ES" sz="1000" b="0" i="0" u="none" strike="noStrike" kern="1200" cap="none" spc="0" normalizeH="0" baseline="0" noProof="0">
                          <a:ln>
                            <a:noFill/>
                          </a:ln>
                          <a:solidFill>
                            <a:prstClr val="black"/>
                          </a:solidFill>
                          <a:effectLst/>
                          <a:uLnTx/>
                          <a:uFillTx/>
                          <a:latin typeface="+mn-lt"/>
                          <a:ea typeface="+mn-ea"/>
                          <a:cs typeface="+mn-cs"/>
                        </a:rPr>
                        <a:t>
 Si necesitás delicias para tus actividades de fin de año, visitá nuestra área de comidas preparadas o encontralas en Auto en Línea. El pavo relleno asado rinde para 8 a 10 personas a ₡63,000 en total. 
Recordá que también podés encargar tu cena especial de fin de año hasta el 28 de diciembre aquí: https://automercado.cr/pedidosespeciales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FCR-8B7ljjmzhv&amp;w=720&amp;h=720&amp;url=https%3A%2F%2Fwww.facebook.com%2Fads%2Fimage%2F%3Fd%3DAQKF4WstYmnWKHg_-RFdb_5x15z00HgEx2m4BL6bEC417uFC-5ZjyEcqCqJoEuxsJbeUcMuKEulOa3NFEciMC-dCdl62e5hd7z5G-qgghRWZyKznUA1RCxPlSBDcgjAjR1Nftz0v2N35bmSmveb1X7UK&amp;cfs=1&amp;_nc_cb=1&amp;_nc_hash=AQGkW8ZhZHBpvK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0.1688 %</a:t>
                      </a:r>
                    </a:p>
                  </a:txBody>
                  <a:tcPr/>
                </a:tc>
                <a:extLst>
                  <a:ext uri="{0D108BD9-81ED-4DB2-BD59-A6C34878D82A}">
                    <a16:rowId xmlns:a16="http://schemas.microsoft.com/office/drawing/2014/main" val="2292898535"/>
                  </a:ext>
                </a:extLst>
              </a:tr>
            </a:tbl>
          </a:graphicData>
        </a:graphic>
      </p:graphicFrame>
      <p:sp>
        <p:nvSpPr>
          <p:cNvPr id="4" name="Text Placeholder 3">
            <a:extLst>
              <a:ext uri="{FF2B5EF4-FFF2-40B4-BE49-F238E27FC236}">
                <a16:creationId xmlns:a16="http://schemas.microsoft.com/office/drawing/2014/main" id="{A4ACCC8D-75C6-4106-9EC1-64381DEB11BB}"/>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32653750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A9BED-3B16-403B-8A0B-11A1825D0483}"/>
              </a:ext>
            </a:extLst>
          </p:cNvPr>
          <p:cNvSpPr>
            <a:spLocks noGrp="1"/>
          </p:cNvSpPr>
          <p:nvPr>
            <p:ph type="title"/>
          </p:nvPr>
        </p:nvSpPr>
        <p:spPr/>
        <p:txBody>
          <a:bodyPr/>
          <a:lstStyle/>
          <a:p>
            <a:r>
              <a:rPr lang="en-US"/>
              <a:t>Facebook Own Posts Table | Auto Mercado - 3 of 12</a:t>
            </a:r>
          </a:p>
        </p:txBody>
      </p:sp>
      <p:graphicFrame>
        <p:nvGraphicFramePr>
          <p:cNvPr id="5" name="Table Placeholder 4">
            <a:extLst>
              <a:ext uri="{FF2B5EF4-FFF2-40B4-BE49-F238E27FC236}">
                <a16:creationId xmlns:a16="http://schemas.microsoft.com/office/drawing/2014/main" id="{0ADF7DC4-B79D-481B-830E-B21AB0214E0D}"/>
              </a:ext>
            </a:extLst>
          </p:cNvPr>
          <p:cNvGraphicFramePr>
            <a:graphicFrameLocks noGrp="1"/>
          </p:cNvGraphicFramePr>
          <p:nvPr>
            <p:ph type="tbl" sz="quarter" idx="13"/>
            <p:extLst>
              <p:ext uri="{D42A27DB-BD31-4B8C-83A1-F6EECF244321}">
                <p14:modId xmlns:p14="http://schemas.microsoft.com/office/powerpoint/2010/main" val="645443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3798865313"/>
                    </a:ext>
                  </a:extLst>
                </a:gridCol>
                <a:gridCol w="2880360">
                  <a:extLst>
                    <a:ext uri="{9D8B030D-6E8A-4147-A177-3AD203B41FA5}">
                      <a16:colId xmlns:a16="http://schemas.microsoft.com/office/drawing/2014/main" val="832940628"/>
                    </a:ext>
                  </a:extLst>
                </a:gridCol>
                <a:gridCol w="987552">
                  <a:extLst>
                    <a:ext uri="{9D8B030D-6E8A-4147-A177-3AD203B41FA5}">
                      <a16:colId xmlns:a16="http://schemas.microsoft.com/office/drawing/2014/main" val="3985178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920146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- 2020-12-29 13:16:13</a:t>
                      </a:r>
                      <a:r>
                        <a:rPr kumimoji="0" lang="es-ES" sz="1000" b="0" i="0" u="none" strike="noStrike" kern="1200" cap="none" spc="0" normalizeH="0" baseline="0" noProof="0">
                          <a:ln>
                            <a:noFill/>
                          </a:ln>
                          <a:solidFill>
                            <a:prstClr val="black"/>
                          </a:solidFill>
                          <a:effectLst/>
                          <a:uLnTx/>
                          <a:uFillTx/>
                          <a:latin typeface="+mn-lt"/>
                          <a:ea typeface="+mn-ea"/>
                          <a:cs typeface="+mn-cs"/>
                        </a:rPr>
                        <a:t>
 Saboreá en tus celebraciones de fin de año un delicioso pavo o pierna de cerdo con un 40% de descuento. Servilo con tus acompañamientos favorito de nuestra área de comidas preparadas.
Promoción válida del 29 de diciembre 2020 al 3 de enero 2021 o hasta agotar existencias. Disponible únicamente en los supermercados del GAM. No aplica en Auto en Línea.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https://scontent-lga3-1.xx.fbcdn.net/v/t1.0-9/p720x720/133547606_3628366780562860_1925900052335617323_o.jpg?_nc_cat=101&amp;ccb=2&amp;_nc_sid=8024bb&amp;_nc_ohc=UtySZFv4JDsAX8g4pcz&amp;_nc_ht=scontent-lga3-1.xx&amp;tp=6&amp;oh=10cb42a08e495e19d023f8a24ebfecc4&amp;oe=6018BB03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0.1548 %</a:t>
                      </a:r>
                    </a:p>
                  </a:txBody>
                  <a:tcPr/>
                </a:tc>
                <a:extLst>
                  <a:ext uri="{0D108BD9-81ED-4DB2-BD59-A6C34878D82A}">
                    <a16:rowId xmlns:a16="http://schemas.microsoft.com/office/drawing/2014/main" val="2868937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- 2020-12-28 13:45:44</a:t>
                      </a:r>
                      <a:r>
                        <a:rPr kumimoji="0" lang="es-ES" sz="1000" b="0" i="0" u="none" strike="noStrike" kern="1200" cap="none" spc="0" normalizeH="0" baseline="0" noProof="0">
                          <a:ln>
                            <a:noFill/>
                          </a:ln>
                          <a:solidFill>
                            <a:prstClr val="black"/>
                          </a:solidFill>
                          <a:effectLst/>
                          <a:uLnTx/>
                          <a:uFillTx/>
                          <a:latin typeface="+mn-lt"/>
                          <a:ea typeface="+mn-ea"/>
                          <a:cs typeface="+mn-cs"/>
                        </a:rPr>
                        <a:t>
 Hoy 28 de diciembre, es el último día para hacer tu pedido y disfrutar de un menú completo en tus actividades de fin de año. Ingresá a Auto en Línea y elegí tus opciones favoritas: https://automercado.cr/pedidosespeciales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HXSk056gwVNuYt&amp;w=720&amp;h=720&amp;url=https%3A%2F%2Fwww.facebook.com%2Fads%2Fimage%2F%3Fd%3DAQJB4goBAKk4yXnibCAz3ChWJN3wwVgUdUlRK2k2TwL-RQx0_CSH2CVDs_mRhnbLjiGHhTd_M5dj9CVrILcACDHqXFBT9O8SxXkstK61QvQ5DPlX9agXGz4POAMYoslml1pafFZcwbQk7sMRJPnBmR5i&amp;cfs=1&amp;_nc_cb=1&amp;_nc_hash=AQGrcL1u6tPmys7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0.1168 %</a:t>
                      </a:r>
                    </a:p>
                  </a:txBody>
                  <a:tcPr/>
                </a:tc>
                <a:extLst>
                  <a:ext uri="{0D108BD9-81ED-4DB2-BD59-A6C34878D82A}">
                    <a16:rowId xmlns:a16="http://schemas.microsoft.com/office/drawing/2014/main" val="3297953629"/>
                  </a:ext>
                </a:extLst>
              </a:tr>
            </a:tbl>
          </a:graphicData>
        </a:graphic>
      </p:graphicFrame>
      <p:sp>
        <p:nvSpPr>
          <p:cNvPr id="4" name="Text Placeholder 3">
            <a:extLst>
              <a:ext uri="{FF2B5EF4-FFF2-40B4-BE49-F238E27FC236}">
                <a16:creationId xmlns:a16="http://schemas.microsoft.com/office/drawing/2014/main" id="{D1FF96B7-CF13-4AB8-A498-FA0753F867A7}"/>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3519094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DF972-6DB0-4972-BD48-A7EA8E9CC0F6}"/>
              </a:ext>
            </a:extLst>
          </p:cNvPr>
          <p:cNvSpPr>
            <a:spLocks noGrp="1"/>
          </p:cNvSpPr>
          <p:nvPr>
            <p:ph type="title"/>
          </p:nvPr>
        </p:nvSpPr>
        <p:spPr/>
        <p:txBody>
          <a:bodyPr/>
          <a:lstStyle/>
          <a:p>
            <a:r>
              <a:rPr lang="en-US"/>
              <a:t>Facebook Own Posts Table | Auto Mercado - 4 of 12</a:t>
            </a:r>
          </a:p>
        </p:txBody>
      </p:sp>
      <p:graphicFrame>
        <p:nvGraphicFramePr>
          <p:cNvPr id="5" name="Table Placeholder 4">
            <a:extLst>
              <a:ext uri="{FF2B5EF4-FFF2-40B4-BE49-F238E27FC236}">
                <a16:creationId xmlns:a16="http://schemas.microsoft.com/office/drawing/2014/main" id="{B2F20B7A-C3C6-44AC-AB18-93FE068996AB}"/>
              </a:ext>
            </a:extLst>
          </p:cNvPr>
          <p:cNvGraphicFramePr>
            <a:graphicFrameLocks noGrp="1"/>
          </p:cNvGraphicFramePr>
          <p:nvPr>
            <p:ph type="tbl" sz="quarter" idx="13"/>
            <p:extLst>
              <p:ext uri="{D42A27DB-BD31-4B8C-83A1-F6EECF244321}">
                <p14:modId xmlns:p14="http://schemas.microsoft.com/office/powerpoint/2010/main" val="1946394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3503713088"/>
                    </a:ext>
                  </a:extLst>
                </a:gridCol>
                <a:gridCol w="2880360">
                  <a:extLst>
                    <a:ext uri="{9D8B030D-6E8A-4147-A177-3AD203B41FA5}">
                      <a16:colId xmlns:a16="http://schemas.microsoft.com/office/drawing/2014/main" val="174205336"/>
                    </a:ext>
                  </a:extLst>
                </a:gridCol>
                <a:gridCol w="987552">
                  <a:extLst>
                    <a:ext uri="{9D8B030D-6E8A-4147-A177-3AD203B41FA5}">
                      <a16:colId xmlns:a16="http://schemas.microsoft.com/office/drawing/2014/main" val="3115890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159073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- 2020-12-24 15:23:00</a:t>
                      </a:r>
                      <a:r>
                        <a:rPr kumimoji="0" lang="es-ES" sz="1000" b="0" i="0" u="none" strike="noStrike" kern="1200" cap="none" spc="0" normalizeH="0" baseline="0" noProof="0">
                          <a:ln>
                            <a:noFill/>
                          </a:ln>
                          <a:solidFill>
                            <a:prstClr val="black"/>
                          </a:solidFill>
                          <a:effectLst/>
                          <a:uLnTx/>
                          <a:uFillTx/>
                          <a:latin typeface="+mn-lt"/>
                          <a:ea typeface="+mn-ea"/>
                          <a:cs typeface="+mn-cs"/>
                        </a:rPr>
                        <a:t>
 40% menos al pagar con tu tarjeta Auto Mercado American Express(R) BAC Credomatic. Pedí hoy tu combo únicamente en Auto en Línea: https://automercado.cr/pedidosespeciales
Debés hacer tu pedido con al menos 4 días de anticipación a tu actividad, entregaremos pedidos hasta el 01 de enero de 2021 inclusive.
El 28 de diciembre es el último día para hacer tu pedido si querés recibirlo el 31 de diciembre. ¡Últimos combos disponibles!
Válido hasta agotar existencias. Inventario disponible Combo premium de pavo 45 unidades y Combo premium de pierna 148 unidades. La promoción aplica una sola vez a cada combo, si deseás adquirir combos adicionales pagás el precio normal. Ver reglamento en automercado.cr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EmfLOAHrRWAWEC&amp;w=720&amp;h=720&amp;url=https%3A%2F%2Fwww.facebook.com%2Fads%2Fimage%2F%3Fd%3DAQJwM8i4Xypk51K645oAi4Q2UKo0Tu9MpLtmTM9qOGc4z7UVdUEhrJ3Olur1WALNPjNfLQFidM13EYqoFhzZWq7UaoB6LhmvdMpZ797EBruCTMFSF02SdSowKojSYzK_LE2HRWPMuZf9Tnuuo3bRUsUY&amp;cfs=1&amp;_nc_cb=1&amp;_nc_hash=AQFgYAtMmHd4WQ8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0.1011 %</a:t>
                      </a:r>
                    </a:p>
                  </a:txBody>
                  <a:tcPr/>
                </a:tc>
                <a:extLst>
                  <a:ext uri="{0D108BD9-81ED-4DB2-BD59-A6C34878D82A}">
                    <a16:rowId xmlns:a16="http://schemas.microsoft.com/office/drawing/2014/main" val="1134497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- 2020-12-28 18:21:00</a:t>
                      </a:r>
                      <a:r>
                        <a:rPr kumimoji="0" lang="es-ES" sz="1000" b="0" i="0" u="none" strike="noStrike" kern="1200" cap="none" spc="0" normalizeH="0" baseline="0" noProof="0">
                          <a:ln>
                            <a:noFill/>
                          </a:ln>
                          <a:solidFill>
                            <a:prstClr val="black"/>
                          </a:solidFill>
                          <a:effectLst/>
                          <a:uLnTx/>
                          <a:uFillTx/>
                          <a:latin typeface="+mn-lt"/>
                          <a:ea typeface="+mn-ea"/>
                          <a:cs typeface="+mn-cs"/>
                        </a:rPr>
                        <a:t>
 No te quedés sin celebrar el 31 de diciembre con un menú deliciosos para compartir. Recordá que hoy 28 de diciembre es el último día para hacer tu pedido. Si elegís disfrutar del combo Cero Estrés de pierna de cerdo el acompañamiento te sale gratis. 
Ingresá a Auto en Línea y hacé tu pedido: https://automercado.cr/pedidosespeciales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HuV2Pi2D1aY2Sn&amp;w=720&amp;h=720&amp;url=https%3A%2F%2Fwww.facebook.com%2Fads%2Fimage%2F%3Fd%3DAQIrnCvcJsYTweEEpK0q-GZdzwtopbTD67eTE96xvl55ZKfO7J1hOh7NG4qo1JE7EgKb0Wi_ZAesMNqrSYnpn_6kZykR5u6n5Ofk4pVUbDrnzAa3dN8qc8CdLTgRHr9WUFYIjG3wVGtbFuxptWDHaQys&amp;cfs=1&amp;_nc_cb=1&amp;_nc_hash=AQEmwvJgmE47OW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0.0974 %</a:t>
                      </a:r>
                    </a:p>
                  </a:txBody>
                  <a:tcPr/>
                </a:tc>
                <a:extLst>
                  <a:ext uri="{0D108BD9-81ED-4DB2-BD59-A6C34878D82A}">
                    <a16:rowId xmlns:a16="http://schemas.microsoft.com/office/drawing/2014/main" val="2941504646"/>
                  </a:ext>
                </a:extLst>
              </a:tr>
            </a:tbl>
          </a:graphicData>
        </a:graphic>
      </p:graphicFrame>
      <p:sp>
        <p:nvSpPr>
          <p:cNvPr id="4" name="Text Placeholder 3">
            <a:extLst>
              <a:ext uri="{FF2B5EF4-FFF2-40B4-BE49-F238E27FC236}">
                <a16:creationId xmlns:a16="http://schemas.microsoft.com/office/drawing/2014/main" id="{C23C0F35-4C4C-4F55-84BA-14CF72021907}"/>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393084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B5B9B-3344-4D5A-B2CA-79C9F182AAFE}"/>
              </a:ext>
            </a:extLst>
          </p:cNvPr>
          <p:cNvSpPr>
            <a:spLocks noGrp="1"/>
          </p:cNvSpPr>
          <p:nvPr>
            <p:ph type="title"/>
          </p:nvPr>
        </p:nvSpPr>
        <p:spPr/>
        <p:txBody>
          <a:bodyPr/>
          <a:lstStyle/>
          <a:p>
            <a:r>
              <a:rPr lang="en-US"/>
              <a:t>Facebook Own Posts Table | Auto Mercado - 5 of 12</a:t>
            </a:r>
          </a:p>
        </p:txBody>
      </p:sp>
      <p:graphicFrame>
        <p:nvGraphicFramePr>
          <p:cNvPr id="5" name="Table Placeholder 4">
            <a:extLst>
              <a:ext uri="{FF2B5EF4-FFF2-40B4-BE49-F238E27FC236}">
                <a16:creationId xmlns:a16="http://schemas.microsoft.com/office/drawing/2014/main" id="{9C90C5AB-BA94-4E29-A47F-FFCA197B5D3A}"/>
              </a:ext>
            </a:extLst>
          </p:cNvPr>
          <p:cNvGraphicFramePr>
            <a:graphicFrameLocks noGrp="1"/>
          </p:cNvGraphicFramePr>
          <p:nvPr>
            <p:ph type="tbl" sz="quarter" idx="13"/>
            <p:extLst>
              <p:ext uri="{D42A27DB-BD31-4B8C-83A1-F6EECF244321}">
                <p14:modId xmlns:p14="http://schemas.microsoft.com/office/powerpoint/2010/main" val="1069822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1705012887"/>
                    </a:ext>
                  </a:extLst>
                </a:gridCol>
                <a:gridCol w="2880360">
                  <a:extLst>
                    <a:ext uri="{9D8B030D-6E8A-4147-A177-3AD203B41FA5}">
                      <a16:colId xmlns:a16="http://schemas.microsoft.com/office/drawing/2014/main" val="1346213789"/>
                    </a:ext>
                  </a:extLst>
                </a:gridCol>
                <a:gridCol w="987552">
                  <a:extLst>
                    <a:ext uri="{9D8B030D-6E8A-4147-A177-3AD203B41FA5}">
                      <a16:colId xmlns:a16="http://schemas.microsoft.com/office/drawing/2014/main" val="3686102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636329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- 2020-12-17 15:00:21</a:t>
                      </a:r>
                      <a:r>
                        <a:rPr kumimoji="0" lang="es-ES" sz="1000" b="0" i="0" u="none" strike="noStrike" kern="1200" cap="none" spc="0" normalizeH="0" baseline="0" noProof="0">
                          <a:ln>
                            <a:noFill/>
                          </a:ln>
                          <a:solidFill>
                            <a:prstClr val="black"/>
                          </a:solidFill>
                          <a:effectLst/>
                          <a:uLnTx/>
                          <a:uFillTx/>
                          <a:latin typeface="+mn-lt"/>
                          <a:ea typeface="+mn-ea"/>
                          <a:cs typeface="+mn-cs"/>
                        </a:rPr>
                        <a:t>
 ¡Esta Navidad solo calentá y listo! Con los platillos preparados de este mes de Mesa Para Dos, solo es necesario calentar y servir. ¡Disfrutá de tu cena o almuerzo navideño en 5 minutos!
https://bit.ly/2JXHARH
*No aplica en Auto Mercado Centro, Multiplaza, Bratsi,
Tamarindo, Herradura y Coco.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HByn--6wOdzzb1&amp;w=720&amp;h=720&amp;url=https%3A%2F%2Fwww.facebook.com%2Fads%2Fimage%2F%3Fd%3DAQL36qQqEjEKLGaWzG4PV4-5-dQ9bdjJRGVubJIPs5VO0e45BCvYlNxS1ak0Mt7ugQC9slH1XiRyJHgcgpIBI306cP1e9l5DSCRU1FgeHPwcdLnHAa2sH2yISL3ecTWm51RJKJjwNSvrnpHu8hoxmqDz&amp;cfs=1&amp;_nc_cb=1&amp;_nc_hash=AQHfLtEb1-6Ssz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0.0907 %</a:t>
                      </a:r>
                    </a:p>
                  </a:txBody>
                  <a:tcPr/>
                </a:tc>
                <a:extLst>
                  <a:ext uri="{0D108BD9-81ED-4DB2-BD59-A6C34878D82A}">
                    <a16:rowId xmlns:a16="http://schemas.microsoft.com/office/drawing/2014/main" val="851101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- 2020-12-22 14:52:00</a:t>
                      </a:r>
                      <a:r>
                        <a:rPr kumimoji="0" lang="es-ES" sz="1000" b="0" i="0" u="none" strike="noStrike" kern="1200" cap="none" spc="0" normalizeH="0" baseline="0" noProof="0">
                          <a:ln>
                            <a:noFill/>
                          </a:ln>
                          <a:solidFill>
                            <a:prstClr val="black"/>
                          </a:solidFill>
                          <a:effectLst/>
                          <a:uLnTx/>
                          <a:uFillTx/>
                          <a:latin typeface="+mn-lt"/>
                          <a:ea typeface="+mn-ea"/>
                          <a:cs typeface="+mn-cs"/>
                        </a:rPr>
                        <a:t>
 Que no te falte el pavo en tu cena esta navidad. Conseguilo crudo y preparalo a las hierbas con esta receta. Ideal para hacer este platillo el centro de tu mesa: https://bit.ly/3h5weHp
Comprá el pavo aquí o en cualquiera de nuestros supermercados: https://bit.ly/2Klht7v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Ge93EYan6G76rU&amp;w=720&amp;h=720&amp;url=https%3A%2F%2Fwww.facebook.com%2Fads%2Fimage%2F%3Fd%3DAQKQu464ExzBaOJYR1k7AKPWYa9UdcBEcQXYKsH35bLPBGCZv-vAcY2Gd5FGBqYOznF4lObvAdJf9X6wYWz8pvCd6YOMiuvtT23kptocI5xwrpXLI8SyATM0mnerFmK5BS06EczjsUDfi5fTHIrZqE6J&amp;cfs=1&amp;_nc_cb=1&amp;_nc_hash=AQE2RgYIZ7hNREC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0.0875 %</a:t>
                      </a:r>
                    </a:p>
                  </a:txBody>
                  <a:tcPr/>
                </a:tc>
                <a:extLst>
                  <a:ext uri="{0D108BD9-81ED-4DB2-BD59-A6C34878D82A}">
                    <a16:rowId xmlns:a16="http://schemas.microsoft.com/office/drawing/2014/main" val="3739253243"/>
                  </a:ext>
                </a:extLst>
              </a:tr>
            </a:tbl>
          </a:graphicData>
        </a:graphic>
      </p:graphicFrame>
      <p:sp>
        <p:nvSpPr>
          <p:cNvPr id="4" name="Text Placeholder 3">
            <a:extLst>
              <a:ext uri="{FF2B5EF4-FFF2-40B4-BE49-F238E27FC236}">
                <a16:creationId xmlns:a16="http://schemas.microsoft.com/office/drawing/2014/main" id="{D6F25413-4BA9-4DE7-858E-8782F26F5516}"/>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4226604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C8283-B447-4E5A-BD73-EFEC24AF7731}"/>
              </a:ext>
            </a:extLst>
          </p:cNvPr>
          <p:cNvSpPr>
            <a:spLocks noGrp="1"/>
          </p:cNvSpPr>
          <p:nvPr>
            <p:ph type="title"/>
          </p:nvPr>
        </p:nvSpPr>
        <p:spPr/>
        <p:txBody>
          <a:bodyPr/>
          <a:lstStyle/>
          <a:p>
            <a:r>
              <a:rPr lang="en-US"/>
              <a:t>Facebook Own Posts Table | Auto Mercado - 6 of 12</a:t>
            </a:r>
          </a:p>
        </p:txBody>
      </p:sp>
      <p:graphicFrame>
        <p:nvGraphicFramePr>
          <p:cNvPr id="5" name="Table Placeholder 4">
            <a:extLst>
              <a:ext uri="{FF2B5EF4-FFF2-40B4-BE49-F238E27FC236}">
                <a16:creationId xmlns:a16="http://schemas.microsoft.com/office/drawing/2014/main" id="{80C7D070-05A9-4D09-BA48-C5F25F6E6DD8}"/>
              </a:ext>
            </a:extLst>
          </p:cNvPr>
          <p:cNvGraphicFramePr>
            <a:graphicFrameLocks noGrp="1"/>
          </p:cNvGraphicFramePr>
          <p:nvPr>
            <p:ph type="tbl" sz="quarter" idx="13"/>
            <p:extLst>
              <p:ext uri="{D42A27DB-BD31-4B8C-83A1-F6EECF244321}">
                <p14:modId xmlns:p14="http://schemas.microsoft.com/office/powerpoint/2010/main" val="2429690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355816532"/>
                    </a:ext>
                  </a:extLst>
                </a:gridCol>
                <a:gridCol w="2880360">
                  <a:extLst>
                    <a:ext uri="{9D8B030D-6E8A-4147-A177-3AD203B41FA5}">
                      <a16:colId xmlns:a16="http://schemas.microsoft.com/office/drawing/2014/main" val="1373030693"/>
                    </a:ext>
                  </a:extLst>
                </a:gridCol>
                <a:gridCol w="987552">
                  <a:extLst>
                    <a:ext uri="{9D8B030D-6E8A-4147-A177-3AD203B41FA5}">
                      <a16:colId xmlns:a16="http://schemas.microsoft.com/office/drawing/2014/main" val="3233930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183881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- 2020-12-16 13:26:00</a:t>
                      </a:r>
                      <a:r>
                        <a:rPr kumimoji="0" lang="es-ES" sz="1000" b="0" i="0" u="none" strike="noStrike" kern="1200" cap="none" spc="0" normalizeH="0" baseline="0" noProof="0">
                          <a:ln>
                            <a:noFill/>
                          </a:ln>
                          <a:solidFill>
                            <a:prstClr val="black"/>
                          </a:solidFill>
                          <a:effectLst/>
                          <a:uLnTx/>
                          <a:uFillTx/>
                          <a:latin typeface="+mn-lt"/>
                          <a:ea typeface="+mn-ea"/>
                          <a:cs typeface="+mn-cs"/>
                        </a:rPr>
                        <a:t>
 Disfrutá tus celebraciones de fin de año con nuestro menú de temporada.  Hacé tu pedido con un solo clic en Auto en Línea y cená delicioso sin cocinar: https://bit.ly/2K5d7ks
Recordá que debés solicitarlo con al menos 4 días de anticipación.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HQ4a4Mk9xkwSKo&amp;w=720&amp;h=720&amp;url=https%3A%2F%2Fwww.facebook.com%2Fads%2Fimage%2F%3Fd%3DAQKUm4mtkVDzC10pASj2HrhoJRQgHZjlnydIQTgCQTYNpzr3u1VRKGovzV7U_pRHkhergEiymGgz-03yQrw9wWo55QIgIwb7ztF7GPO-H4sQ6xSDZAmO_YMPYpL91vdkniSFOcWJTsWAVYqCia_bq1AE&amp;cfs=1&amp;_nc_cb=1&amp;_nc_hash=AQH3KziQKs15iB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0.0569 %</a:t>
                      </a:r>
                    </a:p>
                  </a:txBody>
                  <a:tcPr/>
                </a:tc>
                <a:extLst>
                  <a:ext uri="{0D108BD9-81ED-4DB2-BD59-A6C34878D82A}">
                    <a16:rowId xmlns:a16="http://schemas.microsoft.com/office/drawing/2014/main" val="1855433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- 2020-12-19 13:17:24</a:t>
                      </a:r>
                      <a:r>
                        <a:rPr kumimoji="0" lang="es-ES" sz="1000" b="0" i="0" u="none" strike="noStrike" kern="1200" cap="none" spc="0" normalizeH="0" baseline="0" noProof="0">
                          <a:ln>
                            <a:noFill/>
                          </a:ln>
                          <a:solidFill>
                            <a:prstClr val="black"/>
                          </a:solidFill>
                          <a:effectLst/>
                          <a:uLnTx/>
                          <a:uFillTx/>
                          <a:latin typeface="+mn-lt"/>
                          <a:ea typeface="+mn-ea"/>
                          <a:cs typeface="+mn-cs"/>
                        </a:rPr>
                        <a:t>
 No te quedés sin tu cena navideña llena de delicias. Hacé tu pedido por medio de Auto en Línea con al menos 4 días de anticipación a la fecha de tu celebración.  Escogé la opción de Pick up para retirarlo en tu Auto de preferencia o buscá las opciones ya listas en nuestras urnas de comidas preparadas. 
Hacé tu pedido: https://bit.ly/2HI6YcP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https://scontent-iad3-1.xx.fbcdn.net/v/t1.0-0/p480x480/131347990_3595365237196348_3309173276535261281_o.jpg?_nc_cat=101&amp;ccb=2&amp;_nc_sid=8024bb&amp;_nc_ohc=BJiFQ0alNd8AX9FMA6T&amp;_nc_ht=scontent-iad3-1.xx&amp;tp=6&amp;oh=a7d9fb80f2e39337c6f24c755787261f&amp;oe=6017384E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0.0355 %</a:t>
                      </a:r>
                    </a:p>
                  </a:txBody>
                  <a:tcPr/>
                </a:tc>
                <a:extLst>
                  <a:ext uri="{0D108BD9-81ED-4DB2-BD59-A6C34878D82A}">
                    <a16:rowId xmlns:a16="http://schemas.microsoft.com/office/drawing/2014/main" val="3370136242"/>
                  </a:ext>
                </a:extLst>
              </a:tr>
            </a:tbl>
          </a:graphicData>
        </a:graphic>
      </p:graphicFrame>
      <p:sp>
        <p:nvSpPr>
          <p:cNvPr id="4" name="Text Placeholder 3">
            <a:extLst>
              <a:ext uri="{FF2B5EF4-FFF2-40B4-BE49-F238E27FC236}">
                <a16:creationId xmlns:a16="http://schemas.microsoft.com/office/drawing/2014/main" id="{9F868442-6B9F-4444-9B96-207142D38428}"/>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8017316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F0876-65CF-4D9C-BC5B-EE32A538484B}"/>
              </a:ext>
            </a:extLst>
          </p:cNvPr>
          <p:cNvSpPr>
            <a:spLocks noGrp="1"/>
          </p:cNvSpPr>
          <p:nvPr>
            <p:ph type="title"/>
          </p:nvPr>
        </p:nvSpPr>
        <p:spPr/>
        <p:txBody>
          <a:bodyPr/>
          <a:lstStyle/>
          <a:p>
            <a:r>
              <a:rPr lang="en-US"/>
              <a:t>Facebook Own Posts Table | Auto Mercado - 7 of 12</a:t>
            </a:r>
          </a:p>
        </p:txBody>
      </p:sp>
      <p:graphicFrame>
        <p:nvGraphicFramePr>
          <p:cNvPr id="5" name="Table Placeholder 4">
            <a:extLst>
              <a:ext uri="{FF2B5EF4-FFF2-40B4-BE49-F238E27FC236}">
                <a16:creationId xmlns:a16="http://schemas.microsoft.com/office/drawing/2014/main" id="{5F112477-E90D-489B-AAE0-F1F6DF82078A}"/>
              </a:ext>
            </a:extLst>
          </p:cNvPr>
          <p:cNvGraphicFramePr>
            <a:graphicFrameLocks noGrp="1"/>
          </p:cNvGraphicFramePr>
          <p:nvPr>
            <p:ph type="tbl" sz="quarter" idx="13"/>
            <p:extLst>
              <p:ext uri="{D42A27DB-BD31-4B8C-83A1-F6EECF244321}">
                <p14:modId xmlns:p14="http://schemas.microsoft.com/office/powerpoint/2010/main" val="3336825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2663381863"/>
                    </a:ext>
                  </a:extLst>
                </a:gridCol>
                <a:gridCol w="2880360">
                  <a:extLst>
                    <a:ext uri="{9D8B030D-6E8A-4147-A177-3AD203B41FA5}">
                      <a16:colId xmlns:a16="http://schemas.microsoft.com/office/drawing/2014/main" val="3316155885"/>
                    </a:ext>
                  </a:extLst>
                </a:gridCol>
                <a:gridCol w="987552">
                  <a:extLst>
                    <a:ext uri="{9D8B030D-6E8A-4147-A177-3AD203B41FA5}">
                      <a16:colId xmlns:a16="http://schemas.microsoft.com/office/drawing/2014/main" val="2561315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726197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- 2020-12-24 10:32:00</a:t>
                      </a:r>
                      <a:r>
                        <a:rPr kumimoji="0" lang="es-ES" sz="1000" b="0" i="0" u="none" strike="noStrike" kern="1200" cap="none" spc="0" normalizeH="0" baseline="0" noProof="0">
                          <a:ln>
                            <a:noFill/>
                          </a:ln>
                          <a:solidFill>
                            <a:prstClr val="black"/>
                          </a:solidFill>
                          <a:effectLst/>
                          <a:uLnTx/>
                          <a:uFillTx/>
                          <a:latin typeface="+mn-lt"/>
                          <a:ea typeface="+mn-ea"/>
                          <a:cs typeface="+mn-cs"/>
                        </a:rPr>
                        <a:t>
 Encontrá en nuestra área de comidas preparadas deliciosas opciones para disfrutar de todo el sabor de la Navidad. Todavía podés armar tu cena para disfrutar hoy o en el día de tu celebración. 
Ver opciones aquí: https://bit.ly/38phzmf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EyP86RAHNJIlPY&amp;w=720&amp;h=720&amp;url=https%3A%2F%2Fwww.facebook.com%2Fads%2Fimage%2F%3Fd%3DAQLt-JqpYW_KiOKb_VC6wOX1vnTlfosJ0oFeuIo7lcF68qvqSAXCpuhkTQN8ux_K0mkNYSpRT-RvxELbD4RL05z3ciGEFsx3pa2O_9acIxB76qDr50180AmaZ5V8n1DG4OHhxFeWtty-bozhvDOIXk0F&amp;cfs=1&amp;_nc_cb=1&amp;_nc_hash=AQHiIhKO4kWfz7-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0.0333 %</a:t>
                      </a:r>
                    </a:p>
                  </a:txBody>
                  <a:tcPr/>
                </a:tc>
                <a:extLst>
                  <a:ext uri="{0D108BD9-81ED-4DB2-BD59-A6C34878D82A}">
                    <a16:rowId xmlns:a16="http://schemas.microsoft.com/office/drawing/2014/main" val="4016034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- 2020-12-15 18:14:02</a:t>
                      </a:r>
                      <a:r>
                        <a:rPr kumimoji="0" lang="es-ES" sz="1000" b="0" i="0" u="none" strike="noStrike" kern="1200" cap="none" spc="0" normalizeH="0" baseline="0" noProof="0">
                          <a:ln>
                            <a:noFill/>
                          </a:ln>
                          <a:solidFill>
                            <a:prstClr val="black"/>
                          </a:solidFill>
                          <a:effectLst/>
                          <a:uLnTx/>
                          <a:uFillTx/>
                          <a:latin typeface="+mn-lt"/>
                          <a:ea typeface="+mn-ea"/>
                          <a:cs typeface="+mn-cs"/>
                        </a:rPr>
                        <a:t>
 Esta Navidad Auto cocina para vos. Disfrutá una variedad de opciones para tu cena con los Combos Cero Estrés llenos del sabor de la temporada. Hacé tu pedido por Auto en Línea y recogelo en tu Auto de preferencia con la opción de Pick Up.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https://scontent-iad3-1.xx.fbcdn.net/v/t1.0-1/p200x200/134167487_3635842239815314_2384077321676603316_o.jpg?_nc_cat=109&amp;ccb=2&amp;_nc_sid=dbb9e7&amp;_nc_ohc=lK-lC2526AkAX-AIYaD&amp;_nc_ht=scontent-iad3-1.xx&amp;tp=6&amp;oh=f3f6f97d0e9fafe8ea6817e80736da0d&amp;oe=60181A10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0.0311 %</a:t>
                      </a:r>
                    </a:p>
                  </a:txBody>
                  <a:tcPr/>
                </a:tc>
                <a:extLst>
                  <a:ext uri="{0D108BD9-81ED-4DB2-BD59-A6C34878D82A}">
                    <a16:rowId xmlns:a16="http://schemas.microsoft.com/office/drawing/2014/main" val="4116862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- 2020-12-13 16:00:58</a:t>
                      </a:r>
                      <a:r>
                        <a:rPr kumimoji="0" lang="es-ES" sz="1000" b="0" i="0" u="none" strike="noStrike" kern="1200" cap="none" spc="0" normalizeH="0" baseline="0" noProof="0">
                          <a:ln>
                            <a:noFill/>
                          </a:ln>
                          <a:solidFill>
                            <a:prstClr val="black"/>
                          </a:solidFill>
                          <a:effectLst/>
                          <a:uLnTx/>
                          <a:uFillTx/>
                          <a:latin typeface="+mn-lt"/>
                          <a:ea typeface="+mn-ea"/>
                          <a:cs typeface="+mn-cs"/>
                        </a:rPr>
                        <a:t>
 Esta Navidad nosotros cocinamos. Pedí tus platillos preparados favoritos en Auto en Línea, escogé la opción de Pick up y recogelos en tu Auto de preferencia.
Ingresá ya y encontrá todo lo que necesitás:
https://bit.ly/2HI6YcP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45.1600-4/c0.0.720.720a/p720x720/128608469_6222925662110_1993140414044776998_n.jpg?_nc_cat=109&amp;ccb=2&amp;_nc_sid=eaa83b&amp;_nc_ohc=10aEi1vDmFUAX8wEmng&amp;_nc_ht=scontent-iad3-1.xx&amp;tp=27&amp;oh=b393c9b3d4305c2ef1d6baa48a61b3f7&amp;oe=6018A24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0.0200 %</a:t>
                      </a:r>
                    </a:p>
                  </a:txBody>
                  <a:tcPr/>
                </a:tc>
                <a:extLst>
                  <a:ext uri="{0D108BD9-81ED-4DB2-BD59-A6C34878D82A}">
                    <a16:rowId xmlns:a16="http://schemas.microsoft.com/office/drawing/2014/main" val="3094593976"/>
                  </a:ext>
                </a:extLst>
              </a:tr>
            </a:tbl>
          </a:graphicData>
        </a:graphic>
      </p:graphicFrame>
      <p:sp>
        <p:nvSpPr>
          <p:cNvPr id="4" name="Text Placeholder 3">
            <a:extLst>
              <a:ext uri="{FF2B5EF4-FFF2-40B4-BE49-F238E27FC236}">
                <a16:creationId xmlns:a16="http://schemas.microsoft.com/office/drawing/2014/main" id="{B6611862-1F7E-42E1-BBB2-BA889F3E4C34}"/>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26183187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5EA5F-57D9-4DD8-BE01-E693E3FE4C56}"/>
              </a:ext>
            </a:extLst>
          </p:cNvPr>
          <p:cNvSpPr>
            <a:spLocks noGrp="1"/>
          </p:cNvSpPr>
          <p:nvPr>
            <p:ph type="title"/>
          </p:nvPr>
        </p:nvSpPr>
        <p:spPr/>
        <p:txBody>
          <a:bodyPr/>
          <a:lstStyle/>
          <a:p>
            <a:r>
              <a:rPr lang="en-US"/>
              <a:t>Facebook Own Posts Table | Auto Mercado - 8 of 12</a:t>
            </a:r>
          </a:p>
        </p:txBody>
      </p:sp>
      <p:graphicFrame>
        <p:nvGraphicFramePr>
          <p:cNvPr id="5" name="Table Placeholder 4">
            <a:extLst>
              <a:ext uri="{FF2B5EF4-FFF2-40B4-BE49-F238E27FC236}">
                <a16:creationId xmlns:a16="http://schemas.microsoft.com/office/drawing/2014/main" id="{ACBEF0B9-50FD-4F3A-82CC-04DB41C5F104}"/>
              </a:ext>
            </a:extLst>
          </p:cNvPr>
          <p:cNvGraphicFramePr>
            <a:graphicFrameLocks noGrp="1"/>
          </p:cNvGraphicFramePr>
          <p:nvPr>
            <p:ph type="tbl" sz="quarter" idx="13"/>
            <p:extLst>
              <p:ext uri="{D42A27DB-BD31-4B8C-83A1-F6EECF244321}">
                <p14:modId xmlns:p14="http://schemas.microsoft.com/office/powerpoint/2010/main" val="4105668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3900229162"/>
                    </a:ext>
                  </a:extLst>
                </a:gridCol>
                <a:gridCol w="2880360">
                  <a:extLst>
                    <a:ext uri="{9D8B030D-6E8A-4147-A177-3AD203B41FA5}">
                      <a16:colId xmlns:a16="http://schemas.microsoft.com/office/drawing/2014/main" val="3926828932"/>
                    </a:ext>
                  </a:extLst>
                </a:gridCol>
                <a:gridCol w="987552">
                  <a:extLst>
                    <a:ext uri="{9D8B030D-6E8A-4147-A177-3AD203B41FA5}">
                      <a16:colId xmlns:a16="http://schemas.microsoft.com/office/drawing/2014/main" val="1215702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657513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- 2020-12-23 12:26:00</a:t>
                      </a:r>
                      <a:r>
                        <a:rPr kumimoji="0" lang="es-ES" sz="1000" b="0" i="0" u="none" strike="noStrike" kern="1200" cap="none" spc="0" normalizeH="0" baseline="0" noProof="0">
                          <a:ln>
                            <a:noFill/>
                          </a:ln>
                          <a:solidFill>
                            <a:prstClr val="black"/>
                          </a:solidFill>
                          <a:effectLst/>
                          <a:uLnTx/>
                          <a:uFillTx/>
                          <a:latin typeface="+mn-lt"/>
                          <a:ea typeface="+mn-ea"/>
                          <a:cs typeface="+mn-cs"/>
                        </a:rPr>
                        <a:t>
 Llevá una deliciosa tradición hasta tu hogar. Encontrá la pechuga de pavo al estilo navideño con salsa de arándanos y guayaba, en el área de rostizados u ordenala en Auto en Línea: https://bit.ly/2WDmrP6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HB7ClDIDCQAvwa&amp;w=720&amp;h=720&amp;url=https%3A%2F%2Fwww.facebook.com%2Fads%2Fimage%2F%3Fd%3DAQLoIdv1qGAnwWupLrkCFl4QIKR8BOk1KuoWb-vZqYU5w1OBdS473ZU_HD-VPVHoQn8Wi2AC318olE9Z5DHFtnHFrnFLiKUMXpdCbRZKhClIs3Fw-RvIrH3eYzrpy_DKyD5rlro3dLIpq9o3tYc8oogk&amp;cfs=1&amp;_nc_cb=1&amp;_nc_hash=AQGvnD8IpIHDjf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0.0195 %</a:t>
                      </a:r>
                    </a:p>
                  </a:txBody>
                  <a:tcPr/>
                </a:tc>
                <a:extLst>
                  <a:ext uri="{0D108BD9-81ED-4DB2-BD59-A6C34878D82A}">
                    <a16:rowId xmlns:a16="http://schemas.microsoft.com/office/drawing/2014/main" val="2515920918"/>
                  </a:ext>
                </a:extLst>
              </a:tr>
            </a:tbl>
          </a:graphicData>
        </a:graphic>
      </p:graphicFrame>
      <p:sp>
        <p:nvSpPr>
          <p:cNvPr id="4" name="Text Placeholder 3">
            <a:extLst>
              <a:ext uri="{FF2B5EF4-FFF2-40B4-BE49-F238E27FC236}">
                <a16:creationId xmlns:a16="http://schemas.microsoft.com/office/drawing/2014/main" id="{3A1EA801-6535-4A47-A558-6F572B63DA19}"/>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40143220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62D17-48A8-42D5-832D-81401CCAC88F}"/>
              </a:ext>
            </a:extLst>
          </p:cNvPr>
          <p:cNvSpPr>
            <a:spLocks noGrp="1"/>
          </p:cNvSpPr>
          <p:nvPr>
            <p:ph type="title"/>
          </p:nvPr>
        </p:nvSpPr>
        <p:spPr/>
        <p:txBody>
          <a:bodyPr/>
          <a:lstStyle/>
          <a:p>
            <a:r>
              <a:rPr lang="en-US"/>
              <a:t>Facebook Own Posts Table | Auto Mercado - 9 of 12</a:t>
            </a:r>
          </a:p>
        </p:txBody>
      </p:sp>
      <p:graphicFrame>
        <p:nvGraphicFramePr>
          <p:cNvPr id="5" name="Table Placeholder 4">
            <a:extLst>
              <a:ext uri="{FF2B5EF4-FFF2-40B4-BE49-F238E27FC236}">
                <a16:creationId xmlns:a16="http://schemas.microsoft.com/office/drawing/2014/main" id="{2E49BEC5-5D34-4501-A48F-084A03DD224A}"/>
              </a:ext>
            </a:extLst>
          </p:cNvPr>
          <p:cNvGraphicFramePr>
            <a:graphicFrameLocks noGrp="1"/>
          </p:cNvGraphicFramePr>
          <p:nvPr>
            <p:ph type="tbl" sz="quarter" idx="13"/>
            <p:extLst>
              <p:ext uri="{D42A27DB-BD31-4B8C-83A1-F6EECF244321}">
                <p14:modId xmlns:p14="http://schemas.microsoft.com/office/powerpoint/2010/main" val="2415372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3388358496"/>
                    </a:ext>
                  </a:extLst>
                </a:gridCol>
                <a:gridCol w="2880360">
                  <a:extLst>
                    <a:ext uri="{9D8B030D-6E8A-4147-A177-3AD203B41FA5}">
                      <a16:colId xmlns:a16="http://schemas.microsoft.com/office/drawing/2014/main" val="4172283841"/>
                    </a:ext>
                  </a:extLst>
                </a:gridCol>
                <a:gridCol w="987552">
                  <a:extLst>
                    <a:ext uri="{9D8B030D-6E8A-4147-A177-3AD203B41FA5}">
                      <a16:colId xmlns:a16="http://schemas.microsoft.com/office/drawing/2014/main" val="4228542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944868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- 2020-12-16 20:00:01</a:t>
                      </a:r>
                      <a:r>
                        <a:rPr kumimoji="0" lang="es-ES" sz="1000" b="0" i="0" u="none" strike="noStrike" kern="1200" cap="none" spc="0" normalizeH="0" baseline="0" noProof="0">
                          <a:ln>
                            <a:noFill/>
                          </a:ln>
                          <a:solidFill>
                            <a:prstClr val="black"/>
                          </a:solidFill>
                          <a:effectLst/>
                          <a:uLnTx/>
                          <a:uFillTx/>
                          <a:latin typeface="+mn-lt"/>
                          <a:ea typeface="+mn-ea"/>
                          <a:cs typeface="+mn-cs"/>
                        </a:rPr>
                        <a:t>
 Tan tradicional como deliciosa. Un invitado que no puede faltar en tus celebraciones de fin de año. Prepará esta receta de pierna de cerdo con  salsa de arándanos.
Recordá que podés conseguir los ingredientes que necesités en tu Auto preferido o en Auto en Línea: https://bit.ly/33SIV2S
Porciones: 12 a 14
Tiempo de preparación: 6 - 8 horas
Ingredientes:
o 1 pierna de cerdo marinada Auto Mercado
o 1 cebolla grande cortada en rodajas
o 1 zanahoria grande cortada en rodajas
o Para decorar: romero y arándanos
o 3 cdas. de sal gruesa
o Glaseado de arándanos:
o 1 lata (397 g) de arándanos enlatados
o ½ taza de jugo de naranja
o ¼ de taza de azúcar cruda
o 2 cdas. de almidón de maíz
o 1 taza de caldo de cerdo
Preparación:
1. Lavarse las manos con agua y jabón.
2. En una olla a temperatura media colocar los arándanos, jugo de naranja y azúcar, mezclar hasta disolver el azúcar.
3. Mezclar el caldo de cerdo con el almidón de maíz y agregar a los arándanos una vez que haya comenzado a hervir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https://scontent-iad3-1.xx.fbcdn.net/v/t15.5256-10/s720x720/128512965_343528916984298_4901122196576911015_n.jpg?_nc_cat=100&amp;ccb=2&amp;_nc_sid=ad6a45&amp;_nc_ohc=mjhSIczvUq0AX8s9Ug-&amp;_nc_ht=scontent-iad3-1.xx&amp;oh=9d299b8424ff3962b1a7c30103353744&amp;oe=60180457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0.0187 %</a:t>
                      </a:r>
                    </a:p>
                  </a:txBody>
                  <a:tcPr/>
                </a:tc>
                <a:extLst>
                  <a:ext uri="{0D108BD9-81ED-4DB2-BD59-A6C34878D82A}">
                    <a16:rowId xmlns:a16="http://schemas.microsoft.com/office/drawing/2014/main" val="3884729262"/>
                  </a:ext>
                </a:extLst>
              </a:tr>
            </a:tbl>
          </a:graphicData>
        </a:graphic>
      </p:graphicFrame>
      <p:sp>
        <p:nvSpPr>
          <p:cNvPr id="4" name="Text Placeholder 3">
            <a:extLst>
              <a:ext uri="{FF2B5EF4-FFF2-40B4-BE49-F238E27FC236}">
                <a16:creationId xmlns:a16="http://schemas.microsoft.com/office/drawing/2014/main" id="{5EF304C6-8AAE-450E-AA1F-E6392F0259FA}"/>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25300226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F4E55-E62B-4697-AFC4-C9A0D18FC043}"/>
              </a:ext>
            </a:extLst>
          </p:cNvPr>
          <p:cNvSpPr>
            <a:spLocks noGrp="1"/>
          </p:cNvSpPr>
          <p:nvPr>
            <p:ph type="title"/>
          </p:nvPr>
        </p:nvSpPr>
        <p:spPr/>
        <p:txBody>
          <a:bodyPr/>
          <a:lstStyle/>
          <a:p>
            <a:r>
              <a:rPr lang="en-US"/>
              <a:t>Facebook Own Posts Table | Auto Mercado - 10 of 12</a:t>
            </a:r>
          </a:p>
        </p:txBody>
      </p:sp>
      <p:graphicFrame>
        <p:nvGraphicFramePr>
          <p:cNvPr id="5" name="Table Placeholder 4">
            <a:extLst>
              <a:ext uri="{FF2B5EF4-FFF2-40B4-BE49-F238E27FC236}">
                <a16:creationId xmlns:a16="http://schemas.microsoft.com/office/drawing/2014/main" id="{027405BD-6F05-4104-BE1C-9E7A981F19ED}"/>
              </a:ext>
            </a:extLst>
          </p:cNvPr>
          <p:cNvGraphicFramePr>
            <a:graphicFrameLocks noGrp="1"/>
          </p:cNvGraphicFramePr>
          <p:nvPr>
            <p:ph type="tbl" sz="quarter" idx="13"/>
            <p:extLst>
              <p:ext uri="{D42A27DB-BD31-4B8C-83A1-F6EECF244321}">
                <p14:modId xmlns:p14="http://schemas.microsoft.com/office/powerpoint/2010/main" val="3406641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3208552731"/>
                    </a:ext>
                  </a:extLst>
                </a:gridCol>
                <a:gridCol w="2880360">
                  <a:extLst>
                    <a:ext uri="{9D8B030D-6E8A-4147-A177-3AD203B41FA5}">
                      <a16:colId xmlns:a16="http://schemas.microsoft.com/office/drawing/2014/main" val="1717727925"/>
                    </a:ext>
                  </a:extLst>
                </a:gridCol>
                <a:gridCol w="987552">
                  <a:extLst>
                    <a:ext uri="{9D8B030D-6E8A-4147-A177-3AD203B41FA5}">
                      <a16:colId xmlns:a16="http://schemas.microsoft.com/office/drawing/2014/main" val="1060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86998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- 2020-12-07 19:30:00</a:t>
                      </a:r>
                      <a:r>
                        <a:rPr kumimoji="0" lang="es-ES" sz="1000" b="0" i="0" u="none" strike="noStrike" kern="1200" cap="none" spc="0" normalizeH="0" baseline="0" noProof="0">
                          <a:ln>
                            <a:noFill/>
                          </a:ln>
                          <a:solidFill>
                            <a:prstClr val="black"/>
                          </a:solidFill>
                          <a:effectLst/>
                          <a:uLnTx/>
                          <a:uFillTx/>
                          <a:latin typeface="+mn-lt"/>
                          <a:ea typeface="+mn-ea"/>
                          <a:cs typeface="+mn-cs"/>
                        </a:rPr>
                        <a:t>
 Disfrutar de una deliciosa cena navideña sin cocinar es posible con el menú navideño de comidas preparadas.  Pedí tus platillos favoritos con al menos 4 días de anticipación a la fecha de tu celebración por medio de Auto en Línea. Escogé la opción de Pick up para retirarlo en tu Auto de preferencia.
Ingresá  y encontrá todo lo que necesitás: https://bit.ly/2JCkEHw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-1/p200x200/128109245_3558919130840959_4706065372900544666_o.png?_nc_cat=104&amp;ccb=2&amp;_nc_sid=dbb9e7&amp;_nc_ohc=8KtNVk2X8H4AX8rMKAn&amp;_nc_ht=scontent-iad3-1.xx&amp;_nc_tp=30&amp;oh=6bb3743263c70de5f4db895e187c74b7&amp;oe=60108619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0.0183 %</a:t>
                      </a:r>
                    </a:p>
                  </a:txBody>
                  <a:tcPr/>
                </a:tc>
                <a:extLst>
                  <a:ext uri="{0D108BD9-81ED-4DB2-BD59-A6C34878D82A}">
                    <a16:rowId xmlns:a16="http://schemas.microsoft.com/office/drawing/2014/main" val="97352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- 2020-12-17 12:37:31</a:t>
                      </a:r>
                      <a:r>
                        <a:rPr kumimoji="0" lang="es-ES" sz="1000" b="0" i="0" u="none" strike="noStrike" kern="1200" cap="none" spc="0" normalizeH="0" baseline="0" noProof="0">
                          <a:ln>
                            <a:noFill/>
                          </a:ln>
                          <a:solidFill>
                            <a:prstClr val="black"/>
                          </a:solidFill>
                          <a:effectLst/>
                          <a:uLnTx/>
                          <a:uFillTx/>
                          <a:latin typeface="+mn-lt"/>
                          <a:ea typeface="+mn-ea"/>
                          <a:cs typeface="+mn-cs"/>
                        </a:rPr>
                        <a:t>
 Disfrutar de una deliciosa cena navideña sin cocinar es posible con el menú navideño de comidas preparadas.  Pedí tus platillos favoritos con al menos 4 días de anticipación a la fecha de tu celebración por medio de Auto en Línea. Escogé la opción de Pick up para retirarlo en tu Auto de preferencia.
Ingresá  y encontrá todo lo que necesitás: https://automercado.cr/pedidosespeciales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https://scontent-iad3-1.xx.fbcdn.net/v/t1.0-0/p480x480/131383482_3599544736778398_4407000959599377867_o.jpg?_nc_cat=101&amp;ccb=2&amp;_nc_sid=8024bb&amp;_nc_ohc=mJqqdMn0KwUAX9f44nY&amp;_nc_ht=scontent-iad3-1.xx&amp;tp=6&amp;oh=c0877f7609bc5a447c626a7675d67ec6&amp;oe=6017F782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0.0160 %</a:t>
                      </a:r>
                    </a:p>
                  </a:txBody>
                  <a:tcPr/>
                </a:tc>
                <a:extLst>
                  <a:ext uri="{0D108BD9-81ED-4DB2-BD59-A6C34878D82A}">
                    <a16:rowId xmlns:a16="http://schemas.microsoft.com/office/drawing/2014/main" val="2572602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- 2020-12-27 13:25:00</a:t>
                      </a:r>
                      <a:r>
                        <a:rPr kumimoji="0" lang="es-ES" sz="1000" b="0" i="0" u="none" strike="noStrike" kern="1200" cap="none" spc="0" normalizeH="0" baseline="0" noProof="0">
                          <a:ln>
                            <a:noFill/>
                          </a:ln>
                          <a:solidFill>
                            <a:prstClr val="black"/>
                          </a:solidFill>
                          <a:effectLst/>
                          <a:uLnTx/>
                          <a:uFillTx/>
                          <a:latin typeface="+mn-lt"/>
                          <a:ea typeface="+mn-ea"/>
                          <a:cs typeface="+mn-cs"/>
                        </a:rPr>
                        <a:t>
 Disfrutá de la época sin cocinar es posible con el menú festivo de comidas preparadas. Pedí tus platillos favoritos con al menos 4 días de anticipación a la fecha de tu celebración por medio de Auto en Línea. Escogé la opción de Pick up para retirarlo en tu Auto de preferencia.
Extendimos el periodo para pedir tu cena del 31, el 28 de diciembre es el último día para realizar tus pedidos.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https://scontent-lga3-1.xx.fbcdn.net/v/t1.0-1/p200x200/134167487_3635842239815314_2384077321676603316_o.jpg?_nc_cat=1&amp;ccb=2&amp;_nc_sid=dbb9e7&amp;_nc_ohc=14KMZRgvaxsAX-zgmPD&amp;_nc_ht=scontent-lga3-1.xx&amp;tp=6&amp;oh=ea1f166518d79073a5f8fda71cfb4886&amp;oe=601C0E90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0.0159 %</a:t>
                      </a:r>
                    </a:p>
                  </a:txBody>
                  <a:tcPr/>
                </a:tc>
                <a:extLst>
                  <a:ext uri="{0D108BD9-81ED-4DB2-BD59-A6C34878D82A}">
                    <a16:rowId xmlns:a16="http://schemas.microsoft.com/office/drawing/2014/main" val="1566977298"/>
                  </a:ext>
                </a:extLst>
              </a:tr>
            </a:tbl>
          </a:graphicData>
        </a:graphic>
      </p:graphicFrame>
      <p:sp>
        <p:nvSpPr>
          <p:cNvPr id="4" name="Text Placeholder 3">
            <a:extLst>
              <a:ext uri="{FF2B5EF4-FFF2-40B4-BE49-F238E27FC236}">
                <a16:creationId xmlns:a16="http://schemas.microsoft.com/office/drawing/2014/main" id="{61C8F4C0-F508-41C0-8A27-940117DAA963}"/>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24811283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3C859-6563-494C-9918-A1E68EFBB87D}"/>
              </a:ext>
            </a:extLst>
          </p:cNvPr>
          <p:cNvSpPr>
            <a:spLocks noGrp="1"/>
          </p:cNvSpPr>
          <p:nvPr>
            <p:ph type="title"/>
          </p:nvPr>
        </p:nvSpPr>
        <p:spPr/>
        <p:txBody>
          <a:bodyPr/>
          <a:lstStyle/>
          <a:p>
            <a:r>
              <a:rPr lang="en-US"/>
              <a:t>Facebook Own Posts Table | Auto Mercado - 11 of 12</a:t>
            </a:r>
          </a:p>
        </p:txBody>
      </p:sp>
      <p:graphicFrame>
        <p:nvGraphicFramePr>
          <p:cNvPr id="5" name="Table Placeholder 4">
            <a:extLst>
              <a:ext uri="{FF2B5EF4-FFF2-40B4-BE49-F238E27FC236}">
                <a16:creationId xmlns:a16="http://schemas.microsoft.com/office/drawing/2014/main" id="{90B060BD-9AC0-43D8-AF93-048D3D758A6B}"/>
              </a:ext>
            </a:extLst>
          </p:cNvPr>
          <p:cNvGraphicFramePr>
            <a:graphicFrameLocks noGrp="1"/>
          </p:cNvGraphicFramePr>
          <p:nvPr>
            <p:ph type="tbl" sz="quarter" idx="13"/>
            <p:extLst>
              <p:ext uri="{D42A27DB-BD31-4B8C-83A1-F6EECF244321}">
                <p14:modId xmlns:p14="http://schemas.microsoft.com/office/powerpoint/2010/main" val="821799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1349837568"/>
                    </a:ext>
                  </a:extLst>
                </a:gridCol>
                <a:gridCol w="2880360">
                  <a:extLst>
                    <a:ext uri="{9D8B030D-6E8A-4147-A177-3AD203B41FA5}">
                      <a16:colId xmlns:a16="http://schemas.microsoft.com/office/drawing/2014/main" val="1414685912"/>
                    </a:ext>
                  </a:extLst>
                </a:gridCol>
                <a:gridCol w="987552">
                  <a:extLst>
                    <a:ext uri="{9D8B030D-6E8A-4147-A177-3AD203B41FA5}">
                      <a16:colId xmlns:a16="http://schemas.microsoft.com/office/drawing/2014/main" val="3995838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986908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- 2020-12-18 13:15:00</a:t>
                      </a:r>
                      <a:r>
                        <a:rPr kumimoji="0" lang="es-ES" sz="1000" b="0" i="0" u="none" strike="noStrike" kern="1200" cap="none" spc="0" normalizeH="0" baseline="0" noProof="0">
                          <a:ln>
                            <a:noFill/>
                          </a:ln>
                          <a:solidFill>
                            <a:prstClr val="black"/>
                          </a:solidFill>
                          <a:effectLst/>
                          <a:uLnTx/>
                          <a:uFillTx/>
                          <a:latin typeface="+mn-lt"/>
                          <a:ea typeface="+mn-ea"/>
                          <a:cs typeface="+mn-cs"/>
                        </a:rPr>
                        <a:t>
 Tu mesa esta Navidad puede lucir así, llena de delicias sin preocuparte por cocinar. Hacé tu pedido de los Combos Premium por medio de Auto en Línea y disfrutá del sabor de la temporada: https://bit.ly/3afrU6T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https://scontent-iad3-1.xx.fbcdn.net/v/t1.0-1/p200x200/134167487_3635842239815314_2384077321676603316_o.jpg?_nc_cat=109&amp;ccb=2&amp;_nc_sid=dbb9e7&amp;_nc_ohc=lK-lC2526AkAX-AIYaD&amp;_nc_ht=scontent-iad3-1.xx&amp;tp=6&amp;oh=f3f6f97d0e9fafe8ea6817e80736da0d&amp;oe=60181A10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0.0142 %</a:t>
                      </a:r>
                    </a:p>
                  </a:txBody>
                  <a:tcPr/>
                </a:tc>
                <a:extLst>
                  <a:ext uri="{0D108BD9-81ED-4DB2-BD59-A6C34878D82A}">
                    <a16:rowId xmlns:a16="http://schemas.microsoft.com/office/drawing/2014/main" val="3946664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- 2020-12-23 11:36:33</a:t>
                      </a:r>
                      <a:r>
                        <a:rPr kumimoji="0" lang="es-ES" sz="1000" b="0" i="0" u="none" strike="noStrike" kern="1200" cap="none" spc="0" normalizeH="0" baseline="0" noProof="0">
                          <a:ln>
                            <a:noFill/>
                          </a:ln>
                          <a:solidFill>
                            <a:prstClr val="black"/>
                          </a:solidFill>
                          <a:effectLst/>
                          <a:uLnTx/>
                          <a:uFillTx/>
                          <a:latin typeface="+mn-lt"/>
                          <a:ea typeface="+mn-ea"/>
                          <a:cs typeface="+mn-cs"/>
                        </a:rPr>
                        <a:t>
 Pedí hoy tu combo únicamente en Auto en Línea y pagá 40% menos al pagar con tu tarjeta Auto Mercado American Express(R) BAC Credomatic.
Debés hacer tu pedido con al menos 4 días de anticipación a tu actividad, entregaremos pedidos hasta el 01 de enero de 2021 inclusive
El 27 de diciembre es el último día para hacer tu pedido si querés recibirlo el 31 de diciembre
Válido hasta agotar existencias. Inventario disponible Combo premium de pavo 45 unidades y Combo premium de pierna 148 unidades. La promoción aplica una sola vez a cada combo, si deseás adquirir combos adicionales pagás el precio normal. Ver reglamento en automercado.cr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GQGGG30A-yp9fl&amp;w=720&amp;h=720&amp;url=https%3A%2F%2Fwww.facebook.com%2Fads%2Fimage%2F%3Fd%3DAQJsOu2_6y470Z0wZNbZzRq-b9NzDcX2FzC6e5wmCpgAsikyN7SQFxeSR6IqqmmBHtLdSnkJXFLMosOraIT9YkuYLDuf6k4xsjgCOrlRcIb1PdrN3mbKJk3ZKnBcSFJ6YQn4rCdSrLEyjYRxDF6pNo0v&amp;cfs=1&amp;_nc_cb=1&amp;_nc_hash=AQF0AuEC3qhvXIy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extLst>
                  <a:ext uri="{0D108BD9-81ED-4DB2-BD59-A6C34878D82A}">
                    <a16:rowId xmlns:a16="http://schemas.microsoft.com/office/drawing/2014/main" val="4203213351"/>
                  </a:ext>
                </a:extLst>
              </a:tr>
            </a:tbl>
          </a:graphicData>
        </a:graphic>
      </p:graphicFrame>
      <p:sp>
        <p:nvSpPr>
          <p:cNvPr id="4" name="Text Placeholder 3">
            <a:extLst>
              <a:ext uri="{FF2B5EF4-FFF2-40B4-BE49-F238E27FC236}">
                <a16:creationId xmlns:a16="http://schemas.microsoft.com/office/drawing/2014/main" id="{FD59CE9B-E3A3-48BB-BE13-4B0F5F953573}"/>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10887539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31307-6D38-48F5-BBE4-DB96501E6DE3}"/>
              </a:ext>
            </a:extLst>
          </p:cNvPr>
          <p:cNvSpPr>
            <a:spLocks noGrp="1"/>
          </p:cNvSpPr>
          <p:nvPr>
            <p:ph type="title"/>
          </p:nvPr>
        </p:nvSpPr>
        <p:spPr/>
        <p:txBody>
          <a:bodyPr/>
          <a:lstStyle/>
          <a:p>
            <a:r>
              <a:rPr lang="en-US"/>
              <a:t>Facebook Own Posts Table | Auto Mercado - 12 of 12</a:t>
            </a:r>
          </a:p>
        </p:txBody>
      </p:sp>
      <p:graphicFrame>
        <p:nvGraphicFramePr>
          <p:cNvPr id="5" name="Table Placeholder 4">
            <a:extLst>
              <a:ext uri="{FF2B5EF4-FFF2-40B4-BE49-F238E27FC236}">
                <a16:creationId xmlns:a16="http://schemas.microsoft.com/office/drawing/2014/main" id="{4771EB80-3230-4C20-B7D2-6238AE545290}"/>
              </a:ext>
            </a:extLst>
          </p:cNvPr>
          <p:cNvGraphicFramePr>
            <a:graphicFrameLocks noGrp="1"/>
          </p:cNvGraphicFramePr>
          <p:nvPr>
            <p:ph type="tbl" sz="quarter" idx="13"/>
            <p:extLst>
              <p:ext uri="{D42A27DB-BD31-4B8C-83A1-F6EECF244321}">
                <p14:modId xmlns:p14="http://schemas.microsoft.com/office/powerpoint/2010/main" val="217542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807267793"/>
                    </a:ext>
                  </a:extLst>
                </a:gridCol>
                <a:gridCol w="2880360">
                  <a:extLst>
                    <a:ext uri="{9D8B030D-6E8A-4147-A177-3AD203B41FA5}">
                      <a16:colId xmlns:a16="http://schemas.microsoft.com/office/drawing/2014/main" val="9691140"/>
                    </a:ext>
                  </a:extLst>
                </a:gridCol>
                <a:gridCol w="987552">
                  <a:extLst>
                    <a:ext uri="{9D8B030D-6E8A-4147-A177-3AD203B41FA5}">
                      <a16:colId xmlns:a16="http://schemas.microsoft.com/office/drawing/2014/main" val="1078079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877788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- 2020-12-20 10:30:38</a:t>
                      </a:r>
                      <a:r>
                        <a:rPr kumimoji="0" lang="es-ES" sz="1000" b="0" i="0" u="none" strike="noStrike" kern="1200" cap="none" spc="0" normalizeH="0" baseline="0" noProof="0">
                          <a:ln>
                            <a:noFill/>
                          </a:ln>
                          <a:solidFill>
                            <a:prstClr val="black"/>
                          </a:solidFill>
                          <a:effectLst/>
                          <a:uLnTx/>
                          <a:uFillTx/>
                          <a:latin typeface="+mn-lt"/>
                          <a:ea typeface="+mn-ea"/>
                          <a:cs typeface="+mn-cs"/>
                        </a:rPr>
                        <a:t>
 Hoy es el último día para encargar tu cena navideña especial de Auto Mercado para el 24 de diciembre.
Hacé tu pedido en Auto en Línea https://bit.ly/2HI6YcP y retiralo mediante la opción de Pick up.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https://scontent-iad3-1.xx.fbcdn.net/v/t1.0-9/p720x720/131661257_3595290207203851_4258821285137656224_o.jpg?_nc_cat=107&amp;ccb=2&amp;_nc_sid=8024bb&amp;_nc_ohc=xqWk2acjDSkAX-2sO0l&amp;_nc_ht=scontent-iad3-1.xx&amp;tp=6&amp;oh=eed8da023886a3515ff826df3d778a79&amp;oe=6019B359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0.0115 %</a:t>
                      </a:r>
                    </a:p>
                  </a:txBody>
                  <a:tcPr/>
                </a:tc>
                <a:extLst>
                  <a:ext uri="{0D108BD9-81ED-4DB2-BD59-A6C34878D82A}">
                    <a16:rowId xmlns:a16="http://schemas.microsoft.com/office/drawing/2014/main" val="4217978046"/>
                  </a:ext>
                </a:extLst>
              </a:tr>
            </a:tbl>
          </a:graphicData>
        </a:graphic>
      </p:graphicFrame>
      <p:sp>
        <p:nvSpPr>
          <p:cNvPr id="4" name="Text Placeholder 3">
            <a:extLst>
              <a:ext uri="{FF2B5EF4-FFF2-40B4-BE49-F238E27FC236}">
                <a16:creationId xmlns:a16="http://schemas.microsoft.com/office/drawing/2014/main" id="{D3B1F5ED-B97E-4333-88AB-70B2023E75DE}"/>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20606965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76B42-D8A9-4BE7-B14D-251222D07352}"/>
              </a:ext>
            </a:extLst>
          </p:cNvPr>
          <p:cNvSpPr>
            <a:spLocks noGrp="1"/>
          </p:cNvSpPr>
          <p:nvPr>
            <p:ph type="title"/>
          </p:nvPr>
        </p:nvSpPr>
        <p:spPr/>
        <p:txBody>
          <a:bodyPr/>
          <a:lstStyle/>
          <a:p>
            <a:r>
              <a:rPr lang="en-US"/>
              <a:t>Facebook Own Posts Table | Auto Mercado - 1 of 21</a:t>
            </a:r>
          </a:p>
        </p:txBody>
      </p:sp>
      <p:graphicFrame>
        <p:nvGraphicFramePr>
          <p:cNvPr id="5" name="Table Placeholder 4">
            <a:extLst>
              <a:ext uri="{FF2B5EF4-FFF2-40B4-BE49-F238E27FC236}">
                <a16:creationId xmlns:a16="http://schemas.microsoft.com/office/drawing/2014/main" id="{C0228E2A-97EB-4F5F-BEE0-38261B57FA3C}"/>
              </a:ext>
            </a:extLst>
          </p:cNvPr>
          <p:cNvGraphicFramePr>
            <a:graphicFrameLocks noGrp="1"/>
          </p:cNvGraphicFramePr>
          <p:nvPr>
            <p:ph type="tbl" sz="quarter" idx="13"/>
            <p:extLst>
              <p:ext uri="{D42A27DB-BD31-4B8C-83A1-F6EECF244321}">
                <p14:modId xmlns:p14="http://schemas.microsoft.com/office/powerpoint/2010/main" val="961220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927039368"/>
                    </a:ext>
                  </a:extLst>
                </a:gridCol>
                <a:gridCol w="1316735">
                  <a:extLst>
                    <a:ext uri="{9D8B030D-6E8A-4147-A177-3AD203B41FA5}">
                      <a16:colId xmlns:a16="http://schemas.microsoft.com/office/drawing/2014/main" val="1028475315"/>
                    </a:ext>
                  </a:extLst>
                </a:gridCol>
                <a:gridCol w="905256">
                  <a:extLst>
                    <a:ext uri="{9D8B030D-6E8A-4147-A177-3AD203B41FA5}">
                      <a16:colId xmlns:a16="http://schemas.microsoft.com/office/drawing/2014/main" val="1622787563"/>
                    </a:ext>
                  </a:extLst>
                </a:gridCol>
                <a:gridCol w="411480">
                  <a:extLst>
                    <a:ext uri="{9D8B030D-6E8A-4147-A177-3AD203B41FA5}">
                      <a16:colId xmlns:a16="http://schemas.microsoft.com/office/drawing/2014/main" val="1308549040"/>
                    </a:ext>
                  </a:extLst>
                </a:gridCol>
                <a:gridCol w="411480">
                  <a:extLst>
                    <a:ext uri="{9D8B030D-6E8A-4147-A177-3AD203B41FA5}">
                      <a16:colId xmlns:a16="http://schemas.microsoft.com/office/drawing/2014/main" val="4027441592"/>
                    </a:ext>
                  </a:extLst>
                </a:gridCol>
                <a:gridCol w="411480">
                  <a:extLst>
                    <a:ext uri="{9D8B030D-6E8A-4147-A177-3AD203B41FA5}">
                      <a16:colId xmlns:a16="http://schemas.microsoft.com/office/drawing/2014/main" val="1933832528"/>
                    </a:ext>
                  </a:extLst>
                </a:gridCol>
                <a:gridCol w="411480">
                  <a:extLst>
                    <a:ext uri="{9D8B030D-6E8A-4147-A177-3AD203B41FA5}">
                      <a16:colId xmlns:a16="http://schemas.microsoft.com/office/drawing/2014/main" val="2587010169"/>
                    </a:ext>
                  </a:extLst>
                </a:gridCol>
                <a:gridCol w="411480">
                  <a:extLst>
                    <a:ext uri="{9D8B030D-6E8A-4147-A177-3AD203B41FA5}">
                      <a16:colId xmlns:a16="http://schemas.microsoft.com/office/drawing/2014/main" val="2054223193"/>
                    </a:ext>
                  </a:extLst>
                </a:gridCol>
                <a:gridCol w="411480">
                  <a:extLst>
                    <a:ext uri="{9D8B030D-6E8A-4147-A177-3AD203B41FA5}">
                      <a16:colId xmlns:a16="http://schemas.microsoft.com/office/drawing/2014/main" val="2982858537"/>
                    </a:ext>
                  </a:extLst>
                </a:gridCol>
                <a:gridCol w="411480">
                  <a:extLst>
                    <a:ext uri="{9D8B030D-6E8A-4147-A177-3AD203B41FA5}">
                      <a16:colId xmlns:a16="http://schemas.microsoft.com/office/drawing/2014/main" val="367506215"/>
                    </a:ext>
                  </a:extLst>
                </a:gridCol>
                <a:gridCol w="411480">
                  <a:extLst>
                    <a:ext uri="{9D8B030D-6E8A-4147-A177-3AD203B41FA5}">
                      <a16:colId xmlns:a16="http://schemas.microsoft.com/office/drawing/2014/main" val="2432374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938017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- 2020-12-29 13:16:13</a:t>
                      </a:r>
                      <a:r>
                        <a:rPr kumimoji="0" lang="es-ES" sz="1000" b="0" i="0" u="none" strike="noStrike" kern="1200" cap="none" spc="0" normalizeH="0" baseline="0" noProof="0">
                          <a:ln>
                            <a:noFill/>
                          </a:ln>
                          <a:solidFill>
                            <a:prstClr val="black"/>
                          </a:solidFill>
                          <a:effectLst/>
                          <a:uLnTx/>
                          <a:uFillTx/>
                          <a:latin typeface="+mn-lt"/>
                          <a:ea typeface="+mn-ea"/>
                          <a:cs typeface="+mn-cs"/>
                        </a:rPr>
                        <a:t>
 Saboreá en tus celebraciones de fin de año un delicioso pavo o pierna de cerdo con un 40% de descuento. Servilo con tus acompañamientos favorito de nuestra área de comidas preparadas.
Promoción válida del 29 de diciembre 2020 al 3 de enero 2021 o hasta agotar existencias. Disponible únicamente en los supermercados del GAM. No aplica en Auto en Línea.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01/05/2021 20:13:29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93758678"/>
                  </a:ext>
                </a:extLst>
              </a:tr>
            </a:tbl>
          </a:graphicData>
        </a:graphic>
      </p:graphicFrame>
      <p:sp>
        <p:nvSpPr>
          <p:cNvPr id="4" name="Text Placeholder 3">
            <a:extLst>
              <a:ext uri="{FF2B5EF4-FFF2-40B4-BE49-F238E27FC236}">
                <a16:creationId xmlns:a16="http://schemas.microsoft.com/office/drawing/2014/main" id="{24F5A890-47FE-4734-A495-C49A94250CAA}"/>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3515980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57259-9C29-4CD9-8F8C-F794C65A929E}"/>
              </a:ext>
            </a:extLst>
          </p:cNvPr>
          <p:cNvSpPr>
            <a:spLocks noGrp="1"/>
          </p:cNvSpPr>
          <p:nvPr>
            <p:ph type="title"/>
          </p:nvPr>
        </p:nvSpPr>
        <p:spPr/>
        <p:txBody>
          <a:bodyPr/>
          <a:lstStyle/>
          <a:p>
            <a:r>
              <a:rPr lang="en-US"/>
              <a:t>Facebook Own Posts Table | Auto Mercado - 2 of 21</a:t>
            </a:r>
          </a:p>
        </p:txBody>
      </p:sp>
      <p:graphicFrame>
        <p:nvGraphicFramePr>
          <p:cNvPr id="5" name="Table Placeholder 4">
            <a:extLst>
              <a:ext uri="{FF2B5EF4-FFF2-40B4-BE49-F238E27FC236}">
                <a16:creationId xmlns:a16="http://schemas.microsoft.com/office/drawing/2014/main" id="{B698E84A-E189-44FC-BFF4-887357209114}"/>
              </a:ext>
            </a:extLst>
          </p:cNvPr>
          <p:cNvGraphicFramePr>
            <a:graphicFrameLocks noGrp="1"/>
          </p:cNvGraphicFramePr>
          <p:nvPr>
            <p:ph type="tbl" sz="quarter" idx="13"/>
            <p:extLst>
              <p:ext uri="{D42A27DB-BD31-4B8C-83A1-F6EECF244321}">
                <p14:modId xmlns:p14="http://schemas.microsoft.com/office/powerpoint/2010/main" val="3570223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958191236"/>
                    </a:ext>
                  </a:extLst>
                </a:gridCol>
                <a:gridCol w="1316735">
                  <a:extLst>
                    <a:ext uri="{9D8B030D-6E8A-4147-A177-3AD203B41FA5}">
                      <a16:colId xmlns:a16="http://schemas.microsoft.com/office/drawing/2014/main" val="2436746437"/>
                    </a:ext>
                  </a:extLst>
                </a:gridCol>
                <a:gridCol w="905256">
                  <a:extLst>
                    <a:ext uri="{9D8B030D-6E8A-4147-A177-3AD203B41FA5}">
                      <a16:colId xmlns:a16="http://schemas.microsoft.com/office/drawing/2014/main" val="1623932664"/>
                    </a:ext>
                  </a:extLst>
                </a:gridCol>
                <a:gridCol w="411480">
                  <a:extLst>
                    <a:ext uri="{9D8B030D-6E8A-4147-A177-3AD203B41FA5}">
                      <a16:colId xmlns:a16="http://schemas.microsoft.com/office/drawing/2014/main" val="1019058997"/>
                    </a:ext>
                  </a:extLst>
                </a:gridCol>
                <a:gridCol w="411480">
                  <a:extLst>
                    <a:ext uri="{9D8B030D-6E8A-4147-A177-3AD203B41FA5}">
                      <a16:colId xmlns:a16="http://schemas.microsoft.com/office/drawing/2014/main" val="479321262"/>
                    </a:ext>
                  </a:extLst>
                </a:gridCol>
                <a:gridCol w="411480">
                  <a:extLst>
                    <a:ext uri="{9D8B030D-6E8A-4147-A177-3AD203B41FA5}">
                      <a16:colId xmlns:a16="http://schemas.microsoft.com/office/drawing/2014/main" val="750129963"/>
                    </a:ext>
                  </a:extLst>
                </a:gridCol>
                <a:gridCol w="411480">
                  <a:extLst>
                    <a:ext uri="{9D8B030D-6E8A-4147-A177-3AD203B41FA5}">
                      <a16:colId xmlns:a16="http://schemas.microsoft.com/office/drawing/2014/main" val="2552543684"/>
                    </a:ext>
                  </a:extLst>
                </a:gridCol>
                <a:gridCol w="411480">
                  <a:extLst>
                    <a:ext uri="{9D8B030D-6E8A-4147-A177-3AD203B41FA5}">
                      <a16:colId xmlns:a16="http://schemas.microsoft.com/office/drawing/2014/main" val="2781224856"/>
                    </a:ext>
                  </a:extLst>
                </a:gridCol>
                <a:gridCol w="411480">
                  <a:extLst>
                    <a:ext uri="{9D8B030D-6E8A-4147-A177-3AD203B41FA5}">
                      <a16:colId xmlns:a16="http://schemas.microsoft.com/office/drawing/2014/main" val="2436704119"/>
                    </a:ext>
                  </a:extLst>
                </a:gridCol>
                <a:gridCol w="411480">
                  <a:extLst>
                    <a:ext uri="{9D8B030D-6E8A-4147-A177-3AD203B41FA5}">
                      <a16:colId xmlns:a16="http://schemas.microsoft.com/office/drawing/2014/main" val="3809023305"/>
                    </a:ext>
                  </a:extLst>
                </a:gridCol>
                <a:gridCol w="411480">
                  <a:extLst>
                    <a:ext uri="{9D8B030D-6E8A-4147-A177-3AD203B41FA5}">
                      <a16:colId xmlns:a16="http://schemas.microsoft.com/office/drawing/2014/main" val="387378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168055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- 2020-12-28 18:21:00</a:t>
                      </a:r>
                      <a:r>
                        <a:rPr kumimoji="0" lang="es-ES" sz="1000" b="0" i="0" u="none" strike="noStrike" kern="1200" cap="none" spc="0" normalizeH="0" baseline="0" noProof="0">
                          <a:ln>
                            <a:noFill/>
                          </a:ln>
                          <a:solidFill>
                            <a:prstClr val="black"/>
                          </a:solidFill>
                          <a:effectLst/>
                          <a:uLnTx/>
                          <a:uFillTx/>
                          <a:latin typeface="+mn-lt"/>
                          <a:ea typeface="+mn-ea"/>
                          <a:cs typeface="+mn-cs"/>
                        </a:rPr>
                        <a:t>
 No te quedés sin celebrar el 31 de diciembre con un menú deliciosos para compartir. Recordá que hoy 28 de diciembre es el último día para hacer tu pedido. Si elegís disfrutar del combo Cero Estrés de pierna de cerdo el acompañamiento te sale gratis. 
Ingresá a Auto en Línea y hacé tu pedido: https://automercado.cr/pedidosespeciales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01/05/2021 20:13:29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34548595"/>
                  </a:ext>
                </a:extLst>
              </a:tr>
            </a:tbl>
          </a:graphicData>
        </a:graphic>
      </p:graphicFrame>
      <p:sp>
        <p:nvSpPr>
          <p:cNvPr id="4" name="Text Placeholder 3">
            <a:extLst>
              <a:ext uri="{FF2B5EF4-FFF2-40B4-BE49-F238E27FC236}">
                <a16:creationId xmlns:a16="http://schemas.microsoft.com/office/drawing/2014/main" id="{5B1124F8-3D53-4599-A8D5-ECC724A2F179}"/>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7301892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5251A-46A4-4DED-A9B6-436647C58A01}"/>
              </a:ext>
            </a:extLst>
          </p:cNvPr>
          <p:cNvSpPr>
            <a:spLocks noGrp="1"/>
          </p:cNvSpPr>
          <p:nvPr>
            <p:ph type="title"/>
          </p:nvPr>
        </p:nvSpPr>
        <p:spPr/>
        <p:txBody>
          <a:bodyPr/>
          <a:lstStyle/>
          <a:p>
            <a:r>
              <a:rPr lang="en-US"/>
              <a:t>Facebook Own Posts Table | Auto Mercado - 3 of 21</a:t>
            </a:r>
          </a:p>
        </p:txBody>
      </p:sp>
      <p:graphicFrame>
        <p:nvGraphicFramePr>
          <p:cNvPr id="5" name="Table Placeholder 4">
            <a:extLst>
              <a:ext uri="{FF2B5EF4-FFF2-40B4-BE49-F238E27FC236}">
                <a16:creationId xmlns:a16="http://schemas.microsoft.com/office/drawing/2014/main" id="{6A7EDF92-79E9-4113-8FD8-570E4A305893}"/>
              </a:ext>
            </a:extLst>
          </p:cNvPr>
          <p:cNvGraphicFramePr>
            <a:graphicFrameLocks noGrp="1"/>
          </p:cNvGraphicFramePr>
          <p:nvPr>
            <p:ph type="tbl" sz="quarter" idx="13"/>
            <p:extLst>
              <p:ext uri="{D42A27DB-BD31-4B8C-83A1-F6EECF244321}">
                <p14:modId xmlns:p14="http://schemas.microsoft.com/office/powerpoint/2010/main" val="2297131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570382136"/>
                    </a:ext>
                  </a:extLst>
                </a:gridCol>
                <a:gridCol w="1316735">
                  <a:extLst>
                    <a:ext uri="{9D8B030D-6E8A-4147-A177-3AD203B41FA5}">
                      <a16:colId xmlns:a16="http://schemas.microsoft.com/office/drawing/2014/main" val="2539637186"/>
                    </a:ext>
                  </a:extLst>
                </a:gridCol>
                <a:gridCol w="905256">
                  <a:extLst>
                    <a:ext uri="{9D8B030D-6E8A-4147-A177-3AD203B41FA5}">
                      <a16:colId xmlns:a16="http://schemas.microsoft.com/office/drawing/2014/main" val="1127559983"/>
                    </a:ext>
                  </a:extLst>
                </a:gridCol>
                <a:gridCol w="411480">
                  <a:extLst>
                    <a:ext uri="{9D8B030D-6E8A-4147-A177-3AD203B41FA5}">
                      <a16:colId xmlns:a16="http://schemas.microsoft.com/office/drawing/2014/main" val="1327999627"/>
                    </a:ext>
                  </a:extLst>
                </a:gridCol>
                <a:gridCol w="411480">
                  <a:extLst>
                    <a:ext uri="{9D8B030D-6E8A-4147-A177-3AD203B41FA5}">
                      <a16:colId xmlns:a16="http://schemas.microsoft.com/office/drawing/2014/main" val="3902346608"/>
                    </a:ext>
                  </a:extLst>
                </a:gridCol>
                <a:gridCol w="411480">
                  <a:extLst>
                    <a:ext uri="{9D8B030D-6E8A-4147-A177-3AD203B41FA5}">
                      <a16:colId xmlns:a16="http://schemas.microsoft.com/office/drawing/2014/main" val="3148992200"/>
                    </a:ext>
                  </a:extLst>
                </a:gridCol>
                <a:gridCol w="411480">
                  <a:extLst>
                    <a:ext uri="{9D8B030D-6E8A-4147-A177-3AD203B41FA5}">
                      <a16:colId xmlns:a16="http://schemas.microsoft.com/office/drawing/2014/main" val="858824591"/>
                    </a:ext>
                  </a:extLst>
                </a:gridCol>
                <a:gridCol w="411480">
                  <a:extLst>
                    <a:ext uri="{9D8B030D-6E8A-4147-A177-3AD203B41FA5}">
                      <a16:colId xmlns:a16="http://schemas.microsoft.com/office/drawing/2014/main" val="2739274294"/>
                    </a:ext>
                  </a:extLst>
                </a:gridCol>
                <a:gridCol w="411480">
                  <a:extLst>
                    <a:ext uri="{9D8B030D-6E8A-4147-A177-3AD203B41FA5}">
                      <a16:colId xmlns:a16="http://schemas.microsoft.com/office/drawing/2014/main" val="1430059221"/>
                    </a:ext>
                  </a:extLst>
                </a:gridCol>
                <a:gridCol w="411480">
                  <a:extLst>
                    <a:ext uri="{9D8B030D-6E8A-4147-A177-3AD203B41FA5}">
                      <a16:colId xmlns:a16="http://schemas.microsoft.com/office/drawing/2014/main" val="3669650968"/>
                    </a:ext>
                  </a:extLst>
                </a:gridCol>
                <a:gridCol w="411480">
                  <a:extLst>
                    <a:ext uri="{9D8B030D-6E8A-4147-A177-3AD203B41FA5}">
                      <a16:colId xmlns:a16="http://schemas.microsoft.com/office/drawing/2014/main" val="3576635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666231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- 2020-12-28 13:45:44</a:t>
                      </a:r>
                      <a:r>
                        <a:rPr kumimoji="0" lang="es-ES" sz="1000" b="0" i="0" u="none" strike="noStrike" kern="1200" cap="none" spc="0" normalizeH="0" baseline="0" noProof="0">
                          <a:ln>
                            <a:noFill/>
                          </a:ln>
                          <a:solidFill>
                            <a:prstClr val="black"/>
                          </a:solidFill>
                          <a:effectLst/>
                          <a:uLnTx/>
                          <a:uFillTx/>
                          <a:latin typeface="+mn-lt"/>
                          <a:ea typeface="+mn-ea"/>
                          <a:cs typeface="+mn-cs"/>
                        </a:rPr>
                        <a:t>
 Hoy 28 de diciembre, es el último día para hacer tu pedido y disfrutar de un menú completo en tus actividades de fin de año. Ingresá a Auto en Línea y elegí tus opciones favoritas: https://automercado.cr/pedidosespeciales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01/05/2021 20:13:29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94573712"/>
                  </a:ext>
                </a:extLst>
              </a:tr>
            </a:tbl>
          </a:graphicData>
        </a:graphic>
      </p:graphicFrame>
      <p:sp>
        <p:nvSpPr>
          <p:cNvPr id="4" name="Text Placeholder 3">
            <a:extLst>
              <a:ext uri="{FF2B5EF4-FFF2-40B4-BE49-F238E27FC236}">
                <a16:creationId xmlns:a16="http://schemas.microsoft.com/office/drawing/2014/main" id="{C2BC9E1F-ED58-475F-9C3E-97BE5E89FBFC}"/>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9868656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86906-7B2C-4044-97E4-55509648824B}"/>
              </a:ext>
            </a:extLst>
          </p:cNvPr>
          <p:cNvSpPr>
            <a:spLocks noGrp="1"/>
          </p:cNvSpPr>
          <p:nvPr>
            <p:ph type="title"/>
          </p:nvPr>
        </p:nvSpPr>
        <p:spPr/>
        <p:txBody>
          <a:bodyPr/>
          <a:lstStyle/>
          <a:p>
            <a:r>
              <a:rPr lang="en-US"/>
              <a:t>Facebook Own Posts Table | Auto Mercado - 4 of 21</a:t>
            </a:r>
          </a:p>
        </p:txBody>
      </p:sp>
      <p:graphicFrame>
        <p:nvGraphicFramePr>
          <p:cNvPr id="5" name="Table Placeholder 4">
            <a:extLst>
              <a:ext uri="{FF2B5EF4-FFF2-40B4-BE49-F238E27FC236}">
                <a16:creationId xmlns:a16="http://schemas.microsoft.com/office/drawing/2014/main" id="{6AF419AD-3555-4350-86F7-4374F2ACD2FA}"/>
              </a:ext>
            </a:extLst>
          </p:cNvPr>
          <p:cNvGraphicFramePr>
            <a:graphicFrameLocks noGrp="1"/>
          </p:cNvGraphicFramePr>
          <p:nvPr>
            <p:ph type="tbl" sz="quarter" idx="13"/>
            <p:extLst>
              <p:ext uri="{D42A27DB-BD31-4B8C-83A1-F6EECF244321}">
                <p14:modId xmlns:p14="http://schemas.microsoft.com/office/powerpoint/2010/main" val="3010036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92455370"/>
                    </a:ext>
                  </a:extLst>
                </a:gridCol>
                <a:gridCol w="1316735">
                  <a:extLst>
                    <a:ext uri="{9D8B030D-6E8A-4147-A177-3AD203B41FA5}">
                      <a16:colId xmlns:a16="http://schemas.microsoft.com/office/drawing/2014/main" val="3812122339"/>
                    </a:ext>
                  </a:extLst>
                </a:gridCol>
                <a:gridCol w="905256">
                  <a:extLst>
                    <a:ext uri="{9D8B030D-6E8A-4147-A177-3AD203B41FA5}">
                      <a16:colId xmlns:a16="http://schemas.microsoft.com/office/drawing/2014/main" val="1211843684"/>
                    </a:ext>
                  </a:extLst>
                </a:gridCol>
                <a:gridCol w="411480">
                  <a:extLst>
                    <a:ext uri="{9D8B030D-6E8A-4147-A177-3AD203B41FA5}">
                      <a16:colId xmlns:a16="http://schemas.microsoft.com/office/drawing/2014/main" val="3005899871"/>
                    </a:ext>
                  </a:extLst>
                </a:gridCol>
                <a:gridCol w="411480">
                  <a:extLst>
                    <a:ext uri="{9D8B030D-6E8A-4147-A177-3AD203B41FA5}">
                      <a16:colId xmlns:a16="http://schemas.microsoft.com/office/drawing/2014/main" val="4231478682"/>
                    </a:ext>
                  </a:extLst>
                </a:gridCol>
                <a:gridCol w="411480">
                  <a:extLst>
                    <a:ext uri="{9D8B030D-6E8A-4147-A177-3AD203B41FA5}">
                      <a16:colId xmlns:a16="http://schemas.microsoft.com/office/drawing/2014/main" val="4237202092"/>
                    </a:ext>
                  </a:extLst>
                </a:gridCol>
                <a:gridCol w="411480">
                  <a:extLst>
                    <a:ext uri="{9D8B030D-6E8A-4147-A177-3AD203B41FA5}">
                      <a16:colId xmlns:a16="http://schemas.microsoft.com/office/drawing/2014/main" val="350413304"/>
                    </a:ext>
                  </a:extLst>
                </a:gridCol>
                <a:gridCol w="411480">
                  <a:extLst>
                    <a:ext uri="{9D8B030D-6E8A-4147-A177-3AD203B41FA5}">
                      <a16:colId xmlns:a16="http://schemas.microsoft.com/office/drawing/2014/main" val="305771624"/>
                    </a:ext>
                  </a:extLst>
                </a:gridCol>
                <a:gridCol w="411480">
                  <a:extLst>
                    <a:ext uri="{9D8B030D-6E8A-4147-A177-3AD203B41FA5}">
                      <a16:colId xmlns:a16="http://schemas.microsoft.com/office/drawing/2014/main" val="1947958892"/>
                    </a:ext>
                  </a:extLst>
                </a:gridCol>
                <a:gridCol w="411480">
                  <a:extLst>
                    <a:ext uri="{9D8B030D-6E8A-4147-A177-3AD203B41FA5}">
                      <a16:colId xmlns:a16="http://schemas.microsoft.com/office/drawing/2014/main" val="170953102"/>
                    </a:ext>
                  </a:extLst>
                </a:gridCol>
                <a:gridCol w="411480">
                  <a:extLst>
                    <a:ext uri="{9D8B030D-6E8A-4147-A177-3AD203B41FA5}">
                      <a16:colId xmlns:a16="http://schemas.microsoft.com/office/drawing/2014/main" val="2563023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832812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- 2020-12-27 13:25:00</a:t>
                      </a:r>
                      <a:r>
                        <a:rPr kumimoji="0" lang="es-ES" sz="1000" b="0" i="0" u="none" strike="noStrike" kern="1200" cap="none" spc="0" normalizeH="0" baseline="0" noProof="0">
                          <a:ln>
                            <a:noFill/>
                          </a:ln>
                          <a:solidFill>
                            <a:prstClr val="black"/>
                          </a:solidFill>
                          <a:effectLst/>
                          <a:uLnTx/>
                          <a:uFillTx/>
                          <a:latin typeface="+mn-lt"/>
                          <a:ea typeface="+mn-ea"/>
                          <a:cs typeface="+mn-cs"/>
                        </a:rPr>
                        <a:t>
 Disfrutá de la época sin cocinar es posible con el menú festivo de comidas preparadas. Pedí tus platillos favoritos con al menos 4 días de anticipación a la fecha de tu celebración por medio de Auto en Línea. Escogé la opción de Pick up para retirarlo en tu Auto de preferencia.
Extendimos el periodo para pedir tu cena del 31, el 28 de diciembre es el último día para realizar tus pedidos.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01/05/2021 20:13:29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25533985"/>
                  </a:ext>
                </a:extLst>
              </a:tr>
            </a:tbl>
          </a:graphicData>
        </a:graphic>
      </p:graphicFrame>
      <p:sp>
        <p:nvSpPr>
          <p:cNvPr id="4" name="Text Placeholder 3">
            <a:extLst>
              <a:ext uri="{FF2B5EF4-FFF2-40B4-BE49-F238E27FC236}">
                <a16:creationId xmlns:a16="http://schemas.microsoft.com/office/drawing/2014/main" id="{E6D309DA-E9CE-4E03-A3FC-075D5AE4F90C}"/>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30241577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7C3C8-E901-4765-816C-94F0248EF21A}"/>
              </a:ext>
            </a:extLst>
          </p:cNvPr>
          <p:cNvSpPr>
            <a:spLocks noGrp="1"/>
          </p:cNvSpPr>
          <p:nvPr>
            <p:ph type="title"/>
          </p:nvPr>
        </p:nvSpPr>
        <p:spPr/>
        <p:txBody>
          <a:bodyPr/>
          <a:lstStyle/>
          <a:p>
            <a:r>
              <a:rPr lang="en-US"/>
              <a:t>Facebook Own Posts Table | Auto Mercado - 5 of 21</a:t>
            </a:r>
          </a:p>
        </p:txBody>
      </p:sp>
      <p:graphicFrame>
        <p:nvGraphicFramePr>
          <p:cNvPr id="5" name="Table Placeholder 4">
            <a:extLst>
              <a:ext uri="{FF2B5EF4-FFF2-40B4-BE49-F238E27FC236}">
                <a16:creationId xmlns:a16="http://schemas.microsoft.com/office/drawing/2014/main" id="{DAB55328-4CC1-49DC-8415-3F48E2ED7260}"/>
              </a:ext>
            </a:extLst>
          </p:cNvPr>
          <p:cNvGraphicFramePr>
            <a:graphicFrameLocks noGrp="1"/>
          </p:cNvGraphicFramePr>
          <p:nvPr>
            <p:ph type="tbl" sz="quarter" idx="13"/>
            <p:extLst>
              <p:ext uri="{D42A27DB-BD31-4B8C-83A1-F6EECF244321}">
                <p14:modId xmlns:p14="http://schemas.microsoft.com/office/powerpoint/2010/main" val="3213806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228154147"/>
                    </a:ext>
                  </a:extLst>
                </a:gridCol>
                <a:gridCol w="1316735">
                  <a:extLst>
                    <a:ext uri="{9D8B030D-6E8A-4147-A177-3AD203B41FA5}">
                      <a16:colId xmlns:a16="http://schemas.microsoft.com/office/drawing/2014/main" val="2903042089"/>
                    </a:ext>
                  </a:extLst>
                </a:gridCol>
                <a:gridCol w="905256">
                  <a:extLst>
                    <a:ext uri="{9D8B030D-6E8A-4147-A177-3AD203B41FA5}">
                      <a16:colId xmlns:a16="http://schemas.microsoft.com/office/drawing/2014/main" val="3933588247"/>
                    </a:ext>
                  </a:extLst>
                </a:gridCol>
                <a:gridCol w="411480">
                  <a:extLst>
                    <a:ext uri="{9D8B030D-6E8A-4147-A177-3AD203B41FA5}">
                      <a16:colId xmlns:a16="http://schemas.microsoft.com/office/drawing/2014/main" val="1859387559"/>
                    </a:ext>
                  </a:extLst>
                </a:gridCol>
                <a:gridCol w="411480">
                  <a:extLst>
                    <a:ext uri="{9D8B030D-6E8A-4147-A177-3AD203B41FA5}">
                      <a16:colId xmlns:a16="http://schemas.microsoft.com/office/drawing/2014/main" val="346571126"/>
                    </a:ext>
                  </a:extLst>
                </a:gridCol>
                <a:gridCol w="411480">
                  <a:extLst>
                    <a:ext uri="{9D8B030D-6E8A-4147-A177-3AD203B41FA5}">
                      <a16:colId xmlns:a16="http://schemas.microsoft.com/office/drawing/2014/main" val="3509424687"/>
                    </a:ext>
                  </a:extLst>
                </a:gridCol>
                <a:gridCol w="411480">
                  <a:extLst>
                    <a:ext uri="{9D8B030D-6E8A-4147-A177-3AD203B41FA5}">
                      <a16:colId xmlns:a16="http://schemas.microsoft.com/office/drawing/2014/main" val="2731278650"/>
                    </a:ext>
                  </a:extLst>
                </a:gridCol>
                <a:gridCol w="411480">
                  <a:extLst>
                    <a:ext uri="{9D8B030D-6E8A-4147-A177-3AD203B41FA5}">
                      <a16:colId xmlns:a16="http://schemas.microsoft.com/office/drawing/2014/main" val="4180471709"/>
                    </a:ext>
                  </a:extLst>
                </a:gridCol>
                <a:gridCol w="411480">
                  <a:extLst>
                    <a:ext uri="{9D8B030D-6E8A-4147-A177-3AD203B41FA5}">
                      <a16:colId xmlns:a16="http://schemas.microsoft.com/office/drawing/2014/main" val="3577866166"/>
                    </a:ext>
                  </a:extLst>
                </a:gridCol>
                <a:gridCol w="411480">
                  <a:extLst>
                    <a:ext uri="{9D8B030D-6E8A-4147-A177-3AD203B41FA5}">
                      <a16:colId xmlns:a16="http://schemas.microsoft.com/office/drawing/2014/main" val="2863941887"/>
                    </a:ext>
                  </a:extLst>
                </a:gridCol>
                <a:gridCol w="411480">
                  <a:extLst>
                    <a:ext uri="{9D8B030D-6E8A-4147-A177-3AD203B41FA5}">
                      <a16:colId xmlns:a16="http://schemas.microsoft.com/office/drawing/2014/main" val="1080462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694304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- 2020-12-26 16:41:00</a:t>
                      </a:r>
                      <a:r>
                        <a:rPr kumimoji="0" lang="es-ES" sz="1000" b="0" i="0" u="none" strike="noStrike" kern="1200" cap="none" spc="0" normalizeH="0" baseline="0" noProof="0">
                          <a:ln>
                            <a:noFill/>
                          </a:ln>
                          <a:solidFill>
                            <a:prstClr val="black"/>
                          </a:solidFill>
                          <a:effectLst/>
                          <a:uLnTx/>
                          <a:uFillTx/>
                          <a:latin typeface="+mn-lt"/>
                          <a:ea typeface="+mn-ea"/>
                          <a:cs typeface="+mn-cs"/>
                        </a:rPr>
                        <a:t>
 Si necesitás delicias para tus actividades de fin de año, visitá nuestra área de comidas preparadas o encontralas en Auto en Línea. El pavo relleno asado rinde para 8 a 10 personas a ₡63,000 en total. 
Recordá que también podés encargar tu cena especial de fin de año hasta el 28 de diciembre aquí: https://automercado.cr/pedidosespeciales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01/05/2021 20:13:29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96195244"/>
                  </a:ext>
                </a:extLst>
              </a:tr>
            </a:tbl>
          </a:graphicData>
        </a:graphic>
      </p:graphicFrame>
      <p:sp>
        <p:nvSpPr>
          <p:cNvPr id="4" name="Text Placeholder 3">
            <a:extLst>
              <a:ext uri="{FF2B5EF4-FFF2-40B4-BE49-F238E27FC236}">
                <a16:creationId xmlns:a16="http://schemas.microsoft.com/office/drawing/2014/main" id="{48C8C72C-F071-4664-9FC4-0BA152AE8BB9}"/>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19361291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24E4A-7BDD-4835-88CA-B6292AB82E83}"/>
              </a:ext>
            </a:extLst>
          </p:cNvPr>
          <p:cNvSpPr>
            <a:spLocks noGrp="1"/>
          </p:cNvSpPr>
          <p:nvPr>
            <p:ph type="title"/>
          </p:nvPr>
        </p:nvSpPr>
        <p:spPr/>
        <p:txBody>
          <a:bodyPr/>
          <a:lstStyle/>
          <a:p>
            <a:r>
              <a:rPr lang="en-US"/>
              <a:t>Facebook Own Posts Table | Auto Mercado - 6 of 21</a:t>
            </a:r>
          </a:p>
        </p:txBody>
      </p:sp>
      <p:graphicFrame>
        <p:nvGraphicFramePr>
          <p:cNvPr id="5" name="Table Placeholder 4">
            <a:extLst>
              <a:ext uri="{FF2B5EF4-FFF2-40B4-BE49-F238E27FC236}">
                <a16:creationId xmlns:a16="http://schemas.microsoft.com/office/drawing/2014/main" id="{15F44DDC-09BA-4F8C-834C-5FA578CED849}"/>
              </a:ext>
            </a:extLst>
          </p:cNvPr>
          <p:cNvGraphicFramePr>
            <a:graphicFrameLocks noGrp="1"/>
          </p:cNvGraphicFramePr>
          <p:nvPr>
            <p:ph type="tbl" sz="quarter" idx="13"/>
            <p:extLst>
              <p:ext uri="{D42A27DB-BD31-4B8C-83A1-F6EECF244321}">
                <p14:modId xmlns:p14="http://schemas.microsoft.com/office/powerpoint/2010/main" val="3743035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85903759"/>
                    </a:ext>
                  </a:extLst>
                </a:gridCol>
                <a:gridCol w="1316735">
                  <a:extLst>
                    <a:ext uri="{9D8B030D-6E8A-4147-A177-3AD203B41FA5}">
                      <a16:colId xmlns:a16="http://schemas.microsoft.com/office/drawing/2014/main" val="1682275556"/>
                    </a:ext>
                  </a:extLst>
                </a:gridCol>
                <a:gridCol w="905256">
                  <a:extLst>
                    <a:ext uri="{9D8B030D-6E8A-4147-A177-3AD203B41FA5}">
                      <a16:colId xmlns:a16="http://schemas.microsoft.com/office/drawing/2014/main" val="2271645742"/>
                    </a:ext>
                  </a:extLst>
                </a:gridCol>
                <a:gridCol w="411480">
                  <a:extLst>
                    <a:ext uri="{9D8B030D-6E8A-4147-A177-3AD203B41FA5}">
                      <a16:colId xmlns:a16="http://schemas.microsoft.com/office/drawing/2014/main" val="2464503534"/>
                    </a:ext>
                  </a:extLst>
                </a:gridCol>
                <a:gridCol w="411480">
                  <a:extLst>
                    <a:ext uri="{9D8B030D-6E8A-4147-A177-3AD203B41FA5}">
                      <a16:colId xmlns:a16="http://schemas.microsoft.com/office/drawing/2014/main" val="3026232142"/>
                    </a:ext>
                  </a:extLst>
                </a:gridCol>
                <a:gridCol w="411480">
                  <a:extLst>
                    <a:ext uri="{9D8B030D-6E8A-4147-A177-3AD203B41FA5}">
                      <a16:colId xmlns:a16="http://schemas.microsoft.com/office/drawing/2014/main" val="822387329"/>
                    </a:ext>
                  </a:extLst>
                </a:gridCol>
                <a:gridCol w="411480">
                  <a:extLst>
                    <a:ext uri="{9D8B030D-6E8A-4147-A177-3AD203B41FA5}">
                      <a16:colId xmlns:a16="http://schemas.microsoft.com/office/drawing/2014/main" val="1189681088"/>
                    </a:ext>
                  </a:extLst>
                </a:gridCol>
                <a:gridCol w="411480">
                  <a:extLst>
                    <a:ext uri="{9D8B030D-6E8A-4147-A177-3AD203B41FA5}">
                      <a16:colId xmlns:a16="http://schemas.microsoft.com/office/drawing/2014/main" val="94886176"/>
                    </a:ext>
                  </a:extLst>
                </a:gridCol>
                <a:gridCol w="411480">
                  <a:extLst>
                    <a:ext uri="{9D8B030D-6E8A-4147-A177-3AD203B41FA5}">
                      <a16:colId xmlns:a16="http://schemas.microsoft.com/office/drawing/2014/main" val="1763189318"/>
                    </a:ext>
                  </a:extLst>
                </a:gridCol>
                <a:gridCol w="411480">
                  <a:extLst>
                    <a:ext uri="{9D8B030D-6E8A-4147-A177-3AD203B41FA5}">
                      <a16:colId xmlns:a16="http://schemas.microsoft.com/office/drawing/2014/main" val="3198570085"/>
                    </a:ext>
                  </a:extLst>
                </a:gridCol>
                <a:gridCol w="411480">
                  <a:extLst>
                    <a:ext uri="{9D8B030D-6E8A-4147-A177-3AD203B41FA5}">
                      <a16:colId xmlns:a16="http://schemas.microsoft.com/office/drawing/2014/main" val="2052042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45200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- 2020-12-24 15:23:00</a:t>
                      </a:r>
                      <a:r>
                        <a:rPr kumimoji="0" lang="es-ES" sz="1000" b="0" i="0" u="none" strike="noStrike" kern="1200" cap="none" spc="0" normalizeH="0" baseline="0" noProof="0">
                          <a:ln>
                            <a:noFill/>
                          </a:ln>
                          <a:solidFill>
                            <a:prstClr val="black"/>
                          </a:solidFill>
                          <a:effectLst/>
                          <a:uLnTx/>
                          <a:uFillTx/>
                          <a:latin typeface="+mn-lt"/>
                          <a:ea typeface="+mn-ea"/>
                          <a:cs typeface="+mn-cs"/>
                        </a:rPr>
                        <a:t>
 40% menos al pagar con tu tarjeta Auto Mercado American Express(R) BAC Credomatic. Pedí hoy tu combo únicamente en Auto en Línea: https://automercado.cr/pedidosespeciales
Debés hacer tu pedido con al menos 4 días de anticipación a tu actividad, entregaremos pedidos hasta el 01 de enero de 2021 inclusive.
El 28 de diciembre es el último día para hacer tu pedido si querés recibirlo el 31 de diciembre. ¡Últimos combos disponibles!
Válido hasta agotar existencias. Inventario disponible Combo premium de pavo 45 unidades y Combo premium de pierna 148 unidades. La promoción aplica una sola vez a cada combo, si deseás adquirir combos adicionales pagás el precio normal. Ver reglamento en automercado.cr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01/05/2021 20:13:29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45163076"/>
                  </a:ext>
                </a:extLst>
              </a:tr>
            </a:tbl>
          </a:graphicData>
        </a:graphic>
      </p:graphicFrame>
      <p:sp>
        <p:nvSpPr>
          <p:cNvPr id="4" name="Text Placeholder 3">
            <a:extLst>
              <a:ext uri="{FF2B5EF4-FFF2-40B4-BE49-F238E27FC236}">
                <a16:creationId xmlns:a16="http://schemas.microsoft.com/office/drawing/2014/main" id="{C92089E8-7190-42F2-B41C-066CA62A351F}"/>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9586794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24180-01BF-406F-9458-06D4C9EBAE0F}"/>
              </a:ext>
            </a:extLst>
          </p:cNvPr>
          <p:cNvSpPr>
            <a:spLocks noGrp="1"/>
          </p:cNvSpPr>
          <p:nvPr>
            <p:ph type="title"/>
          </p:nvPr>
        </p:nvSpPr>
        <p:spPr/>
        <p:txBody>
          <a:bodyPr/>
          <a:lstStyle/>
          <a:p>
            <a:r>
              <a:rPr lang="en-US"/>
              <a:t>Facebook Own Posts Table | Auto Mercado - 7 of 21</a:t>
            </a:r>
          </a:p>
        </p:txBody>
      </p:sp>
      <p:graphicFrame>
        <p:nvGraphicFramePr>
          <p:cNvPr id="5" name="Table Placeholder 4">
            <a:extLst>
              <a:ext uri="{FF2B5EF4-FFF2-40B4-BE49-F238E27FC236}">
                <a16:creationId xmlns:a16="http://schemas.microsoft.com/office/drawing/2014/main" id="{55F5B563-7646-4276-A720-42A28F6738BC}"/>
              </a:ext>
            </a:extLst>
          </p:cNvPr>
          <p:cNvGraphicFramePr>
            <a:graphicFrameLocks noGrp="1"/>
          </p:cNvGraphicFramePr>
          <p:nvPr>
            <p:ph type="tbl" sz="quarter" idx="13"/>
            <p:extLst>
              <p:ext uri="{D42A27DB-BD31-4B8C-83A1-F6EECF244321}">
                <p14:modId xmlns:p14="http://schemas.microsoft.com/office/powerpoint/2010/main" val="2009784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583477158"/>
                    </a:ext>
                  </a:extLst>
                </a:gridCol>
                <a:gridCol w="1316735">
                  <a:extLst>
                    <a:ext uri="{9D8B030D-6E8A-4147-A177-3AD203B41FA5}">
                      <a16:colId xmlns:a16="http://schemas.microsoft.com/office/drawing/2014/main" val="1580837138"/>
                    </a:ext>
                  </a:extLst>
                </a:gridCol>
                <a:gridCol w="905256">
                  <a:extLst>
                    <a:ext uri="{9D8B030D-6E8A-4147-A177-3AD203B41FA5}">
                      <a16:colId xmlns:a16="http://schemas.microsoft.com/office/drawing/2014/main" val="3058110409"/>
                    </a:ext>
                  </a:extLst>
                </a:gridCol>
                <a:gridCol w="411480">
                  <a:extLst>
                    <a:ext uri="{9D8B030D-6E8A-4147-A177-3AD203B41FA5}">
                      <a16:colId xmlns:a16="http://schemas.microsoft.com/office/drawing/2014/main" val="11447108"/>
                    </a:ext>
                  </a:extLst>
                </a:gridCol>
                <a:gridCol w="411480">
                  <a:extLst>
                    <a:ext uri="{9D8B030D-6E8A-4147-A177-3AD203B41FA5}">
                      <a16:colId xmlns:a16="http://schemas.microsoft.com/office/drawing/2014/main" val="4013610416"/>
                    </a:ext>
                  </a:extLst>
                </a:gridCol>
                <a:gridCol w="411480">
                  <a:extLst>
                    <a:ext uri="{9D8B030D-6E8A-4147-A177-3AD203B41FA5}">
                      <a16:colId xmlns:a16="http://schemas.microsoft.com/office/drawing/2014/main" val="3863364909"/>
                    </a:ext>
                  </a:extLst>
                </a:gridCol>
                <a:gridCol w="411480">
                  <a:extLst>
                    <a:ext uri="{9D8B030D-6E8A-4147-A177-3AD203B41FA5}">
                      <a16:colId xmlns:a16="http://schemas.microsoft.com/office/drawing/2014/main" val="1796353203"/>
                    </a:ext>
                  </a:extLst>
                </a:gridCol>
                <a:gridCol w="411480">
                  <a:extLst>
                    <a:ext uri="{9D8B030D-6E8A-4147-A177-3AD203B41FA5}">
                      <a16:colId xmlns:a16="http://schemas.microsoft.com/office/drawing/2014/main" val="3964300199"/>
                    </a:ext>
                  </a:extLst>
                </a:gridCol>
                <a:gridCol w="411480">
                  <a:extLst>
                    <a:ext uri="{9D8B030D-6E8A-4147-A177-3AD203B41FA5}">
                      <a16:colId xmlns:a16="http://schemas.microsoft.com/office/drawing/2014/main" val="1764641791"/>
                    </a:ext>
                  </a:extLst>
                </a:gridCol>
                <a:gridCol w="411480">
                  <a:extLst>
                    <a:ext uri="{9D8B030D-6E8A-4147-A177-3AD203B41FA5}">
                      <a16:colId xmlns:a16="http://schemas.microsoft.com/office/drawing/2014/main" val="3042461281"/>
                    </a:ext>
                  </a:extLst>
                </a:gridCol>
                <a:gridCol w="411480">
                  <a:extLst>
                    <a:ext uri="{9D8B030D-6E8A-4147-A177-3AD203B41FA5}">
                      <a16:colId xmlns:a16="http://schemas.microsoft.com/office/drawing/2014/main" val="3543908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923015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- 2020-12-24 10:32:00</a:t>
                      </a:r>
                      <a:r>
                        <a:rPr kumimoji="0" lang="es-ES" sz="1000" b="0" i="0" u="none" strike="noStrike" kern="1200" cap="none" spc="0" normalizeH="0" baseline="0" noProof="0">
                          <a:ln>
                            <a:noFill/>
                          </a:ln>
                          <a:solidFill>
                            <a:prstClr val="black"/>
                          </a:solidFill>
                          <a:effectLst/>
                          <a:uLnTx/>
                          <a:uFillTx/>
                          <a:latin typeface="+mn-lt"/>
                          <a:ea typeface="+mn-ea"/>
                          <a:cs typeface="+mn-cs"/>
                        </a:rPr>
                        <a:t>
 Encontrá en nuestra área de comidas preparadas deliciosas opciones para disfrutar de todo el sabor de la Navidad. Todavía podés armar tu cena para disfrutar hoy o en el día de tu celebración. 
Ver opciones aquí: https://bit.ly/38phzmf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01/05/2021 20:13:29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42138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- 2020-12-23 12:26:00</a:t>
                      </a:r>
                      <a:r>
                        <a:rPr kumimoji="0" lang="es-ES" sz="1000" b="0" i="0" u="none" strike="noStrike" kern="1200" cap="none" spc="0" normalizeH="0" baseline="0" noProof="0">
                          <a:ln>
                            <a:noFill/>
                          </a:ln>
                          <a:solidFill>
                            <a:prstClr val="black"/>
                          </a:solidFill>
                          <a:effectLst/>
                          <a:uLnTx/>
                          <a:uFillTx/>
                          <a:latin typeface="+mn-lt"/>
                          <a:ea typeface="+mn-ea"/>
                          <a:cs typeface="+mn-cs"/>
                        </a:rPr>
                        <a:t>
 Llevá una deliciosa tradición hasta tu hogar. Encontrá la pechuga de pavo al estilo navideño con salsa de arándanos y guayaba, en el área de rostizados u ordenala en Auto en Línea: https://bit.ly/2WDmrP6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01/05/2021 20:13:29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76992525"/>
                  </a:ext>
                </a:extLst>
              </a:tr>
            </a:tbl>
          </a:graphicData>
        </a:graphic>
      </p:graphicFrame>
      <p:sp>
        <p:nvSpPr>
          <p:cNvPr id="4" name="Text Placeholder 3">
            <a:extLst>
              <a:ext uri="{FF2B5EF4-FFF2-40B4-BE49-F238E27FC236}">
                <a16:creationId xmlns:a16="http://schemas.microsoft.com/office/drawing/2014/main" id="{AE32EC05-82C9-41F4-8D8B-CBB5E8D4EBF6}"/>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6355966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877F0-FD24-45CD-B470-DC068480582C}"/>
              </a:ext>
            </a:extLst>
          </p:cNvPr>
          <p:cNvSpPr>
            <a:spLocks noGrp="1"/>
          </p:cNvSpPr>
          <p:nvPr>
            <p:ph type="title"/>
          </p:nvPr>
        </p:nvSpPr>
        <p:spPr/>
        <p:txBody>
          <a:bodyPr/>
          <a:lstStyle/>
          <a:p>
            <a:r>
              <a:rPr lang="en-US"/>
              <a:t>Facebook Own Posts Table | Auto Mercado - 8 of 21</a:t>
            </a:r>
          </a:p>
        </p:txBody>
      </p:sp>
      <p:graphicFrame>
        <p:nvGraphicFramePr>
          <p:cNvPr id="5" name="Table Placeholder 4">
            <a:extLst>
              <a:ext uri="{FF2B5EF4-FFF2-40B4-BE49-F238E27FC236}">
                <a16:creationId xmlns:a16="http://schemas.microsoft.com/office/drawing/2014/main" id="{C76D33CA-0DF9-44B3-8B86-D2F1BCD7C799}"/>
              </a:ext>
            </a:extLst>
          </p:cNvPr>
          <p:cNvGraphicFramePr>
            <a:graphicFrameLocks noGrp="1"/>
          </p:cNvGraphicFramePr>
          <p:nvPr>
            <p:ph type="tbl" sz="quarter" idx="13"/>
            <p:extLst>
              <p:ext uri="{D42A27DB-BD31-4B8C-83A1-F6EECF244321}">
                <p14:modId xmlns:p14="http://schemas.microsoft.com/office/powerpoint/2010/main" val="2010318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84890792"/>
                    </a:ext>
                  </a:extLst>
                </a:gridCol>
                <a:gridCol w="1316735">
                  <a:extLst>
                    <a:ext uri="{9D8B030D-6E8A-4147-A177-3AD203B41FA5}">
                      <a16:colId xmlns:a16="http://schemas.microsoft.com/office/drawing/2014/main" val="3000062229"/>
                    </a:ext>
                  </a:extLst>
                </a:gridCol>
                <a:gridCol w="905256">
                  <a:extLst>
                    <a:ext uri="{9D8B030D-6E8A-4147-A177-3AD203B41FA5}">
                      <a16:colId xmlns:a16="http://schemas.microsoft.com/office/drawing/2014/main" val="3868707706"/>
                    </a:ext>
                  </a:extLst>
                </a:gridCol>
                <a:gridCol w="411480">
                  <a:extLst>
                    <a:ext uri="{9D8B030D-6E8A-4147-A177-3AD203B41FA5}">
                      <a16:colId xmlns:a16="http://schemas.microsoft.com/office/drawing/2014/main" val="1736758983"/>
                    </a:ext>
                  </a:extLst>
                </a:gridCol>
                <a:gridCol w="411480">
                  <a:extLst>
                    <a:ext uri="{9D8B030D-6E8A-4147-A177-3AD203B41FA5}">
                      <a16:colId xmlns:a16="http://schemas.microsoft.com/office/drawing/2014/main" val="3693830248"/>
                    </a:ext>
                  </a:extLst>
                </a:gridCol>
                <a:gridCol w="411480">
                  <a:extLst>
                    <a:ext uri="{9D8B030D-6E8A-4147-A177-3AD203B41FA5}">
                      <a16:colId xmlns:a16="http://schemas.microsoft.com/office/drawing/2014/main" val="2906125384"/>
                    </a:ext>
                  </a:extLst>
                </a:gridCol>
                <a:gridCol w="411480">
                  <a:extLst>
                    <a:ext uri="{9D8B030D-6E8A-4147-A177-3AD203B41FA5}">
                      <a16:colId xmlns:a16="http://schemas.microsoft.com/office/drawing/2014/main" val="2582346371"/>
                    </a:ext>
                  </a:extLst>
                </a:gridCol>
                <a:gridCol w="411480">
                  <a:extLst>
                    <a:ext uri="{9D8B030D-6E8A-4147-A177-3AD203B41FA5}">
                      <a16:colId xmlns:a16="http://schemas.microsoft.com/office/drawing/2014/main" val="3621166893"/>
                    </a:ext>
                  </a:extLst>
                </a:gridCol>
                <a:gridCol w="411480">
                  <a:extLst>
                    <a:ext uri="{9D8B030D-6E8A-4147-A177-3AD203B41FA5}">
                      <a16:colId xmlns:a16="http://schemas.microsoft.com/office/drawing/2014/main" val="4052374839"/>
                    </a:ext>
                  </a:extLst>
                </a:gridCol>
                <a:gridCol w="411480">
                  <a:extLst>
                    <a:ext uri="{9D8B030D-6E8A-4147-A177-3AD203B41FA5}">
                      <a16:colId xmlns:a16="http://schemas.microsoft.com/office/drawing/2014/main" val="3231545326"/>
                    </a:ext>
                  </a:extLst>
                </a:gridCol>
                <a:gridCol w="411480">
                  <a:extLst>
                    <a:ext uri="{9D8B030D-6E8A-4147-A177-3AD203B41FA5}">
                      <a16:colId xmlns:a16="http://schemas.microsoft.com/office/drawing/2014/main" val="3740704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462174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- 2020-12-23 11:36:33</a:t>
                      </a:r>
                      <a:r>
                        <a:rPr kumimoji="0" lang="es-ES" sz="1000" b="0" i="0" u="none" strike="noStrike" kern="1200" cap="none" spc="0" normalizeH="0" baseline="0" noProof="0">
                          <a:ln>
                            <a:noFill/>
                          </a:ln>
                          <a:solidFill>
                            <a:prstClr val="black"/>
                          </a:solidFill>
                          <a:effectLst/>
                          <a:uLnTx/>
                          <a:uFillTx/>
                          <a:latin typeface="+mn-lt"/>
                          <a:ea typeface="+mn-ea"/>
                          <a:cs typeface="+mn-cs"/>
                        </a:rPr>
                        <a:t>
 Pedí hoy tu combo únicamente en Auto en Línea y pagá 40% menos al pagar con tu tarjeta Auto Mercado American Express(R) BAC Credomatic.
Debés hacer tu pedido con al menos 4 días de anticipación a tu actividad, entregaremos pedidos hasta el 01 de enero de 2021 inclusive
El 27 de diciembre es el último día para hacer tu pedido si querés recibirlo el 31 de diciembre
Válido hasta agotar existencias. Inventario disponible Combo premium de pavo 45 unidades y Combo premium de pierna 148 unidades. La promoción aplica una sola vez a cada combo, si deseás adquirir combos adicionales pagás el precio normal. Ver reglamento en automercado.cr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01/05/2021 20:13:29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4820496"/>
                  </a:ext>
                </a:extLst>
              </a:tr>
            </a:tbl>
          </a:graphicData>
        </a:graphic>
      </p:graphicFrame>
      <p:sp>
        <p:nvSpPr>
          <p:cNvPr id="4" name="Text Placeholder 3">
            <a:extLst>
              <a:ext uri="{FF2B5EF4-FFF2-40B4-BE49-F238E27FC236}">
                <a16:creationId xmlns:a16="http://schemas.microsoft.com/office/drawing/2014/main" id="{A88F1C37-A8D7-4065-8B8C-2CC4BB53A770}"/>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38043075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495BB-50BB-47DA-B693-ED8A70AB02B0}"/>
              </a:ext>
            </a:extLst>
          </p:cNvPr>
          <p:cNvSpPr>
            <a:spLocks noGrp="1"/>
          </p:cNvSpPr>
          <p:nvPr>
            <p:ph type="title"/>
          </p:nvPr>
        </p:nvSpPr>
        <p:spPr/>
        <p:txBody>
          <a:bodyPr/>
          <a:lstStyle/>
          <a:p>
            <a:r>
              <a:rPr lang="en-US"/>
              <a:t>Facebook Own Posts Table | Auto Mercado - 9 of 21</a:t>
            </a:r>
          </a:p>
        </p:txBody>
      </p:sp>
      <p:graphicFrame>
        <p:nvGraphicFramePr>
          <p:cNvPr id="5" name="Table Placeholder 4">
            <a:extLst>
              <a:ext uri="{FF2B5EF4-FFF2-40B4-BE49-F238E27FC236}">
                <a16:creationId xmlns:a16="http://schemas.microsoft.com/office/drawing/2014/main" id="{49E87D78-DB29-4019-90AF-8BCF23B008BC}"/>
              </a:ext>
            </a:extLst>
          </p:cNvPr>
          <p:cNvGraphicFramePr>
            <a:graphicFrameLocks noGrp="1"/>
          </p:cNvGraphicFramePr>
          <p:nvPr>
            <p:ph type="tbl" sz="quarter" idx="13"/>
            <p:extLst>
              <p:ext uri="{D42A27DB-BD31-4B8C-83A1-F6EECF244321}">
                <p14:modId xmlns:p14="http://schemas.microsoft.com/office/powerpoint/2010/main" val="1374254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196133566"/>
                    </a:ext>
                  </a:extLst>
                </a:gridCol>
                <a:gridCol w="1316735">
                  <a:extLst>
                    <a:ext uri="{9D8B030D-6E8A-4147-A177-3AD203B41FA5}">
                      <a16:colId xmlns:a16="http://schemas.microsoft.com/office/drawing/2014/main" val="292888364"/>
                    </a:ext>
                  </a:extLst>
                </a:gridCol>
                <a:gridCol w="905256">
                  <a:extLst>
                    <a:ext uri="{9D8B030D-6E8A-4147-A177-3AD203B41FA5}">
                      <a16:colId xmlns:a16="http://schemas.microsoft.com/office/drawing/2014/main" val="1351309808"/>
                    </a:ext>
                  </a:extLst>
                </a:gridCol>
                <a:gridCol w="411480">
                  <a:extLst>
                    <a:ext uri="{9D8B030D-6E8A-4147-A177-3AD203B41FA5}">
                      <a16:colId xmlns:a16="http://schemas.microsoft.com/office/drawing/2014/main" val="3973159459"/>
                    </a:ext>
                  </a:extLst>
                </a:gridCol>
                <a:gridCol w="411480">
                  <a:extLst>
                    <a:ext uri="{9D8B030D-6E8A-4147-A177-3AD203B41FA5}">
                      <a16:colId xmlns:a16="http://schemas.microsoft.com/office/drawing/2014/main" val="3401701312"/>
                    </a:ext>
                  </a:extLst>
                </a:gridCol>
                <a:gridCol w="411480">
                  <a:extLst>
                    <a:ext uri="{9D8B030D-6E8A-4147-A177-3AD203B41FA5}">
                      <a16:colId xmlns:a16="http://schemas.microsoft.com/office/drawing/2014/main" val="4256018691"/>
                    </a:ext>
                  </a:extLst>
                </a:gridCol>
                <a:gridCol w="411480">
                  <a:extLst>
                    <a:ext uri="{9D8B030D-6E8A-4147-A177-3AD203B41FA5}">
                      <a16:colId xmlns:a16="http://schemas.microsoft.com/office/drawing/2014/main" val="500469504"/>
                    </a:ext>
                  </a:extLst>
                </a:gridCol>
                <a:gridCol w="411480">
                  <a:extLst>
                    <a:ext uri="{9D8B030D-6E8A-4147-A177-3AD203B41FA5}">
                      <a16:colId xmlns:a16="http://schemas.microsoft.com/office/drawing/2014/main" val="149881957"/>
                    </a:ext>
                  </a:extLst>
                </a:gridCol>
                <a:gridCol w="411480">
                  <a:extLst>
                    <a:ext uri="{9D8B030D-6E8A-4147-A177-3AD203B41FA5}">
                      <a16:colId xmlns:a16="http://schemas.microsoft.com/office/drawing/2014/main" val="242784580"/>
                    </a:ext>
                  </a:extLst>
                </a:gridCol>
                <a:gridCol w="411480">
                  <a:extLst>
                    <a:ext uri="{9D8B030D-6E8A-4147-A177-3AD203B41FA5}">
                      <a16:colId xmlns:a16="http://schemas.microsoft.com/office/drawing/2014/main" val="933356157"/>
                    </a:ext>
                  </a:extLst>
                </a:gridCol>
                <a:gridCol w="411480">
                  <a:extLst>
                    <a:ext uri="{9D8B030D-6E8A-4147-A177-3AD203B41FA5}">
                      <a16:colId xmlns:a16="http://schemas.microsoft.com/office/drawing/2014/main" val="1047600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761111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- 2020-12-22 20:13:38</a:t>
                      </a:r>
                      <a:r>
                        <a:rPr kumimoji="0" lang="es-ES" sz="1000" b="0" i="0" u="none" strike="noStrike" kern="1200" cap="none" spc="0" normalizeH="0" baseline="0" noProof="0">
                          <a:ln>
                            <a:noFill/>
                          </a:ln>
                          <a:solidFill>
                            <a:prstClr val="black"/>
                          </a:solidFill>
                          <a:effectLst/>
                          <a:uLnTx/>
                          <a:uFillTx/>
                          <a:latin typeface="+mn-lt"/>
                          <a:ea typeface="+mn-ea"/>
                          <a:cs typeface="+mn-cs"/>
                        </a:rPr>
                        <a:t>
 Aún estás a tiempo de armar tu cena navideña.  En Auto podés encontrar, entre la variedad de opciones, el pavo relleno y la pierna de cerdo listos para calentar y servir.  Acompañalo con arroz, puré y ensalada disponible en el área de comidas preparadas para una cena completa y llena del sabor de la temporada: https://bit.ly/3aARd3m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01/05/2021 20:13:29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8054248"/>
                  </a:ext>
                </a:extLst>
              </a:tr>
            </a:tbl>
          </a:graphicData>
        </a:graphic>
      </p:graphicFrame>
      <p:sp>
        <p:nvSpPr>
          <p:cNvPr id="4" name="Text Placeholder 3">
            <a:extLst>
              <a:ext uri="{FF2B5EF4-FFF2-40B4-BE49-F238E27FC236}">
                <a16:creationId xmlns:a16="http://schemas.microsoft.com/office/drawing/2014/main" id="{6D0E2FB5-845E-48B5-9075-122CB5577F04}"/>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25293005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81C58-7DCA-4279-8B54-714263C4C4CE}"/>
              </a:ext>
            </a:extLst>
          </p:cNvPr>
          <p:cNvSpPr>
            <a:spLocks noGrp="1"/>
          </p:cNvSpPr>
          <p:nvPr>
            <p:ph type="title"/>
          </p:nvPr>
        </p:nvSpPr>
        <p:spPr/>
        <p:txBody>
          <a:bodyPr/>
          <a:lstStyle/>
          <a:p>
            <a:r>
              <a:rPr lang="en-US"/>
              <a:t>Facebook Own Posts Table | Auto Mercado - 10 of 21</a:t>
            </a:r>
          </a:p>
        </p:txBody>
      </p:sp>
      <p:graphicFrame>
        <p:nvGraphicFramePr>
          <p:cNvPr id="5" name="Table Placeholder 4">
            <a:extLst>
              <a:ext uri="{FF2B5EF4-FFF2-40B4-BE49-F238E27FC236}">
                <a16:creationId xmlns:a16="http://schemas.microsoft.com/office/drawing/2014/main" id="{28A6E70D-75EE-4B21-A7C2-7294E5675235}"/>
              </a:ext>
            </a:extLst>
          </p:cNvPr>
          <p:cNvGraphicFramePr>
            <a:graphicFrameLocks noGrp="1"/>
          </p:cNvGraphicFramePr>
          <p:nvPr>
            <p:ph type="tbl" sz="quarter" idx="13"/>
            <p:extLst>
              <p:ext uri="{D42A27DB-BD31-4B8C-83A1-F6EECF244321}">
                <p14:modId xmlns:p14="http://schemas.microsoft.com/office/powerpoint/2010/main" val="2111648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713437253"/>
                    </a:ext>
                  </a:extLst>
                </a:gridCol>
                <a:gridCol w="1316735">
                  <a:extLst>
                    <a:ext uri="{9D8B030D-6E8A-4147-A177-3AD203B41FA5}">
                      <a16:colId xmlns:a16="http://schemas.microsoft.com/office/drawing/2014/main" val="3189788710"/>
                    </a:ext>
                  </a:extLst>
                </a:gridCol>
                <a:gridCol w="905256">
                  <a:extLst>
                    <a:ext uri="{9D8B030D-6E8A-4147-A177-3AD203B41FA5}">
                      <a16:colId xmlns:a16="http://schemas.microsoft.com/office/drawing/2014/main" val="1842163748"/>
                    </a:ext>
                  </a:extLst>
                </a:gridCol>
                <a:gridCol w="411480">
                  <a:extLst>
                    <a:ext uri="{9D8B030D-6E8A-4147-A177-3AD203B41FA5}">
                      <a16:colId xmlns:a16="http://schemas.microsoft.com/office/drawing/2014/main" val="3577292831"/>
                    </a:ext>
                  </a:extLst>
                </a:gridCol>
                <a:gridCol w="411480">
                  <a:extLst>
                    <a:ext uri="{9D8B030D-6E8A-4147-A177-3AD203B41FA5}">
                      <a16:colId xmlns:a16="http://schemas.microsoft.com/office/drawing/2014/main" val="452769924"/>
                    </a:ext>
                  </a:extLst>
                </a:gridCol>
                <a:gridCol w="411480">
                  <a:extLst>
                    <a:ext uri="{9D8B030D-6E8A-4147-A177-3AD203B41FA5}">
                      <a16:colId xmlns:a16="http://schemas.microsoft.com/office/drawing/2014/main" val="1898758728"/>
                    </a:ext>
                  </a:extLst>
                </a:gridCol>
                <a:gridCol w="411480">
                  <a:extLst>
                    <a:ext uri="{9D8B030D-6E8A-4147-A177-3AD203B41FA5}">
                      <a16:colId xmlns:a16="http://schemas.microsoft.com/office/drawing/2014/main" val="2739207665"/>
                    </a:ext>
                  </a:extLst>
                </a:gridCol>
                <a:gridCol w="411480">
                  <a:extLst>
                    <a:ext uri="{9D8B030D-6E8A-4147-A177-3AD203B41FA5}">
                      <a16:colId xmlns:a16="http://schemas.microsoft.com/office/drawing/2014/main" val="2156066148"/>
                    </a:ext>
                  </a:extLst>
                </a:gridCol>
                <a:gridCol w="411480">
                  <a:extLst>
                    <a:ext uri="{9D8B030D-6E8A-4147-A177-3AD203B41FA5}">
                      <a16:colId xmlns:a16="http://schemas.microsoft.com/office/drawing/2014/main" val="2150941354"/>
                    </a:ext>
                  </a:extLst>
                </a:gridCol>
                <a:gridCol w="411480">
                  <a:extLst>
                    <a:ext uri="{9D8B030D-6E8A-4147-A177-3AD203B41FA5}">
                      <a16:colId xmlns:a16="http://schemas.microsoft.com/office/drawing/2014/main" val="2677241542"/>
                    </a:ext>
                  </a:extLst>
                </a:gridCol>
                <a:gridCol w="411480">
                  <a:extLst>
                    <a:ext uri="{9D8B030D-6E8A-4147-A177-3AD203B41FA5}">
                      <a16:colId xmlns:a16="http://schemas.microsoft.com/office/drawing/2014/main" val="732210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751276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- 2020-12-22 14:52:00</a:t>
                      </a:r>
                      <a:r>
                        <a:rPr kumimoji="0" lang="es-ES" sz="1000" b="0" i="0" u="none" strike="noStrike" kern="1200" cap="none" spc="0" normalizeH="0" baseline="0" noProof="0">
                          <a:ln>
                            <a:noFill/>
                          </a:ln>
                          <a:solidFill>
                            <a:prstClr val="black"/>
                          </a:solidFill>
                          <a:effectLst/>
                          <a:uLnTx/>
                          <a:uFillTx/>
                          <a:latin typeface="+mn-lt"/>
                          <a:ea typeface="+mn-ea"/>
                          <a:cs typeface="+mn-cs"/>
                        </a:rPr>
                        <a:t>
 Que no te falte el pavo en tu cena esta navidad. Conseguilo crudo y preparalo a las hierbas con esta receta. Ideal para hacer este platillo el centro de tu mesa: https://bit.ly/3h5weHp
Comprá el pavo aquí o en cualquiera de nuestros supermercados: https://bit.ly/2Klht7v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01/05/2021 20:13:29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82415496"/>
                  </a:ext>
                </a:extLst>
              </a:tr>
            </a:tbl>
          </a:graphicData>
        </a:graphic>
      </p:graphicFrame>
      <p:sp>
        <p:nvSpPr>
          <p:cNvPr id="4" name="Text Placeholder 3">
            <a:extLst>
              <a:ext uri="{FF2B5EF4-FFF2-40B4-BE49-F238E27FC236}">
                <a16:creationId xmlns:a16="http://schemas.microsoft.com/office/drawing/2014/main" id="{337AD6A6-BF19-4D83-8937-55F7B2106894}"/>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36042104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B46EB-07D0-42D4-9C3A-6B44928B0D05}"/>
              </a:ext>
            </a:extLst>
          </p:cNvPr>
          <p:cNvSpPr>
            <a:spLocks noGrp="1"/>
          </p:cNvSpPr>
          <p:nvPr>
            <p:ph type="title"/>
          </p:nvPr>
        </p:nvSpPr>
        <p:spPr/>
        <p:txBody>
          <a:bodyPr/>
          <a:lstStyle/>
          <a:p>
            <a:r>
              <a:rPr lang="en-US"/>
              <a:t>Facebook Own Posts Table | Auto Mercado - 11 of 21</a:t>
            </a:r>
          </a:p>
        </p:txBody>
      </p:sp>
      <p:graphicFrame>
        <p:nvGraphicFramePr>
          <p:cNvPr id="5" name="Table Placeholder 4">
            <a:extLst>
              <a:ext uri="{FF2B5EF4-FFF2-40B4-BE49-F238E27FC236}">
                <a16:creationId xmlns:a16="http://schemas.microsoft.com/office/drawing/2014/main" id="{2876DDA4-ABEC-4E72-BEA9-6C93B3AD6550}"/>
              </a:ext>
            </a:extLst>
          </p:cNvPr>
          <p:cNvGraphicFramePr>
            <a:graphicFrameLocks noGrp="1"/>
          </p:cNvGraphicFramePr>
          <p:nvPr>
            <p:ph type="tbl" sz="quarter" idx="13"/>
            <p:extLst>
              <p:ext uri="{D42A27DB-BD31-4B8C-83A1-F6EECF244321}">
                <p14:modId xmlns:p14="http://schemas.microsoft.com/office/powerpoint/2010/main" val="1835774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039505999"/>
                    </a:ext>
                  </a:extLst>
                </a:gridCol>
                <a:gridCol w="1316735">
                  <a:extLst>
                    <a:ext uri="{9D8B030D-6E8A-4147-A177-3AD203B41FA5}">
                      <a16:colId xmlns:a16="http://schemas.microsoft.com/office/drawing/2014/main" val="2243413743"/>
                    </a:ext>
                  </a:extLst>
                </a:gridCol>
                <a:gridCol w="905256">
                  <a:extLst>
                    <a:ext uri="{9D8B030D-6E8A-4147-A177-3AD203B41FA5}">
                      <a16:colId xmlns:a16="http://schemas.microsoft.com/office/drawing/2014/main" val="3149589087"/>
                    </a:ext>
                  </a:extLst>
                </a:gridCol>
                <a:gridCol w="411480">
                  <a:extLst>
                    <a:ext uri="{9D8B030D-6E8A-4147-A177-3AD203B41FA5}">
                      <a16:colId xmlns:a16="http://schemas.microsoft.com/office/drawing/2014/main" val="2774482821"/>
                    </a:ext>
                  </a:extLst>
                </a:gridCol>
                <a:gridCol w="411480">
                  <a:extLst>
                    <a:ext uri="{9D8B030D-6E8A-4147-A177-3AD203B41FA5}">
                      <a16:colId xmlns:a16="http://schemas.microsoft.com/office/drawing/2014/main" val="671932221"/>
                    </a:ext>
                  </a:extLst>
                </a:gridCol>
                <a:gridCol w="411480">
                  <a:extLst>
                    <a:ext uri="{9D8B030D-6E8A-4147-A177-3AD203B41FA5}">
                      <a16:colId xmlns:a16="http://schemas.microsoft.com/office/drawing/2014/main" val="3037833738"/>
                    </a:ext>
                  </a:extLst>
                </a:gridCol>
                <a:gridCol w="411480">
                  <a:extLst>
                    <a:ext uri="{9D8B030D-6E8A-4147-A177-3AD203B41FA5}">
                      <a16:colId xmlns:a16="http://schemas.microsoft.com/office/drawing/2014/main" val="1351536866"/>
                    </a:ext>
                  </a:extLst>
                </a:gridCol>
                <a:gridCol w="411480">
                  <a:extLst>
                    <a:ext uri="{9D8B030D-6E8A-4147-A177-3AD203B41FA5}">
                      <a16:colId xmlns:a16="http://schemas.microsoft.com/office/drawing/2014/main" val="3077834415"/>
                    </a:ext>
                  </a:extLst>
                </a:gridCol>
                <a:gridCol w="411480">
                  <a:extLst>
                    <a:ext uri="{9D8B030D-6E8A-4147-A177-3AD203B41FA5}">
                      <a16:colId xmlns:a16="http://schemas.microsoft.com/office/drawing/2014/main" val="2859708266"/>
                    </a:ext>
                  </a:extLst>
                </a:gridCol>
                <a:gridCol w="411480">
                  <a:extLst>
                    <a:ext uri="{9D8B030D-6E8A-4147-A177-3AD203B41FA5}">
                      <a16:colId xmlns:a16="http://schemas.microsoft.com/office/drawing/2014/main" val="4270265993"/>
                    </a:ext>
                  </a:extLst>
                </a:gridCol>
                <a:gridCol w="411480">
                  <a:extLst>
                    <a:ext uri="{9D8B030D-6E8A-4147-A177-3AD203B41FA5}">
                      <a16:colId xmlns:a16="http://schemas.microsoft.com/office/drawing/2014/main" val="2023967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537104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- 2020-12-20 10:30:38</a:t>
                      </a:r>
                      <a:r>
                        <a:rPr kumimoji="0" lang="es-ES" sz="1000" b="0" i="0" u="none" strike="noStrike" kern="1200" cap="none" spc="0" normalizeH="0" baseline="0" noProof="0">
                          <a:ln>
                            <a:noFill/>
                          </a:ln>
                          <a:solidFill>
                            <a:prstClr val="black"/>
                          </a:solidFill>
                          <a:effectLst/>
                          <a:uLnTx/>
                          <a:uFillTx/>
                          <a:latin typeface="+mn-lt"/>
                          <a:ea typeface="+mn-ea"/>
                          <a:cs typeface="+mn-cs"/>
                        </a:rPr>
                        <a:t>
 Hoy es el último día para encargar tu cena navideña especial de Auto Mercado para el 24 de diciembre.
Hacé tu pedido en Auto en Línea https://bit.ly/2HI6YcP y retiralo mediante la opción de Pick up.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01/04/2021 14:16:01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84334626"/>
                  </a:ext>
                </a:extLst>
              </a:tr>
            </a:tbl>
          </a:graphicData>
        </a:graphic>
      </p:graphicFrame>
      <p:sp>
        <p:nvSpPr>
          <p:cNvPr id="4" name="Text Placeholder 3">
            <a:extLst>
              <a:ext uri="{FF2B5EF4-FFF2-40B4-BE49-F238E27FC236}">
                <a16:creationId xmlns:a16="http://schemas.microsoft.com/office/drawing/2014/main" id="{2517CC8E-1A84-4379-BB96-292FEFDF95BB}"/>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37222417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907B5-4C08-4CBC-A850-CD5DCA5A1183}"/>
              </a:ext>
            </a:extLst>
          </p:cNvPr>
          <p:cNvSpPr>
            <a:spLocks noGrp="1"/>
          </p:cNvSpPr>
          <p:nvPr>
            <p:ph type="title"/>
          </p:nvPr>
        </p:nvSpPr>
        <p:spPr/>
        <p:txBody>
          <a:bodyPr/>
          <a:lstStyle/>
          <a:p>
            <a:r>
              <a:rPr lang="en-US"/>
              <a:t>Facebook Own Posts Table | Auto Mercado - 12 of 21</a:t>
            </a:r>
          </a:p>
        </p:txBody>
      </p:sp>
      <p:graphicFrame>
        <p:nvGraphicFramePr>
          <p:cNvPr id="5" name="Table Placeholder 4">
            <a:extLst>
              <a:ext uri="{FF2B5EF4-FFF2-40B4-BE49-F238E27FC236}">
                <a16:creationId xmlns:a16="http://schemas.microsoft.com/office/drawing/2014/main" id="{BAB47FF8-D707-4E3E-AD43-DF2B8020C842}"/>
              </a:ext>
            </a:extLst>
          </p:cNvPr>
          <p:cNvGraphicFramePr>
            <a:graphicFrameLocks noGrp="1"/>
          </p:cNvGraphicFramePr>
          <p:nvPr>
            <p:ph type="tbl" sz="quarter" idx="13"/>
            <p:extLst>
              <p:ext uri="{D42A27DB-BD31-4B8C-83A1-F6EECF244321}">
                <p14:modId xmlns:p14="http://schemas.microsoft.com/office/powerpoint/2010/main" val="1116361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467958926"/>
                    </a:ext>
                  </a:extLst>
                </a:gridCol>
                <a:gridCol w="1316735">
                  <a:extLst>
                    <a:ext uri="{9D8B030D-6E8A-4147-A177-3AD203B41FA5}">
                      <a16:colId xmlns:a16="http://schemas.microsoft.com/office/drawing/2014/main" val="2261263158"/>
                    </a:ext>
                  </a:extLst>
                </a:gridCol>
                <a:gridCol w="905256">
                  <a:extLst>
                    <a:ext uri="{9D8B030D-6E8A-4147-A177-3AD203B41FA5}">
                      <a16:colId xmlns:a16="http://schemas.microsoft.com/office/drawing/2014/main" val="3616777173"/>
                    </a:ext>
                  </a:extLst>
                </a:gridCol>
                <a:gridCol w="411480">
                  <a:extLst>
                    <a:ext uri="{9D8B030D-6E8A-4147-A177-3AD203B41FA5}">
                      <a16:colId xmlns:a16="http://schemas.microsoft.com/office/drawing/2014/main" val="259920741"/>
                    </a:ext>
                  </a:extLst>
                </a:gridCol>
                <a:gridCol w="411480">
                  <a:extLst>
                    <a:ext uri="{9D8B030D-6E8A-4147-A177-3AD203B41FA5}">
                      <a16:colId xmlns:a16="http://schemas.microsoft.com/office/drawing/2014/main" val="4039865229"/>
                    </a:ext>
                  </a:extLst>
                </a:gridCol>
                <a:gridCol w="411480">
                  <a:extLst>
                    <a:ext uri="{9D8B030D-6E8A-4147-A177-3AD203B41FA5}">
                      <a16:colId xmlns:a16="http://schemas.microsoft.com/office/drawing/2014/main" val="3095369174"/>
                    </a:ext>
                  </a:extLst>
                </a:gridCol>
                <a:gridCol w="411480">
                  <a:extLst>
                    <a:ext uri="{9D8B030D-6E8A-4147-A177-3AD203B41FA5}">
                      <a16:colId xmlns:a16="http://schemas.microsoft.com/office/drawing/2014/main" val="3701835396"/>
                    </a:ext>
                  </a:extLst>
                </a:gridCol>
                <a:gridCol w="411480">
                  <a:extLst>
                    <a:ext uri="{9D8B030D-6E8A-4147-A177-3AD203B41FA5}">
                      <a16:colId xmlns:a16="http://schemas.microsoft.com/office/drawing/2014/main" val="991538114"/>
                    </a:ext>
                  </a:extLst>
                </a:gridCol>
                <a:gridCol w="411480">
                  <a:extLst>
                    <a:ext uri="{9D8B030D-6E8A-4147-A177-3AD203B41FA5}">
                      <a16:colId xmlns:a16="http://schemas.microsoft.com/office/drawing/2014/main" val="332762010"/>
                    </a:ext>
                  </a:extLst>
                </a:gridCol>
                <a:gridCol w="411480">
                  <a:extLst>
                    <a:ext uri="{9D8B030D-6E8A-4147-A177-3AD203B41FA5}">
                      <a16:colId xmlns:a16="http://schemas.microsoft.com/office/drawing/2014/main" val="1520374530"/>
                    </a:ext>
                  </a:extLst>
                </a:gridCol>
                <a:gridCol w="411480">
                  <a:extLst>
                    <a:ext uri="{9D8B030D-6E8A-4147-A177-3AD203B41FA5}">
                      <a16:colId xmlns:a16="http://schemas.microsoft.com/office/drawing/2014/main" val="566243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5048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- 2020-12-19 13:17:24</a:t>
                      </a:r>
                      <a:r>
                        <a:rPr kumimoji="0" lang="es-ES" sz="1000" b="0" i="0" u="none" strike="noStrike" kern="1200" cap="none" spc="0" normalizeH="0" baseline="0" noProof="0">
                          <a:ln>
                            <a:noFill/>
                          </a:ln>
                          <a:solidFill>
                            <a:prstClr val="black"/>
                          </a:solidFill>
                          <a:effectLst/>
                          <a:uLnTx/>
                          <a:uFillTx/>
                          <a:latin typeface="+mn-lt"/>
                          <a:ea typeface="+mn-ea"/>
                          <a:cs typeface="+mn-cs"/>
                        </a:rPr>
                        <a:t>
 No te quedés sin tu cena navideña llena de delicias. Hacé tu pedido por medio de Auto en Línea con al menos 4 días de anticipación a la fecha de tu celebración.  Escogé la opción de Pick up para retirarlo en tu Auto de preferencia o buscá las opciones ya listas en nuestras urnas de comidas preparadas. 
Hacé tu pedido: https://bit.ly/2HI6YcP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01/04/2021 14:16:01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58102507"/>
                  </a:ext>
                </a:extLst>
              </a:tr>
            </a:tbl>
          </a:graphicData>
        </a:graphic>
      </p:graphicFrame>
      <p:sp>
        <p:nvSpPr>
          <p:cNvPr id="4" name="Text Placeholder 3">
            <a:extLst>
              <a:ext uri="{FF2B5EF4-FFF2-40B4-BE49-F238E27FC236}">
                <a16:creationId xmlns:a16="http://schemas.microsoft.com/office/drawing/2014/main" id="{4B842BDB-621F-4B18-A22D-F6B9473FFC1E}"/>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19498609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0526F-AB22-4AEF-AC3F-98AD0F3623A7}"/>
              </a:ext>
            </a:extLst>
          </p:cNvPr>
          <p:cNvSpPr>
            <a:spLocks noGrp="1"/>
          </p:cNvSpPr>
          <p:nvPr>
            <p:ph type="title"/>
          </p:nvPr>
        </p:nvSpPr>
        <p:spPr/>
        <p:txBody>
          <a:bodyPr/>
          <a:lstStyle/>
          <a:p>
            <a:r>
              <a:rPr lang="en-US"/>
              <a:t>Facebook Own Posts Table | Auto Mercado - 13 of 21</a:t>
            </a:r>
          </a:p>
        </p:txBody>
      </p:sp>
      <p:graphicFrame>
        <p:nvGraphicFramePr>
          <p:cNvPr id="5" name="Table Placeholder 4">
            <a:extLst>
              <a:ext uri="{FF2B5EF4-FFF2-40B4-BE49-F238E27FC236}">
                <a16:creationId xmlns:a16="http://schemas.microsoft.com/office/drawing/2014/main" id="{9CE6A6C5-FB31-4B30-BC11-F4E133685FF5}"/>
              </a:ext>
            </a:extLst>
          </p:cNvPr>
          <p:cNvGraphicFramePr>
            <a:graphicFrameLocks noGrp="1"/>
          </p:cNvGraphicFramePr>
          <p:nvPr>
            <p:ph type="tbl" sz="quarter" idx="13"/>
            <p:extLst>
              <p:ext uri="{D42A27DB-BD31-4B8C-83A1-F6EECF244321}">
                <p14:modId xmlns:p14="http://schemas.microsoft.com/office/powerpoint/2010/main" val="984146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41658050"/>
                    </a:ext>
                  </a:extLst>
                </a:gridCol>
                <a:gridCol w="1316735">
                  <a:extLst>
                    <a:ext uri="{9D8B030D-6E8A-4147-A177-3AD203B41FA5}">
                      <a16:colId xmlns:a16="http://schemas.microsoft.com/office/drawing/2014/main" val="2137545583"/>
                    </a:ext>
                  </a:extLst>
                </a:gridCol>
                <a:gridCol w="905256">
                  <a:extLst>
                    <a:ext uri="{9D8B030D-6E8A-4147-A177-3AD203B41FA5}">
                      <a16:colId xmlns:a16="http://schemas.microsoft.com/office/drawing/2014/main" val="2390271585"/>
                    </a:ext>
                  </a:extLst>
                </a:gridCol>
                <a:gridCol w="411480">
                  <a:extLst>
                    <a:ext uri="{9D8B030D-6E8A-4147-A177-3AD203B41FA5}">
                      <a16:colId xmlns:a16="http://schemas.microsoft.com/office/drawing/2014/main" val="1797080937"/>
                    </a:ext>
                  </a:extLst>
                </a:gridCol>
                <a:gridCol w="411480">
                  <a:extLst>
                    <a:ext uri="{9D8B030D-6E8A-4147-A177-3AD203B41FA5}">
                      <a16:colId xmlns:a16="http://schemas.microsoft.com/office/drawing/2014/main" val="4254976292"/>
                    </a:ext>
                  </a:extLst>
                </a:gridCol>
                <a:gridCol w="411480">
                  <a:extLst>
                    <a:ext uri="{9D8B030D-6E8A-4147-A177-3AD203B41FA5}">
                      <a16:colId xmlns:a16="http://schemas.microsoft.com/office/drawing/2014/main" val="4279330608"/>
                    </a:ext>
                  </a:extLst>
                </a:gridCol>
                <a:gridCol w="411480">
                  <a:extLst>
                    <a:ext uri="{9D8B030D-6E8A-4147-A177-3AD203B41FA5}">
                      <a16:colId xmlns:a16="http://schemas.microsoft.com/office/drawing/2014/main" val="3225911322"/>
                    </a:ext>
                  </a:extLst>
                </a:gridCol>
                <a:gridCol w="411480">
                  <a:extLst>
                    <a:ext uri="{9D8B030D-6E8A-4147-A177-3AD203B41FA5}">
                      <a16:colId xmlns:a16="http://schemas.microsoft.com/office/drawing/2014/main" val="472875561"/>
                    </a:ext>
                  </a:extLst>
                </a:gridCol>
                <a:gridCol w="411480">
                  <a:extLst>
                    <a:ext uri="{9D8B030D-6E8A-4147-A177-3AD203B41FA5}">
                      <a16:colId xmlns:a16="http://schemas.microsoft.com/office/drawing/2014/main" val="3426172325"/>
                    </a:ext>
                  </a:extLst>
                </a:gridCol>
                <a:gridCol w="411480">
                  <a:extLst>
                    <a:ext uri="{9D8B030D-6E8A-4147-A177-3AD203B41FA5}">
                      <a16:colId xmlns:a16="http://schemas.microsoft.com/office/drawing/2014/main" val="4184357640"/>
                    </a:ext>
                  </a:extLst>
                </a:gridCol>
                <a:gridCol w="411480">
                  <a:extLst>
                    <a:ext uri="{9D8B030D-6E8A-4147-A177-3AD203B41FA5}">
                      <a16:colId xmlns:a16="http://schemas.microsoft.com/office/drawing/2014/main" val="4148882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527498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- 2020-12-18 13:15:00</a:t>
                      </a:r>
                      <a:r>
                        <a:rPr kumimoji="0" lang="es-ES" sz="1000" b="0" i="0" u="none" strike="noStrike" kern="1200" cap="none" spc="0" normalizeH="0" baseline="0" noProof="0">
                          <a:ln>
                            <a:noFill/>
                          </a:ln>
                          <a:solidFill>
                            <a:prstClr val="black"/>
                          </a:solidFill>
                          <a:effectLst/>
                          <a:uLnTx/>
                          <a:uFillTx/>
                          <a:latin typeface="+mn-lt"/>
                          <a:ea typeface="+mn-ea"/>
                          <a:cs typeface="+mn-cs"/>
                        </a:rPr>
                        <a:t>
 Tu mesa esta Navidad puede lucir así, llena de delicias sin preocuparte por cocinar. Hacé tu pedido de los Combos Premium por medio de Auto en Línea y disfrutá del sabor de la temporada: https://bit.ly/3afrU6T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01/04/2021 14:16:01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90869949"/>
                  </a:ext>
                </a:extLst>
              </a:tr>
            </a:tbl>
          </a:graphicData>
        </a:graphic>
      </p:graphicFrame>
      <p:sp>
        <p:nvSpPr>
          <p:cNvPr id="4" name="Text Placeholder 3">
            <a:extLst>
              <a:ext uri="{FF2B5EF4-FFF2-40B4-BE49-F238E27FC236}">
                <a16:creationId xmlns:a16="http://schemas.microsoft.com/office/drawing/2014/main" id="{6CD002BA-1D60-400B-BA87-7D83C4376BF7}"/>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34584201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4A162-2F15-4C4B-8EB2-406E1D21553F}"/>
              </a:ext>
            </a:extLst>
          </p:cNvPr>
          <p:cNvSpPr>
            <a:spLocks noGrp="1"/>
          </p:cNvSpPr>
          <p:nvPr>
            <p:ph type="title"/>
          </p:nvPr>
        </p:nvSpPr>
        <p:spPr/>
        <p:txBody>
          <a:bodyPr/>
          <a:lstStyle/>
          <a:p>
            <a:r>
              <a:rPr lang="en-US"/>
              <a:t>Facebook Own Posts Table | Auto Mercado - 14 of 21</a:t>
            </a:r>
          </a:p>
        </p:txBody>
      </p:sp>
      <p:graphicFrame>
        <p:nvGraphicFramePr>
          <p:cNvPr id="5" name="Table Placeholder 4">
            <a:extLst>
              <a:ext uri="{FF2B5EF4-FFF2-40B4-BE49-F238E27FC236}">
                <a16:creationId xmlns:a16="http://schemas.microsoft.com/office/drawing/2014/main" id="{2FE5137C-40B7-4C98-856A-532126625C31}"/>
              </a:ext>
            </a:extLst>
          </p:cNvPr>
          <p:cNvGraphicFramePr>
            <a:graphicFrameLocks noGrp="1"/>
          </p:cNvGraphicFramePr>
          <p:nvPr>
            <p:ph type="tbl" sz="quarter" idx="13"/>
            <p:extLst>
              <p:ext uri="{D42A27DB-BD31-4B8C-83A1-F6EECF244321}">
                <p14:modId xmlns:p14="http://schemas.microsoft.com/office/powerpoint/2010/main" val="2181951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710644201"/>
                    </a:ext>
                  </a:extLst>
                </a:gridCol>
                <a:gridCol w="1316735">
                  <a:extLst>
                    <a:ext uri="{9D8B030D-6E8A-4147-A177-3AD203B41FA5}">
                      <a16:colId xmlns:a16="http://schemas.microsoft.com/office/drawing/2014/main" val="3855996841"/>
                    </a:ext>
                  </a:extLst>
                </a:gridCol>
                <a:gridCol w="905256">
                  <a:extLst>
                    <a:ext uri="{9D8B030D-6E8A-4147-A177-3AD203B41FA5}">
                      <a16:colId xmlns:a16="http://schemas.microsoft.com/office/drawing/2014/main" val="744889653"/>
                    </a:ext>
                  </a:extLst>
                </a:gridCol>
                <a:gridCol w="411480">
                  <a:extLst>
                    <a:ext uri="{9D8B030D-6E8A-4147-A177-3AD203B41FA5}">
                      <a16:colId xmlns:a16="http://schemas.microsoft.com/office/drawing/2014/main" val="14858547"/>
                    </a:ext>
                  </a:extLst>
                </a:gridCol>
                <a:gridCol w="411480">
                  <a:extLst>
                    <a:ext uri="{9D8B030D-6E8A-4147-A177-3AD203B41FA5}">
                      <a16:colId xmlns:a16="http://schemas.microsoft.com/office/drawing/2014/main" val="1890118259"/>
                    </a:ext>
                  </a:extLst>
                </a:gridCol>
                <a:gridCol w="411480">
                  <a:extLst>
                    <a:ext uri="{9D8B030D-6E8A-4147-A177-3AD203B41FA5}">
                      <a16:colId xmlns:a16="http://schemas.microsoft.com/office/drawing/2014/main" val="387308210"/>
                    </a:ext>
                  </a:extLst>
                </a:gridCol>
                <a:gridCol w="411480">
                  <a:extLst>
                    <a:ext uri="{9D8B030D-6E8A-4147-A177-3AD203B41FA5}">
                      <a16:colId xmlns:a16="http://schemas.microsoft.com/office/drawing/2014/main" val="591699985"/>
                    </a:ext>
                  </a:extLst>
                </a:gridCol>
                <a:gridCol w="411480">
                  <a:extLst>
                    <a:ext uri="{9D8B030D-6E8A-4147-A177-3AD203B41FA5}">
                      <a16:colId xmlns:a16="http://schemas.microsoft.com/office/drawing/2014/main" val="100485553"/>
                    </a:ext>
                  </a:extLst>
                </a:gridCol>
                <a:gridCol w="411480">
                  <a:extLst>
                    <a:ext uri="{9D8B030D-6E8A-4147-A177-3AD203B41FA5}">
                      <a16:colId xmlns:a16="http://schemas.microsoft.com/office/drawing/2014/main" val="1699163692"/>
                    </a:ext>
                  </a:extLst>
                </a:gridCol>
                <a:gridCol w="411480">
                  <a:extLst>
                    <a:ext uri="{9D8B030D-6E8A-4147-A177-3AD203B41FA5}">
                      <a16:colId xmlns:a16="http://schemas.microsoft.com/office/drawing/2014/main" val="1871644111"/>
                    </a:ext>
                  </a:extLst>
                </a:gridCol>
                <a:gridCol w="411480">
                  <a:extLst>
                    <a:ext uri="{9D8B030D-6E8A-4147-A177-3AD203B41FA5}">
                      <a16:colId xmlns:a16="http://schemas.microsoft.com/office/drawing/2014/main" val="4043284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296493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- 2020-12-17 15:00:21</a:t>
                      </a:r>
                      <a:r>
                        <a:rPr kumimoji="0" lang="es-ES" sz="1000" b="0" i="0" u="none" strike="noStrike" kern="1200" cap="none" spc="0" normalizeH="0" baseline="0" noProof="0">
                          <a:ln>
                            <a:noFill/>
                          </a:ln>
                          <a:solidFill>
                            <a:prstClr val="black"/>
                          </a:solidFill>
                          <a:effectLst/>
                          <a:uLnTx/>
                          <a:uFillTx/>
                          <a:latin typeface="+mn-lt"/>
                          <a:ea typeface="+mn-ea"/>
                          <a:cs typeface="+mn-cs"/>
                        </a:rPr>
                        <a:t>
 ¡Esta Navidad solo calentá y listo! Con los platillos preparados de este mes de Mesa Para Dos, solo es necesario calentar y servir. ¡Disfrutá de tu cena o almuerzo navideño en 5 minutos!
https://bit.ly/2JXHARH
*No aplica en Auto Mercado Centro, Multiplaza, Bratsi,
Tamarindo, Herradura y Coco.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01/04/2021 14:16:01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70025796"/>
                  </a:ext>
                </a:extLst>
              </a:tr>
            </a:tbl>
          </a:graphicData>
        </a:graphic>
      </p:graphicFrame>
      <p:sp>
        <p:nvSpPr>
          <p:cNvPr id="4" name="Text Placeholder 3">
            <a:extLst>
              <a:ext uri="{FF2B5EF4-FFF2-40B4-BE49-F238E27FC236}">
                <a16:creationId xmlns:a16="http://schemas.microsoft.com/office/drawing/2014/main" id="{09A5F2E0-7158-4106-91D0-E1DF1FF939A4}"/>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6668484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6D5AA-CCC2-47AD-8ED8-E22CB13946F5}"/>
              </a:ext>
            </a:extLst>
          </p:cNvPr>
          <p:cNvSpPr>
            <a:spLocks noGrp="1"/>
          </p:cNvSpPr>
          <p:nvPr>
            <p:ph type="title"/>
          </p:nvPr>
        </p:nvSpPr>
        <p:spPr/>
        <p:txBody>
          <a:bodyPr/>
          <a:lstStyle/>
          <a:p>
            <a:r>
              <a:rPr lang="en-US"/>
              <a:t>Facebook Own Posts Table | Auto Mercado - 15 of 21</a:t>
            </a:r>
          </a:p>
        </p:txBody>
      </p:sp>
      <p:graphicFrame>
        <p:nvGraphicFramePr>
          <p:cNvPr id="5" name="Table Placeholder 4">
            <a:extLst>
              <a:ext uri="{FF2B5EF4-FFF2-40B4-BE49-F238E27FC236}">
                <a16:creationId xmlns:a16="http://schemas.microsoft.com/office/drawing/2014/main" id="{509189C7-F600-4AED-B8E7-14B76803EC3D}"/>
              </a:ext>
            </a:extLst>
          </p:cNvPr>
          <p:cNvGraphicFramePr>
            <a:graphicFrameLocks noGrp="1"/>
          </p:cNvGraphicFramePr>
          <p:nvPr>
            <p:ph type="tbl" sz="quarter" idx="13"/>
            <p:extLst>
              <p:ext uri="{D42A27DB-BD31-4B8C-83A1-F6EECF244321}">
                <p14:modId xmlns:p14="http://schemas.microsoft.com/office/powerpoint/2010/main" val="538315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803814301"/>
                    </a:ext>
                  </a:extLst>
                </a:gridCol>
                <a:gridCol w="1316735">
                  <a:extLst>
                    <a:ext uri="{9D8B030D-6E8A-4147-A177-3AD203B41FA5}">
                      <a16:colId xmlns:a16="http://schemas.microsoft.com/office/drawing/2014/main" val="2638944923"/>
                    </a:ext>
                  </a:extLst>
                </a:gridCol>
                <a:gridCol w="905256">
                  <a:extLst>
                    <a:ext uri="{9D8B030D-6E8A-4147-A177-3AD203B41FA5}">
                      <a16:colId xmlns:a16="http://schemas.microsoft.com/office/drawing/2014/main" val="3697187508"/>
                    </a:ext>
                  </a:extLst>
                </a:gridCol>
                <a:gridCol w="411480">
                  <a:extLst>
                    <a:ext uri="{9D8B030D-6E8A-4147-A177-3AD203B41FA5}">
                      <a16:colId xmlns:a16="http://schemas.microsoft.com/office/drawing/2014/main" val="1367356639"/>
                    </a:ext>
                  </a:extLst>
                </a:gridCol>
                <a:gridCol w="411480">
                  <a:extLst>
                    <a:ext uri="{9D8B030D-6E8A-4147-A177-3AD203B41FA5}">
                      <a16:colId xmlns:a16="http://schemas.microsoft.com/office/drawing/2014/main" val="1227590602"/>
                    </a:ext>
                  </a:extLst>
                </a:gridCol>
                <a:gridCol w="411480">
                  <a:extLst>
                    <a:ext uri="{9D8B030D-6E8A-4147-A177-3AD203B41FA5}">
                      <a16:colId xmlns:a16="http://schemas.microsoft.com/office/drawing/2014/main" val="1993729851"/>
                    </a:ext>
                  </a:extLst>
                </a:gridCol>
                <a:gridCol w="411480">
                  <a:extLst>
                    <a:ext uri="{9D8B030D-6E8A-4147-A177-3AD203B41FA5}">
                      <a16:colId xmlns:a16="http://schemas.microsoft.com/office/drawing/2014/main" val="172975803"/>
                    </a:ext>
                  </a:extLst>
                </a:gridCol>
                <a:gridCol w="411480">
                  <a:extLst>
                    <a:ext uri="{9D8B030D-6E8A-4147-A177-3AD203B41FA5}">
                      <a16:colId xmlns:a16="http://schemas.microsoft.com/office/drawing/2014/main" val="4291635487"/>
                    </a:ext>
                  </a:extLst>
                </a:gridCol>
                <a:gridCol w="411480">
                  <a:extLst>
                    <a:ext uri="{9D8B030D-6E8A-4147-A177-3AD203B41FA5}">
                      <a16:colId xmlns:a16="http://schemas.microsoft.com/office/drawing/2014/main" val="2519882767"/>
                    </a:ext>
                  </a:extLst>
                </a:gridCol>
                <a:gridCol w="411480">
                  <a:extLst>
                    <a:ext uri="{9D8B030D-6E8A-4147-A177-3AD203B41FA5}">
                      <a16:colId xmlns:a16="http://schemas.microsoft.com/office/drawing/2014/main" val="3832906406"/>
                    </a:ext>
                  </a:extLst>
                </a:gridCol>
                <a:gridCol w="411480">
                  <a:extLst>
                    <a:ext uri="{9D8B030D-6E8A-4147-A177-3AD203B41FA5}">
                      <a16:colId xmlns:a16="http://schemas.microsoft.com/office/drawing/2014/main" val="3905368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023814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- 2020-12-17 12:37:31</a:t>
                      </a:r>
                      <a:r>
                        <a:rPr kumimoji="0" lang="es-ES" sz="1000" b="0" i="0" u="none" strike="noStrike" kern="1200" cap="none" spc="0" normalizeH="0" baseline="0" noProof="0">
                          <a:ln>
                            <a:noFill/>
                          </a:ln>
                          <a:solidFill>
                            <a:prstClr val="black"/>
                          </a:solidFill>
                          <a:effectLst/>
                          <a:uLnTx/>
                          <a:uFillTx/>
                          <a:latin typeface="+mn-lt"/>
                          <a:ea typeface="+mn-ea"/>
                          <a:cs typeface="+mn-cs"/>
                        </a:rPr>
                        <a:t>
 Disfrutar de una deliciosa cena navideña sin cocinar es posible con el menú navideño de comidas preparadas.  Pedí tus platillos favoritos con al menos 4 días de anticipación a la fecha de tu celebración por medio de Auto en Línea. Escogé la opción de Pick up para retirarlo en tu Auto de preferencia.
Ingresá  y encontrá todo lo que necesitás: https://automercado.cr/pedidosespeciales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01/04/2021 14:16:01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59573940"/>
                  </a:ext>
                </a:extLst>
              </a:tr>
            </a:tbl>
          </a:graphicData>
        </a:graphic>
      </p:graphicFrame>
      <p:sp>
        <p:nvSpPr>
          <p:cNvPr id="4" name="Text Placeholder 3">
            <a:extLst>
              <a:ext uri="{FF2B5EF4-FFF2-40B4-BE49-F238E27FC236}">
                <a16:creationId xmlns:a16="http://schemas.microsoft.com/office/drawing/2014/main" id="{AF3C0C30-5D69-4C24-996D-7E201710AFB7}"/>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36969512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FA263-2BCF-4A65-9DE5-497A924F34BB}"/>
              </a:ext>
            </a:extLst>
          </p:cNvPr>
          <p:cNvSpPr>
            <a:spLocks noGrp="1"/>
          </p:cNvSpPr>
          <p:nvPr>
            <p:ph type="title"/>
          </p:nvPr>
        </p:nvSpPr>
        <p:spPr/>
        <p:txBody>
          <a:bodyPr/>
          <a:lstStyle/>
          <a:p>
            <a:r>
              <a:rPr lang="en-US"/>
              <a:t>Facebook Own Posts Table | Auto Mercado - 16 of 21</a:t>
            </a:r>
          </a:p>
        </p:txBody>
      </p:sp>
      <p:graphicFrame>
        <p:nvGraphicFramePr>
          <p:cNvPr id="5" name="Table Placeholder 4">
            <a:extLst>
              <a:ext uri="{FF2B5EF4-FFF2-40B4-BE49-F238E27FC236}">
                <a16:creationId xmlns:a16="http://schemas.microsoft.com/office/drawing/2014/main" id="{E3699108-5AFF-4139-AF6A-63F4DD5AD915}"/>
              </a:ext>
            </a:extLst>
          </p:cNvPr>
          <p:cNvGraphicFramePr>
            <a:graphicFrameLocks noGrp="1"/>
          </p:cNvGraphicFramePr>
          <p:nvPr>
            <p:ph type="tbl" sz="quarter" idx="13"/>
            <p:extLst>
              <p:ext uri="{D42A27DB-BD31-4B8C-83A1-F6EECF244321}">
                <p14:modId xmlns:p14="http://schemas.microsoft.com/office/powerpoint/2010/main" val="2255610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450026164"/>
                    </a:ext>
                  </a:extLst>
                </a:gridCol>
                <a:gridCol w="1316735">
                  <a:extLst>
                    <a:ext uri="{9D8B030D-6E8A-4147-A177-3AD203B41FA5}">
                      <a16:colId xmlns:a16="http://schemas.microsoft.com/office/drawing/2014/main" val="142181536"/>
                    </a:ext>
                  </a:extLst>
                </a:gridCol>
                <a:gridCol w="905256">
                  <a:extLst>
                    <a:ext uri="{9D8B030D-6E8A-4147-A177-3AD203B41FA5}">
                      <a16:colId xmlns:a16="http://schemas.microsoft.com/office/drawing/2014/main" val="240418487"/>
                    </a:ext>
                  </a:extLst>
                </a:gridCol>
                <a:gridCol w="411480">
                  <a:extLst>
                    <a:ext uri="{9D8B030D-6E8A-4147-A177-3AD203B41FA5}">
                      <a16:colId xmlns:a16="http://schemas.microsoft.com/office/drawing/2014/main" val="3896452008"/>
                    </a:ext>
                  </a:extLst>
                </a:gridCol>
                <a:gridCol w="411480">
                  <a:extLst>
                    <a:ext uri="{9D8B030D-6E8A-4147-A177-3AD203B41FA5}">
                      <a16:colId xmlns:a16="http://schemas.microsoft.com/office/drawing/2014/main" val="1766258650"/>
                    </a:ext>
                  </a:extLst>
                </a:gridCol>
                <a:gridCol w="411480">
                  <a:extLst>
                    <a:ext uri="{9D8B030D-6E8A-4147-A177-3AD203B41FA5}">
                      <a16:colId xmlns:a16="http://schemas.microsoft.com/office/drawing/2014/main" val="1979655907"/>
                    </a:ext>
                  </a:extLst>
                </a:gridCol>
                <a:gridCol w="411480">
                  <a:extLst>
                    <a:ext uri="{9D8B030D-6E8A-4147-A177-3AD203B41FA5}">
                      <a16:colId xmlns:a16="http://schemas.microsoft.com/office/drawing/2014/main" val="2209646389"/>
                    </a:ext>
                  </a:extLst>
                </a:gridCol>
                <a:gridCol w="411480">
                  <a:extLst>
                    <a:ext uri="{9D8B030D-6E8A-4147-A177-3AD203B41FA5}">
                      <a16:colId xmlns:a16="http://schemas.microsoft.com/office/drawing/2014/main" val="1544856509"/>
                    </a:ext>
                  </a:extLst>
                </a:gridCol>
                <a:gridCol w="411480">
                  <a:extLst>
                    <a:ext uri="{9D8B030D-6E8A-4147-A177-3AD203B41FA5}">
                      <a16:colId xmlns:a16="http://schemas.microsoft.com/office/drawing/2014/main" val="1984563657"/>
                    </a:ext>
                  </a:extLst>
                </a:gridCol>
                <a:gridCol w="411480">
                  <a:extLst>
                    <a:ext uri="{9D8B030D-6E8A-4147-A177-3AD203B41FA5}">
                      <a16:colId xmlns:a16="http://schemas.microsoft.com/office/drawing/2014/main" val="672137589"/>
                    </a:ext>
                  </a:extLst>
                </a:gridCol>
                <a:gridCol w="411480">
                  <a:extLst>
                    <a:ext uri="{9D8B030D-6E8A-4147-A177-3AD203B41FA5}">
                      <a16:colId xmlns:a16="http://schemas.microsoft.com/office/drawing/2014/main" val="3761253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64079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- 2020-12-16 20:00:01</a:t>
                      </a:r>
                      <a:r>
                        <a:rPr kumimoji="0" lang="es-ES" sz="1000" b="0" i="0" u="none" strike="noStrike" kern="1200" cap="none" spc="0" normalizeH="0" baseline="0" noProof="0">
                          <a:ln>
                            <a:noFill/>
                          </a:ln>
                          <a:solidFill>
                            <a:prstClr val="black"/>
                          </a:solidFill>
                          <a:effectLst/>
                          <a:uLnTx/>
                          <a:uFillTx/>
                          <a:latin typeface="+mn-lt"/>
                          <a:ea typeface="+mn-ea"/>
                          <a:cs typeface="+mn-cs"/>
                        </a:rPr>
                        <a:t>
 Tan tradicional como deliciosa. Un invitado que no puede faltar en tus celebraciones de fin de año. Prepará esta receta de pierna de cerdo con  salsa de arándanos.
Recordá que podés conseguir los ingredientes que necesités en tu Auto preferido o en Auto en Línea: https://bit.ly/33SIV2S
Porciones: 12 a 14
Tiempo de preparación: 6 - 8 horas
Ingredientes:
o 1 pierna de cerdo marinada Auto Mercado
o 1 cebolla grande cortada en rodajas
o 1 zanahoria grande cortada en rodajas
o Para decorar: romero y arándanos
o 3 cdas. de sal gruesa
o Glaseado de arándanos:
o 1 lata (397 g) de arándanos enlatados
o ½ taza de jugo de naranja
o ¼ de taza de azúcar cruda
o 2 cdas. de almidón de maíz
o 1 taza de caldo de cerdo
Preparación:
1. Lavarse las manos con agua y jabón.
2. En una olla a temperatura media colocar los arándanos, jugo de naranja y azúcar, mezclar hasta disolver el azúcar.
3. Mezclar el caldo de cerdo con el almidón de maíz y agregar a los arándanos una vez que haya comenzado a hervir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01/04/2021 14:16:01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29519962"/>
                  </a:ext>
                </a:extLst>
              </a:tr>
            </a:tbl>
          </a:graphicData>
        </a:graphic>
      </p:graphicFrame>
      <p:sp>
        <p:nvSpPr>
          <p:cNvPr id="4" name="Text Placeholder 3">
            <a:extLst>
              <a:ext uri="{FF2B5EF4-FFF2-40B4-BE49-F238E27FC236}">
                <a16:creationId xmlns:a16="http://schemas.microsoft.com/office/drawing/2014/main" id="{281D9AE4-8E1F-4F55-B3C8-B1B794215344}"/>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34102514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294EC-46C3-4AD3-BA92-8F4A70B29FB7}"/>
              </a:ext>
            </a:extLst>
          </p:cNvPr>
          <p:cNvSpPr>
            <a:spLocks noGrp="1"/>
          </p:cNvSpPr>
          <p:nvPr>
            <p:ph type="title"/>
          </p:nvPr>
        </p:nvSpPr>
        <p:spPr/>
        <p:txBody>
          <a:bodyPr/>
          <a:lstStyle/>
          <a:p>
            <a:r>
              <a:rPr lang="en-US"/>
              <a:t>Facebook Own Posts Table | Auto Mercado - 17 of 21</a:t>
            </a:r>
          </a:p>
        </p:txBody>
      </p:sp>
      <p:graphicFrame>
        <p:nvGraphicFramePr>
          <p:cNvPr id="5" name="Table Placeholder 4">
            <a:extLst>
              <a:ext uri="{FF2B5EF4-FFF2-40B4-BE49-F238E27FC236}">
                <a16:creationId xmlns:a16="http://schemas.microsoft.com/office/drawing/2014/main" id="{C1EC6E42-8F55-4D36-8234-04A6713B97DF}"/>
              </a:ext>
            </a:extLst>
          </p:cNvPr>
          <p:cNvGraphicFramePr>
            <a:graphicFrameLocks noGrp="1"/>
          </p:cNvGraphicFramePr>
          <p:nvPr>
            <p:ph type="tbl" sz="quarter" idx="13"/>
            <p:extLst>
              <p:ext uri="{D42A27DB-BD31-4B8C-83A1-F6EECF244321}">
                <p14:modId xmlns:p14="http://schemas.microsoft.com/office/powerpoint/2010/main" val="1499481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718405040"/>
                    </a:ext>
                  </a:extLst>
                </a:gridCol>
                <a:gridCol w="1316735">
                  <a:extLst>
                    <a:ext uri="{9D8B030D-6E8A-4147-A177-3AD203B41FA5}">
                      <a16:colId xmlns:a16="http://schemas.microsoft.com/office/drawing/2014/main" val="1817016121"/>
                    </a:ext>
                  </a:extLst>
                </a:gridCol>
                <a:gridCol w="905256">
                  <a:extLst>
                    <a:ext uri="{9D8B030D-6E8A-4147-A177-3AD203B41FA5}">
                      <a16:colId xmlns:a16="http://schemas.microsoft.com/office/drawing/2014/main" val="2121900360"/>
                    </a:ext>
                  </a:extLst>
                </a:gridCol>
                <a:gridCol w="411480">
                  <a:extLst>
                    <a:ext uri="{9D8B030D-6E8A-4147-A177-3AD203B41FA5}">
                      <a16:colId xmlns:a16="http://schemas.microsoft.com/office/drawing/2014/main" val="2188810318"/>
                    </a:ext>
                  </a:extLst>
                </a:gridCol>
                <a:gridCol w="411480">
                  <a:extLst>
                    <a:ext uri="{9D8B030D-6E8A-4147-A177-3AD203B41FA5}">
                      <a16:colId xmlns:a16="http://schemas.microsoft.com/office/drawing/2014/main" val="4288561726"/>
                    </a:ext>
                  </a:extLst>
                </a:gridCol>
                <a:gridCol w="411480">
                  <a:extLst>
                    <a:ext uri="{9D8B030D-6E8A-4147-A177-3AD203B41FA5}">
                      <a16:colId xmlns:a16="http://schemas.microsoft.com/office/drawing/2014/main" val="609924368"/>
                    </a:ext>
                  </a:extLst>
                </a:gridCol>
                <a:gridCol w="411480">
                  <a:extLst>
                    <a:ext uri="{9D8B030D-6E8A-4147-A177-3AD203B41FA5}">
                      <a16:colId xmlns:a16="http://schemas.microsoft.com/office/drawing/2014/main" val="3190142619"/>
                    </a:ext>
                  </a:extLst>
                </a:gridCol>
                <a:gridCol w="411480">
                  <a:extLst>
                    <a:ext uri="{9D8B030D-6E8A-4147-A177-3AD203B41FA5}">
                      <a16:colId xmlns:a16="http://schemas.microsoft.com/office/drawing/2014/main" val="397163506"/>
                    </a:ext>
                  </a:extLst>
                </a:gridCol>
                <a:gridCol w="411480">
                  <a:extLst>
                    <a:ext uri="{9D8B030D-6E8A-4147-A177-3AD203B41FA5}">
                      <a16:colId xmlns:a16="http://schemas.microsoft.com/office/drawing/2014/main" val="1873569431"/>
                    </a:ext>
                  </a:extLst>
                </a:gridCol>
                <a:gridCol w="411480">
                  <a:extLst>
                    <a:ext uri="{9D8B030D-6E8A-4147-A177-3AD203B41FA5}">
                      <a16:colId xmlns:a16="http://schemas.microsoft.com/office/drawing/2014/main" val="3984495504"/>
                    </a:ext>
                  </a:extLst>
                </a:gridCol>
                <a:gridCol w="411480">
                  <a:extLst>
                    <a:ext uri="{9D8B030D-6E8A-4147-A177-3AD203B41FA5}">
                      <a16:colId xmlns:a16="http://schemas.microsoft.com/office/drawing/2014/main" val="2668889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527388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- 2020-12-16 13:26:00</a:t>
                      </a:r>
                      <a:r>
                        <a:rPr kumimoji="0" lang="es-ES" sz="1000" b="0" i="0" u="none" strike="noStrike" kern="1200" cap="none" spc="0" normalizeH="0" baseline="0" noProof="0">
                          <a:ln>
                            <a:noFill/>
                          </a:ln>
                          <a:solidFill>
                            <a:prstClr val="black"/>
                          </a:solidFill>
                          <a:effectLst/>
                          <a:uLnTx/>
                          <a:uFillTx/>
                          <a:latin typeface="+mn-lt"/>
                          <a:ea typeface="+mn-ea"/>
                          <a:cs typeface="+mn-cs"/>
                        </a:rPr>
                        <a:t>
 Disfrutá tus celebraciones de fin de año con nuestro menú de temporada.  Hacé tu pedido con un solo clic en Auto en Línea y cená delicioso sin cocinar: https://bit.ly/2K5d7ks
Recordá que debés solicitarlo con al menos 4 días de anticipación.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01/04/2021 14:16:01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71901541"/>
                  </a:ext>
                </a:extLst>
              </a:tr>
            </a:tbl>
          </a:graphicData>
        </a:graphic>
      </p:graphicFrame>
      <p:sp>
        <p:nvSpPr>
          <p:cNvPr id="4" name="Text Placeholder 3">
            <a:extLst>
              <a:ext uri="{FF2B5EF4-FFF2-40B4-BE49-F238E27FC236}">
                <a16:creationId xmlns:a16="http://schemas.microsoft.com/office/drawing/2014/main" id="{41F48D9E-1CB8-4E01-B73D-24816B2570FE}"/>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37679991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09F12-1B68-4DED-A515-9D22F74FC8E0}"/>
              </a:ext>
            </a:extLst>
          </p:cNvPr>
          <p:cNvSpPr>
            <a:spLocks noGrp="1"/>
          </p:cNvSpPr>
          <p:nvPr>
            <p:ph type="title"/>
          </p:nvPr>
        </p:nvSpPr>
        <p:spPr/>
        <p:txBody>
          <a:bodyPr/>
          <a:lstStyle/>
          <a:p>
            <a:r>
              <a:rPr lang="en-US"/>
              <a:t>Facebook Own Posts Table | Auto Mercado - 18 of 21</a:t>
            </a:r>
          </a:p>
        </p:txBody>
      </p:sp>
      <p:graphicFrame>
        <p:nvGraphicFramePr>
          <p:cNvPr id="5" name="Table Placeholder 4">
            <a:extLst>
              <a:ext uri="{FF2B5EF4-FFF2-40B4-BE49-F238E27FC236}">
                <a16:creationId xmlns:a16="http://schemas.microsoft.com/office/drawing/2014/main" id="{8BFB5011-0CFD-4686-8B1D-C3A48BA43EE5}"/>
              </a:ext>
            </a:extLst>
          </p:cNvPr>
          <p:cNvGraphicFramePr>
            <a:graphicFrameLocks noGrp="1"/>
          </p:cNvGraphicFramePr>
          <p:nvPr>
            <p:ph type="tbl" sz="quarter" idx="13"/>
            <p:extLst>
              <p:ext uri="{D42A27DB-BD31-4B8C-83A1-F6EECF244321}">
                <p14:modId xmlns:p14="http://schemas.microsoft.com/office/powerpoint/2010/main" val="3183023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468097112"/>
                    </a:ext>
                  </a:extLst>
                </a:gridCol>
                <a:gridCol w="1316735">
                  <a:extLst>
                    <a:ext uri="{9D8B030D-6E8A-4147-A177-3AD203B41FA5}">
                      <a16:colId xmlns:a16="http://schemas.microsoft.com/office/drawing/2014/main" val="4234726641"/>
                    </a:ext>
                  </a:extLst>
                </a:gridCol>
                <a:gridCol w="905256">
                  <a:extLst>
                    <a:ext uri="{9D8B030D-6E8A-4147-A177-3AD203B41FA5}">
                      <a16:colId xmlns:a16="http://schemas.microsoft.com/office/drawing/2014/main" val="146270755"/>
                    </a:ext>
                  </a:extLst>
                </a:gridCol>
                <a:gridCol w="411480">
                  <a:extLst>
                    <a:ext uri="{9D8B030D-6E8A-4147-A177-3AD203B41FA5}">
                      <a16:colId xmlns:a16="http://schemas.microsoft.com/office/drawing/2014/main" val="2269494912"/>
                    </a:ext>
                  </a:extLst>
                </a:gridCol>
                <a:gridCol w="411480">
                  <a:extLst>
                    <a:ext uri="{9D8B030D-6E8A-4147-A177-3AD203B41FA5}">
                      <a16:colId xmlns:a16="http://schemas.microsoft.com/office/drawing/2014/main" val="2311352281"/>
                    </a:ext>
                  </a:extLst>
                </a:gridCol>
                <a:gridCol w="411480">
                  <a:extLst>
                    <a:ext uri="{9D8B030D-6E8A-4147-A177-3AD203B41FA5}">
                      <a16:colId xmlns:a16="http://schemas.microsoft.com/office/drawing/2014/main" val="268012118"/>
                    </a:ext>
                  </a:extLst>
                </a:gridCol>
                <a:gridCol w="411480">
                  <a:extLst>
                    <a:ext uri="{9D8B030D-6E8A-4147-A177-3AD203B41FA5}">
                      <a16:colId xmlns:a16="http://schemas.microsoft.com/office/drawing/2014/main" val="3986973013"/>
                    </a:ext>
                  </a:extLst>
                </a:gridCol>
                <a:gridCol w="411480">
                  <a:extLst>
                    <a:ext uri="{9D8B030D-6E8A-4147-A177-3AD203B41FA5}">
                      <a16:colId xmlns:a16="http://schemas.microsoft.com/office/drawing/2014/main" val="2521248129"/>
                    </a:ext>
                  </a:extLst>
                </a:gridCol>
                <a:gridCol w="411480">
                  <a:extLst>
                    <a:ext uri="{9D8B030D-6E8A-4147-A177-3AD203B41FA5}">
                      <a16:colId xmlns:a16="http://schemas.microsoft.com/office/drawing/2014/main" val="725843781"/>
                    </a:ext>
                  </a:extLst>
                </a:gridCol>
                <a:gridCol w="411480">
                  <a:extLst>
                    <a:ext uri="{9D8B030D-6E8A-4147-A177-3AD203B41FA5}">
                      <a16:colId xmlns:a16="http://schemas.microsoft.com/office/drawing/2014/main" val="4240771493"/>
                    </a:ext>
                  </a:extLst>
                </a:gridCol>
                <a:gridCol w="411480">
                  <a:extLst>
                    <a:ext uri="{9D8B030D-6E8A-4147-A177-3AD203B41FA5}">
                      <a16:colId xmlns:a16="http://schemas.microsoft.com/office/drawing/2014/main" val="76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796135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- 2020-12-15 18:14:02</a:t>
                      </a:r>
                      <a:r>
                        <a:rPr kumimoji="0" lang="es-ES" sz="1000" b="0" i="0" u="none" strike="noStrike" kern="1200" cap="none" spc="0" normalizeH="0" baseline="0" noProof="0">
                          <a:ln>
                            <a:noFill/>
                          </a:ln>
                          <a:solidFill>
                            <a:prstClr val="black"/>
                          </a:solidFill>
                          <a:effectLst/>
                          <a:uLnTx/>
                          <a:uFillTx/>
                          <a:latin typeface="+mn-lt"/>
                          <a:ea typeface="+mn-ea"/>
                          <a:cs typeface="+mn-cs"/>
                        </a:rPr>
                        <a:t>
 Esta Navidad Auto cocina para vos. Disfrutá una variedad de opciones para tu cena con los Combos Cero Estrés llenos del sabor de la temporada. Hacé tu pedido por Auto en Línea y recogelo en tu Auto de preferencia con la opción de Pick Up.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01/04/2021 14:16:01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05257395"/>
                  </a:ext>
                </a:extLst>
              </a:tr>
            </a:tbl>
          </a:graphicData>
        </a:graphic>
      </p:graphicFrame>
      <p:sp>
        <p:nvSpPr>
          <p:cNvPr id="4" name="Text Placeholder 3">
            <a:extLst>
              <a:ext uri="{FF2B5EF4-FFF2-40B4-BE49-F238E27FC236}">
                <a16:creationId xmlns:a16="http://schemas.microsoft.com/office/drawing/2014/main" id="{0CA7625C-F344-49DC-BBCC-6B0B73642593}"/>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19698043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4BC50-D437-461A-A889-52D203FD2BFF}"/>
              </a:ext>
            </a:extLst>
          </p:cNvPr>
          <p:cNvSpPr>
            <a:spLocks noGrp="1"/>
          </p:cNvSpPr>
          <p:nvPr>
            <p:ph type="title"/>
          </p:nvPr>
        </p:nvSpPr>
        <p:spPr/>
        <p:txBody>
          <a:bodyPr/>
          <a:lstStyle/>
          <a:p>
            <a:r>
              <a:rPr lang="en-US"/>
              <a:t>Facebook Own Posts Table | Auto Mercado - 19 of 21</a:t>
            </a:r>
          </a:p>
        </p:txBody>
      </p:sp>
      <p:graphicFrame>
        <p:nvGraphicFramePr>
          <p:cNvPr id="5" name="Table Placeholder 4">
            <a:extLst>
              <a:ext uri="{FF2B5EF4-FFF2-40B4-BE49-F238E27FC236}">
                <a16:creationId xmlns:a16="http://schemas.microsoft.com/office/drawing/2014/main" id="{6759A2EC-DA32-469A-86F6-41B2562AA578}"/>
              </a:ext>
            </a:extLst>
          </p:cNvPr>
          <p:cNvGraphicFramePr>
            <a:graphicFrameLocks noGrp="1"/>
          </p:cNvGraphicFramePr>
          <p:nvPr>
            <p:ph type="tbl" sz="quarter" idx="13"/>
            <p:extLst>
              <p:ext uri="{D42A27DB-BD31-4B8C-83A1-F6EECF244321}">
                <p14:modId xmlns:p14="http://schemas.microsoft.com/office/powerpoint/2010/main" val="2101896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643866166"/>
                    </a:ext>
                  </a:extLst>
                </a:gridCol>
                <a:gridCol w="1316735">
                  <a:extLst>
                    <a:ext uri="{9D8B030D-6E8A-4147-A177-3AD203B41FA5}">
                      <a16:colId xmlns:a16="http://schemas.microsoft.com/office/drawing/2014/main" val="583315"/>
                    </a:ext>
                  </a:extLst>
                </a:gridCol>
                <a:gridCol w="905256">
                  <a:extLst>
                    <a:ext uri="{9D8B030D-6E8A-4147-A177-3AD203B41FA5}">
                      <a16:colId xmlns:a16="http://schemas.microsoft.com/office/drawing/2014/main" val="549886118"/>
                    </a:ext>
                  </a:extLst>
                </a:gridCol>
                <a:gridCol w="411480">
                  <a:extLst>
                    <a:ext uri="{9D8B030D-6E8A-4147-A177-3AD203B41FA5}">
                      <a16:colId xmlns:a16="http://schemas.microsoft.com/office/drawing/2014/main" val="1610659949"/>
                    </a:ext>
                  </a:extLst>
                </a:gridCol>
                <a:gridCol w="411480">
                  <a:extLst>
                    <a:ext uri="{9D8B030D-6E8A-4147-A177-3AD203B41FA5}">
                      <a16:colId xmlns:a16="http://schemas.microsoft.com/office/drawing/2014/main" val="1360072337"/>
                    </a:ext>
                  </a:extLst>
                </a:gridCol>
                <a:gridCol w="411480">
                  <a:extLst>
                    <a:ext uri="{9D8B030D-6E8A-4147-A177-3AD203B41FA5}">
                      <a16:colId xmlns:a16="http://schemas.microsoft.com/office/drawing/2014/main" val="2741135347"/>
                    </a:ext>
                  </a:extLst>
                </a:gridCol>
                <a:gridCol w="411480">
                  <a:extLst>
                    <a:ext uri="{9D8B030D-6E8A-4147-A177-3AD203B41FA5}">
                      <a16:colId xmlns:a16="http://schemas.microsoft.com/office/drawing/2014/main" val="4244176593"/>
                    </a:ext>
                  </a:extLst>
                </a:gridCol>
                <a:gridCol w="411480">
                  <a:extLst>
                    <a:ext uri="{9D8B030D-6E8A-4147-A177-3AD203B41FA5}">
                      <a16:colId xmlns:a16="http://schemas.microsoft.com/office/drawing/2014/main" val="4249968354"/>
                    </a:ext>
                  </a:extLst>
                </a:gridCol>
                <a:gridCol w="411480">
                  <a:extLst>
                    <a:ext uri="{9D8B030D-6E8A-4147-A177-3AD203B41FA5}">
                      <a16:colId xmlns:a16="http://schemas.microsoft.com/office/drawing/2014/main" val="89900150"/>
                    </a:ext>
                  </a:extLst>
                </a:gridCol>
                <a:gridCol w="411480">
                  <a:extLst>
                    <a:ext uri="{9D8B030D-6E8A-4147-A177-3AD203B41FA5}">
                      <a16:colId xmlns:a16="http://schemas.microsoft.com/office/drawing/2014/main" val="2027914559"/>
                    </a:ext>
                  </a:extLst>
                </a:gridCol>
                <a:gridCol w="411480">
                  <a:extLst>
                    <a:ext uri="{9D8B030D-6E8A-4147-A177-3AD203B41FA5}">
                      <a16:colId xmlns:a16="http://schemas.microsoft.com/office/drawing/2014/main" val="3895165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667140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- 2020-12-13 16:00:58</a:t>
                      </a:r>
                      <a:r>
                        <a:rPr kumimoji="0" lang="es-ES" sz="1000" b="0" i="0" u="none" strike="noStrike" kern="1200" cap="none" spc="0" normalizeH="0" baseline="0" noProof="0">
                          <a:ln>
                            <a:noFill/>
                          </a:ln>
                          <a:solidFill>
                            <a:prstClr val="black"/>
                          </a:solidFill>
                          <a:effectLst/>
                          <a:uLnTx/>
                          <a:uFillTx/>
                          <a:latin typeface="+mn-lt"/>
                          <a:ea typeface="+mn-ea"/>
                          <a:cs typeface="+mn-cs"/>
                        </a:rPr>
                        <a:t>
 Esta Navidad nosotros cocinamos. Pedí tus platillos preparados favoritos en Auto en Línea, escogé la opción de Pick up y recogelos en tu Auto de preferencia.
Ingresá ya y encontrá todo lo que necesitás:
https://bit.ly/2HI6YcP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01/04/2021 14:16:01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67946855"/>
                  </a:ext>
                </a:extLst>
              </a:tr>
            </a:tbl>
          </a:graphicData>
        </a:graphic>
      </p:graphicFrame>
      <p:sp>
        <p:nvSpPr>
          <p:cNvPr id="4" name="Text Placeholder 3">
            <a:extLst>
              <a:ext uri="{FF2B5EF4-FFF2-40B4-BE49-F238E27FC236}">
                <a16:creationId xmlns:a16="http://schemas.microsoft.com/office/drawing/2014/main" id="{6A29A68F-9BFB-4D7C-8D47-12828663114D}"/>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13830327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FA0AF-3B16-4E2D-9419-823294B9DC9B}"/>
              </a:ext>
            </a:extLst>
          </p:cNvPr>
          <p:cNvSpPr>
            <a:spLocks noGrp="1"/>
          </p:cNvSpPr>
          <p:nvPr>
            <p:ph type="title"/>
          </p:nvPr>
        </p:nvSpPr>
        <p:spPr/>
        <p:txBody>
          <a:bodyPr/>
          <a:lstStyle/>
          <a:p>
            <a:r>
              <a:rPr lang="en-US"/>
              <a:t>Facebook Own Posts Table | Auto Mercado - 20 of 21</a:t>
            </a:r>
          </a:p>
        </p:txBody>
      </p:sp>
      <p:graphicFrame>
        <p:nvGraphicFramePr>
          <p:cNvPr id="5" name="Table Placeholder 4">
            <a:extLst>
              <a:ext uri="{FF2B5EF4-FFF2-40B4-BE49-F238E27FC236}">
                <a16:creationId xmlns:a16="http://schemas.microsoft.com/office/drawing/2014/main" id="{D3B21664-E491-4A80-82FB-3D57321C1294}"/>
              </a:ext>
            </a:extLst>
          </p:cNvPr>
          <p:cNvGraphicFramePr>
            <a:graphicFrameLocks noGrp="1"/>
          </p:cNvGraphicFramePr>
          <p:nvPr>
            <p:ph type="tbl" sz="quarter" idx="13"/>
            <p:extLst>
              <p:ext uri="{D42A27DB-BD31-4B8C-83A1-F6EECF244321}">
                <p14:modId xmlns:p14="http://schemas.microsoft.com/office/powerpoint/2010/main" val="2387311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916400648"/>
                    </a:ext>
                  </a:extLst>
                </a:gridCol>
                <a:gridCol w="1316735">
                  <a:extLst>
                    <a:ext uri="{9D8B030D-6E8A-4147-A177-3AD203B41FA5}">
                      <a16:colId xmlns:a16="http://schemas.microsoft.com/office/drawing/2014/main" val="2697073042"/>
                    </a:ext>
                  </a:extLst>
                </a:gridCol>
                <a:gridCol w="905256">
                  <a:extLst>
                    <a:ext uri="{9D8B030D-6E8A-4147-A177-3AD203B41FA5}">
                      <a16:colId xmlns:a16="http://schemas.microsoft.com/office/drawing/2014/main" val="4200884521"/>
                    </a:ext>
                  </a:extLst>
                </a:gridCol>
                <a:gridCol w="411480">
                  <a:extLst>
                    <a:ext uri="{9D8B030D-6E8A-4147-A177-3AD203B41FA5}">
                      <a16:colId xmlns:a16="http://schemas.microsoft.com/office/drawing/2014/main" val="3676024234"/>
                    </a:ext>
                  </a:extLst>
                </a:gridCol>
                <a:gridCol w="411480">
                  <a:extLst>
                    <a:ext uri="{9D8B030D-6E8A-4147-A177-3AD203B41FA5}">
                      <a16:colId xmlns:a16="http://schemas.microsoft.com/office/drawing/2014/main" val="404263479"/>
                    </a:ext>
                  </a:extLst>
                </a:gridCol>
                <a:gridCol w="411480">
                  <a:extLst>
                    <a:ext uri="{9D8B030D-6E8A-4147-A177-3AD203B41FA5}">
                      <a16:colId xmlns:a16="http://schemas.microsoft.com/office/drawing/2014/main" val="3855554276"/>
                    </a:ext>
                  </a:extLst>
                </a:gridCol>
                <a:gridCol w="411480">
                  <a:extLst>
                    <a:ext uri="{9D8B030D-6E8A-4147-A177-3AD203B41FA5}">
                      <a16:colId xmlns:a16="http://schemas.microsoft.com/office/drawing/2014/main" val="2260122919"/>
                    </a:ext>
                  </a:extLst>
                </a:gridCol>
                <a:gridCol w="411480">
                  <a:extLst>
                    <a:ext uri="{9D8B030D-6E8A-4147-A177-3AD203B41FA5}">
                      <a16:colId xmlns:a16="http://schemas.microsoft.com/office/drawing/2014/main" val="2906049557"/>
                    </a:ext>
                  </a:extLst>
                </a:gridCol>
                <a:gridCol w="411480">
                  <a:extLst>
                    <a:ext uri="{9D8B030D-6E8A-4147-A177-3AD203B41FA5}">
                      <a16:colId xmlns:a16="http://schemas.microsoft.com/office/drawing/2014/main" val="1359465437"/>
                    </a:ext>
                  </a:extLst>
                </a:gridCol>
                <a:gridCol w="411480">
                  <a:extLst>
                    <a:ext uri="{9D8B030D-6E8A-4147-A177-3AD203B41FA5}">
                      <a16:colId xmlns:a16="http://schemas.microsoft.com/office/drawing/2014/main" val="1622984771"/>
                    </a:ext>
                  </a:extLst>
                </a:gridCol>
                <a:gridCol w="411480">
                  <a:extLst>
                    <a:ext uri="{9D8B030D-6E8A-4147-A177-3AD203B41FA5}">
                      <a16:colId xmlns:a16="http://schemas.microsoft.com/office/drawing/2014/main" val="1562429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435539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- 2020-12-12 18:21:19</a:t>
                      </a:r>
                      <a:r>
                        <a:rPr kumimoji="0" lang="es-ES" sz="1000" b="0" i="0" u="none" strike="noStrike" kern="1200" cap="none" spc="0" normalizeH="0" baseline="0" noProof="0">
                          <a:ln>
                            <a:noFill/>
                          </a:ln>
                          <a:solidFill>
                            <a:prstClr val="black"/>
                          </a:solidFill>
                          <a:effectLst/>
                          <a:uLnTx/>
                          <a:uFillTx/>
                          <a:latin typeface="+mn-lt"/>
                          <a:ea typeface="+mn-ea"/>
                          <a:cs typeface="+mn-cs"/>
                        </a:rPr>
                        <a:t>
 Esta Navidad nosotros cocinamos. Hacé tu pedido en Auto en Línea para disfrutar de una cena navideña llena del sabor de la temporada o buscá los productos disponibles en nuestras urnas de comidas preparadas.
Ingresá ya y encontrá todo lo que necesitás aquí: 
https://bit.ly/2JPgigi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01/04/2021 14:16:01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57781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- 2020-12-08 13:25:10</a:t>
                      </a:r>
                      <a:r>
                        <a:rPr kumimoji="0" lang="es-ES" sz="1000" b="0" i="0" u="none" strike="noStrike" kern="1200" cap="none" spc="0" normalizeH="0" baseline="0" noProof="0">
                          <a:ln>
                            <a:noFill/>
                          </a:ln>
                          <a:solidFill>
                            <a:prstClr val="black"/>
                          </a:solidFill>
                          <a:effectLst/>
                          <a:uLnTx/>
                          <a:uFillTx/>
                          <a:latin typeface="+mn-lt"/>
                          <a:ea typeface="+mn-ea"/>
                          <a:cs typeface="+mn-cs"/>
                        </a:rPr>
                        <a:t>
 Lechón, lomo de res y pierna de cerdo marinada y sin marinar. En Auto tenemos de todo para que disfrutés de una cena diferente: https://bit.ly/2Lgiu0B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12/30/2020 08:18:20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58097192"/>
                  </a:ext>
                </a:extLst>
              </a:tr>
            </a:tbl>
          </a:graphicData>
        </a:graphic>
      </p:graphicFrame>
      <p:sp>
        <p:nvSpPr>
          <p:cNvPr id="4" name="Text Placeholder 3">
            <a:extLst>
              <a:ext uri="{FF2B5EF4-FFF2-40B4-BE49-F238E27FC236}">
                <a16:creationId xmlns:a16="http://schemas.microsoft.com/office/drawing/2014/main" id="{4DB35EED-CABE-48EF-9DE9-DF44487B1CE0}"/>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10136260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88BEC-E899-465C-8F19-F347CB99B963}"/>
              </a:ext>
            </a:extLst>
          </p:cNvPr>
          <p:cNvSpPr>
            <a:spLocks noGrp="1"/>
          </p:cNvSpPr>
          <p:nvPr>
            <p:ph type="title"/>
          </p:nvPr>
        </p:nvSpPr>
        <p:spPr/>
        <p:txBody>
          <a:bodyPr/>
          <a:lstStyle/>
          <a:p>
            <a:r>
              <a:rPr lang="en-US"/>
              <a:t>Facebook Own Posts Table | Auto Mercado - 21 of 21</a:t>
            </a:r>
          </a:p>
        </p:txBody>
      </p:sp>
      <p:graphicFrame>
        <p:nvGraphicFramePr>
          <p:cNvPr id="5" name="Table Placeholder 4">
            <a:extLst>
              <a:ext uri="{FF2B5EF4-FFF2-40B4-BE49-F238E27FC236}">
                <a16:creationId xmlns:a16="http://schemas.microsoft.com/office/drawing/2014/main" id="{A8A6F978-706A-4DEF-955C-A14B98A14AC1}"/>
              </a:ext>
            </a:extLst>
          </p:cNvPr>
          <p:cNvGraphicFramePr>
            <a:graphicFrameLocks noGrp="1"/>
          </p:cNvGraphicFramePr>
          <p:nvPr>
            <p:ph type="tbl" sz="quarter" idx="13"/>
            <p:extLst>
              <p:ext uri="{D42A27DB-BD31-4B8C-83A1-F6EECF244321}">
                <p14:modId xmlns:p14="http://schemas.microsoft.com/office/powerpoint/2010/main" val="3873911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671842001"/>
                    </a:ext>
                  </a:extLst>
                </a:gridCol>
                <a:gridCol w="1316735">
                  <a:extLst>
                    <a:ext uri="{9D8B030D-6E8A-4147-A177-3AD203B41FA5}">
                      <a16:colId xmlns:a16="http://schemas.microsoft.com/office/drawing/2014/main" val="115233534"/>
                    </a:ext>
                  </a:extLst>
                </a:gridCol>
                <a:gridCol w="905256">
                  <a:extLst>
                    <a:ext uri="{9D8B030D-6E8A-4147-A177-3AD203B41FA5}">
                      <a16:colId xmlns:a16="http://schemas.microsoft.com/office/drawing/2014/main" val="4044937206"/>
                    </a:ext>
                  </a:extLst>
                </a:gridCol>
                <a:gridCol w="411480">
                  <a:extLst>
                    <a:ext uri="{9D8B030D-6E8A-4147-A177-3AD203B41FA5}">
                      <a16:colId xmlns:a16="http://schemas.microsoft.com/office/drawing/2014/main" val="4226434228"/>
                    </a:ext>
                  </a:extLst>
                </a:gridCol>
                <a:gridCol w="411480">
                  <a:extLst>
                    <a:ext uri="{9D8B030D-6E8A-4147-A177-3AD203B41FA5}">
                      <a16:colId xmlns:a16="http://schemas.microsoft.com/office/drawing/2014/main" val="1969694964"/>
                    </a:ext>
                  </a:extLst>
                </a:gridCol>
                <a:gridCol w="411480">
                  <a:extLst>
                    <a:ext uri="{9D8B030D-6E8A-4147-A177-3AD203B41FA5}">
                      <a16:colId xmlns:a16="http://schemas.microsoft.com/office/drawing/2014/main" val="1679204704"/>
                    </a:ext>
                  </a:extLst>
                </a:gridCol>
                <a:gridCol w="411480">
                  <a:extLst>
                    <a:ext uri="{9D8B030D-6E8A-4147-A177-3AD203B41FA5}">
                      <a16:colId xmlns:a16="http://schemas.microsoft.com/office/drawing/2014/main" val="3401870479"/>
                    </a:ext>
                  </a:extLst>
                </a:gridCol>
                <a:gridCol w="411480">
                  <a:extLst>
                    <a:ext uri="{9D8B030D-6E8A-4147-A177-3AD203B41FA5}">
                      <a16:colId xmlns:a16="http://schemas.microsoft.com/office/drawing/2014/main" val="1664875843"/>
                    </a:ext>
                  </a:extLst>
                </a:gridCol>
                <a:gridCol w="411480">
                  <a:extLst>
                    <a:ext uri="{9D8B030D-6E8A-4147-A177-3AD203B41FA5}">
                      <a16:colId xmlns:a16="http://schemas.microsoft.com/office/drawing/2014/main" val="3253644978"/>
                    </a:ext>
                  </a:extLst>
                </a:gridCol>
                <a:gridCol w="411480">
                  <a:extLst>
                    <a:ext uri="{9D8B030D-6E8A-4147-A177-3AD203B41FA5}">
                      <a16:colId xmlns:a16="http://schemas.microsoft.com/office/drawing/2014/main" val="926497645"/>
                    </a:ext>
                  </a:extLst>
                </a:gridCol>
                <a:gridCol w="411480">
                  <a:extLst>
                    <a:ext uri="{9D8B030D-6E8A-4147-A177-3AD203B41FA5}">
                      <a16:colId xmlns:a16="http://schemas.microsoft.com/office/drawing/2014/main" val="3561730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560832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- 2020-12-07 19:30:00</a:t>
                      </a:r>
                      <a:r>
                        <a:rPr kumimoji="0" lang="es-ES" sz="1000" b="0" i="0" u="none" strike="noStrike" kern="1200" cap="none" spc="0" normalizeH="0" baseline="0" noProof="0">
                          <a:ln>
                            <a:noFill/>
                          </a:ln>
                          <a:solidFill>
                            <a:prstClr val="black"/>
                          </a:solidFill>
                          <a:effectLst/>
                          <a:uLnTx/>
                          <a:uFillTx/>
                          <a:latin typeface="+mn-lt"/>
                          <a:ea typeface="+mn-ea"/>
                          <a:cs typeface="+mn-cs"/>
                        </a:rPr>
                        <a:t>
 Disfrutar de una deliciosa cena navideña sin cocinar es posible con el menú navideño de comidas preparadas.  Pedí tus platillos favoritos con al menos 4 días de anticipación a la fecha de tu celebración por medio de Auto en Línea. Escogé la opción de Pick up para retirarlo en tu Auto de preferencia.
Ingresá  y encontrá todo lo que necesitás: https://bit.ly/2JCkEHw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12/29/2020 08:13:25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16786507"/>
                  </a:ext>
                </a:extLst>
              </a:tr>
            </a:tbl>
          </a:graphicData>
        </a:graphic>
      </p:graphicFrame>
      <p:sp>
        <p:nvSpPr>
          <p:cNvPr id="4" name="Text Placeholder 3">
            <a:extLst>
              <a:ext uri="{FF2B5EF4-FFF2-40B4-BE49-F238E27FC236}">
                <a16:creationId xmlns:a16="http://schemas.microsoft.com/office/drawing/2014/main" id="{09CD49E5-1391-45B4-B08C-B7BB16585BA2}"/>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162559229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2894</Words>
  <Application>Microsoft Office PowerPoint</Application>
  <PresentationFormat>On-screen Show (4:3)</PresentationFormat>
  <Paragraphs>634</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Comparativo Diciembre</vt:lpstr>
      <vt:lpstr>Facebook Own Posts Table | Auto Mercado - 1 of 12</vt:lpstr>
      <vt:lpstr>Facebook Own Posts Table | Auto Mercado - 2 of 12</vt:lpstr>
      <vt:lpstr>Facebook Own Posts Table | Auto Mercado - 3 of 12</vt:lpstr>
      <vt:lpstr>Facebook Own Posts Table | Auto Mercado - 4 of 12</vt:lpstr>
      <vt:lpstr>Facebook Own Posts Table | Auto Mercado - 5 of 12</vt:lpstr>
      <vt:lpstr>Facebook Own Posts Table | Auto Mercado - 6 of 12</vt:lpstr>
      <vt:lpstr>Facebook Own Posts Table | Auto Mercado - 7 of 12</vt:lpstr>
      <vt:lpstr>Facebook Own Posts Table | Auto Mercado - 8 of 12</vt:lpstr>
      <vt:lpstr>Facebook Own Posts Table | Auto Mercado - 9 of 12</vt:lpstr>
      <vt:lpstr>Facebook Own Posts Table | Auto Mercado - 10 of 12</vt:lpstr>
      <vt:lpstr>Facebook Own Posts Table | Auto Mercado - 11 of 12</vt:lpstr>
      <vt:lpstr>Facebook Own Posts Table | Auto Mercado - 12 of 12</vt:lpstr>
      <vt:lpstr>Facebook Own Posts Table | Auto Mercado - 1 of 21</vt:lpstr>
      <vt:lpstr>Facebook Own Posts Table | Auto Mercado - 2 of 21</vt:lpstr>
      <vt:lpstr>Facebook Own Posts Table | Auto Mercado - 3 of 21</vt:lpstr>
      <vt:lpstr>Facebook Own Posts Table | Auto Mercado - 4 of 21</vt:lpstr>
      <vt:lpstr>Facebook Own Posts Table | Auto Mercado - 5 of 21</vt:lpstr>
      <vt:lpstr>Facebook Own Posts Table | Auto Mercado - 6 of 21</vt:lpstr>
      <vt:lpstr>Facebook Own Posts Table | Auto Mercado - 7 of 21</vt:lpstr>
      <vt:lpstr>Facebook Own Posts Table | Auto Mercado - 8 of 21</vt:lpstr>
      <vt:lpstr>Facebook Own Posts Table | Auto Mercado - 9 of 21</vt:lpstr>
      <vt:lpstr>Facebook Own Posts Table | Auto Mercado - 10 of 21</vt:lpstr>
      <vt:lpstr>Facebook Own Posts Table | Auto Mercado - 11 of 21</vt:lpstr>
      <vt:lpstr>Facebook Own Posts Table | Auto Mercado - 12 of 21</vt:lpstr>
      <vt:lpstr>Facebook Own Posts Table | Auto Mercado - 13 of 21</vt:lpstr>
      <vt:lpstr>Facebook Own Posts Table | Auto Mercado - 14 of 21</vt:lpstr>
      <vt:lpstr>Facebook Own Posts Table | Auto Mercado - 15 of 21</vt:lpstr>
      <vt:lpstr>Facebook Own Posts Table | Auto Mercado - 16 of 21</vt:lpstr>
      <vt:lpstr>Facebook Own Posts Table | Auto Mercado - 17 of 21</vt:lpstr>
      <vt:lpstr>Facebook Own Posts Table | Auto Mercado - 18 of 21</vt:lpstr>
      <vt:lpstr>Facebook Own Posts Table | Auto Mercado - 19 of 21</vt:lpstr>
      <vt:lpstr>Facebook Own Posts Table | Auto Mercado - 20 of 21</vt:lpstr>
      <vt:lpstr>Facebook Own Posts Table | Auto Mercado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Comparativo Diciembre</dc:title>
  <dc:creator>Frederik Peiniger</dc:creator>
  <cp:lastModifiedBy>Frederik Peiniger</cp:lastModifiedBy>
  <cp:revision>1</cp:revision>
  <dcterms:created xsi:type="dcterms:W3CDTF">2021-01-06T01:11:33Z</dcterms:created>
  <dcterms:modified xsi:type="dcterms:W3CDTF">2021-01-06T01:12:34Z</dcterms:modified>
</cp:coreProperties>
</file>