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Walmart Costa Rica</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0.130773909026557</c:v>
                </c:pt>
                <c:pt idx="1">
                  <c:v>0.18473141680025901</c:v>
                </c:pt>
                <c:pt idx="2">
                  <c:v>0</c:v>
                </c:pt>
                <c:pt idx="3">
                  <c:v>0.120470628074014</c:v>
                </c:pt>
                <c:pt idx="4">
                  <c:v>0</c:v>
                </c:pt>
                <c:pt idx="5">
                  <c:v>0.55754930380964396</c:v>
                </c:pt>
                <c:pt idx="6">
                  <c:v>0</c:v>
                </c:pt>
                <c:pt idx="7">
                  <c:v>0.34164546394211698</c:v>
                </c:pt>
                <c:pt idx="8">
                  <c:v>0.15517402170560099</c:v>
                </c:pt>
                <c:pt idx="9">
                  <c:v>0</c:v>
                </c:pt>
                <c:pt idx="10">
                  <c:v>0</c:v>
                </c:pt>
                <c:pt idx="11">
                  <c:v>0</c:v>
                </c:pt>
                <c:pt idx="12">
                  <c:v>0.10685878124834799</c:v>
                </c:pt>
                <c:pt idx="13">
                  <c:v>0</c:v>
                </c:pt>
                <c:pt idx="14">
                  <c:v>0</c:v>
                </c:pt>
                <c:pt idx="15">
                  <c:v>8.9164775625802606E-2</c:v>
                </c:pt>
                <c:pt idx="16">
                  <c:v>0.20731919738403101</c:v>
                </c:pt>
                <c:pt idx="17">
                  <c:v>0</c:v>
                </c:pt>
                <c:pt idx="18">
                  <c:v>0</c:v>
                </c:pt>
                <c:pt idx="19">
                  <c:v>7.6539430151597407E-2</c:v>
                </c:pt>
                <c:pt idx="20">
                  <c:v>0.17587761944953101</c:v>
                </c:pt>
                <c:pt idx="21">
                  <c:v>0</c:v>
                </c:pt>
                <c:pt idx="22">
                  <c:v>7.0605680017359604E-2</c:v>
                </c:pt>
                <c:pt idx="23">
                  <c:v>6.9755862696799495E-2</c:v>
                </c:pt>
                <c:pt idx="24">
                  <c:v>0</c:v>
                </c:pt>
                <c:pt idx="25">
                  <c:v>0</c:v>
                </c:pt>
                <c:pt idx="26">
                  <c:v>0</c:v>
                </c:pt>
                <c:pt idx="27">
                  <c:v>8.8598664457169105E-3</c:v>
                </c:pt>
                <c:pt idx="28">
                  <c:v>0</c:v>
                </c:pt>
                <c:pt idx="29">
                  <c:v>6.4720860037348699E-2</c:v>
                </c:pt>
              </c:numCache>
            </c:numRef>
          </c:val>
          <c:smooth val="0"/>
          <c:extLst>
            <c:ext xmlns:c16="http://schemas.microsoft.com/office/drawing/2014/chart" uri="{C3380CC4-5D6E-409C-BE32-E72D297353CC}">
              <c16:uniqueId val="{00000000-6AAC-494C-B59C-1581C521CC14}"/>
            </c:ext>
          </c:extLst>
        </c:ser>
        <c:ser>
          <c:idx val="1"/>
          <c:order val="1"/>
          <c:tx>
            <c:strRef>
              <c:f>Sheet1!$C$1</c:f>
              <c:strCache>
                <c:ptCount val="1"/>
                <c:pt idx="0">
                  <c:v>PriceSmart Costa Rica</c:v>
                </c:pt>
              </c:strCache>
            </c:strRef>
          </c:tx>
          <c:spPr>
            <a:ln w="28575" cap="rnd">
              <a:solidFill>
                <a:schemeClr val="accent2"/>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Sheet1!$C$2:$C$31</c:f>
              <c:numCache>
                <c:formatCode>General</c:formatCode>
                <c:ptCount val="30"/>
                <c:pt idx="0">
                  <c:v>4.9356738818425699E-2</c:v>
                </c:pt>
                <c:pt idx="1">
                  <c:v>0.15604824843140699</c:v>
                </c:pt>
                <c:pt idx="2">
                  <c:v>0.52736805267523801</c:v>
                </c:pt>
                <c:pt idx="3">
                  <c:v>8.8009370409437696E-2</c:v>
                </c:pt>
                <c:pt idx="4">
                  <c:v>3.6835149780120001E-2</c:v>
                </c:pt>
                <c:pt idx="5">
                  <c:v>0.77254963970272705</c:v>
                </c:pt>
                <c:pt idx="6">
                  <c:v>7.8968064670010205E-2</c:v>
                </c:pt>
                <c:pt idx="7">
                  <c:v>0.23181686467690499</c:v>
                </c:pt>
                <c:pt idx="8">
                  <c:v>0</c:v>
                </c:pt>
                <c:pt idx="9">
                  <c:v>0.348939205536759</c:v>
                </c:pt>
                <c:pt idx="10">
                  <c:v>0</c:v>
                </c:pt>
                <c:pt idx="11">
                  <c:v>0</c:v>
                </c:pt>
                <c:pt idx="12">
                  <c:v>0</c:v>
                </c:pt>
                <c:pt idx="13">
                  <c:v>0</c:v>
                </c:pt>
                <c:pt idx="14">
                  <c:v>0</c:v>
                </c:pt>
                <c:pt idx="15">
                  <c:v>3.0683474392083701E-2</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6AAC-494C-B59C-1581C521CC14}"/>
            </c:ext>
          </c:extLst>
        </c:ser>
        <c:ser>
          <c:idx val="2"/>
          <c:order val="2"/>
          <c:tx>
            <c:strRef>
              <c:f>Sheet1!$D$1</c:f>
              <c:strCache>
                <c:ptCount val="1"/>
                <c:pt idx="0">
                  <c:v>Auto Mercado</c:v>
                </c:pt>
              </c:strCache>
            </c:strRef>
          </c:tx>
          <c:spPr>
            <a:ln w="28575" cap="rnd">
              <a:solidFill>
                <a:schemeClr val="accent3"/>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Sheet1!$D$2:$D$31</c:f>
              <c:numCache>
                <c:formatCode>General</c:formatCode>
                <c:ptCount val="30"/>
                <c:pt idx="0">
                  <c:v>0.29463570342467799</c:v>
                </c:pt>
                <c:pt idx="1">
                  <c:v>0.117511642803134</c:v>
                </c:pt>
                <c:pt idx="2">
                  <c:v>0.18850209446771601</c:v>
                </c:pt>
                <c:pt idx="3">
                  <c:v>0.14536562824906599</c:v>
                </c:pt>
                <c:pt idx="4">
                  <c:v>0.18141571627929401</c:v>
                </c:pt>
                <c:pt idx="5">
                  <c:v>0.25041013379261901</c:v>
                </c:pt>
                <c:pt idx="6">
                  <c:v>0.346791338393312</c:v>
                </c:pt>
                <c:pt idx="7">
                  <c:v>0.44597992970106098</c:v>
                </c:pt>
                <c:pt idx="8">
                  <c:v>0.32804929631623497</c:v>
                </c:pt>
                <c:pt idx="9">
                  <c:v>0.207414383506793</c:v>
                </c:pt>
                <c:pt idx="10">
                  <c:v>0.26731802919602798</c:v>
                </c:pt>
                <c:pt idx="11">
                  <c:v>0.32252901160464198</c:v>
                </c:pt>
                <c:pt idx="12">
                  <c:v>0.40673236466388601</c:v>
                </c:pt>
                <c:pt idx="13">
                  <c:v>2.3922595747946902</c:v>
                </c:pt>
                <c:pt idx="14">
                  <c:v>1.2380413734925899</c:v>
                </c:pt>
                <c:pt idx="15">
                  <c:v>0.73571322511579296</c:v>
                </c:pt>
                <c:pt idx="16">
                  <c:v>0.29485252587139499</c:v>
                </c:pt>
                <c:pt idx="17">
                  <c:v>0.25210968445626603</c:v>
                </c:pt>
                <c:pt idx="18">
                  <c:v>0.10328849528746201</c:v>
                </c:pt>
                <c:pt idx="19">
                  <c:v>0.49237064514895401</c:v>
                </c:pt>
                <c:pt idx="20">
                  <c:v>0.39400180633939103</c:v>
                </c:pt>
                <c:pt idx="21">
                  <c:v>7.3566293261996304E-2</c:v>
                </c:pt>
                <c:pt idx="22">
                  <c:v>0.12679204194882501</c:v>
                </c:pt>
                <c:pt idx="23">
                  <c:v>0.50727613009185901</c:v>
                </c:pt>
                <c:pt idx="24">
                  <c:v>0.12601431980906899</c:v>
                </c:pt>
                <c:pt idx="25">
                  <c:v>0.560266866466549</c:v>
                </c:pt>
                <c:pt idx="26">
                  <c:v>8.6365263032327305E-2</c:v>
                </c:pt>
                <c:pt idx="27">
                  <c:v>0.23590981518410001</c:v>
                </c:pt>
                <c:pt idx="28">
                  <c:v>0.113754519178487</c:v>
                </c:pt>
                <c:pt idx="29">
                  <c:v>0.59152834138409505</c:v>
                </c:pt>
              </c:numCache>
            </c:numRef>
          </c:val>
          <c:smooth val="0"/>
          <c:extLst>
            <c:ext xmlns:c16="http://schemas.microsoft.com/office/drawing/2014/chart" uri="{C3380CC4-5D6E-409C-BE32-E72D297353CC}">
              <c16:uniqueId val="{00000002-6AAC-494C-B59C-1581C521CC14}"/>
            </c:ext>
          </c:extLst>
        </c:ser>
        <c:ser>
          <c:idx val="3"/>
          <c:order val="3"/>
          <c:tx>
            <c:strRef>
              <c:f>Sheet1!$E$1</c:f>
              <c:strCache>
                <c:ptCount val="1"/>
                <c:pt idx="0">
                  <c:v>Masxmenos Costa Rica</c:v>
                </c:pt>
              </c:strCache>
            </c:strRef>
          </c:tx>
          <c:spPr>
            <a:ln w="28575" cap="rnd">
              <a:solidFill>
                <a:schemeClr val="accent4"/>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Sheet1!$E$2:$E$31</c:f>
              <c:numCache>
                <c:formatCode>General</c:formatCode>
                <c:ptCount val="30"/>
                <c:pt idx="0">
                  <c:v>0.12720599821419201</c:v>
                </c:pt>
                <c:pt idx="1">
                  <c:v>0.160726351905427</c:v>
                </c:pt>
                <c:pt idx="2">
                  <c:v>0.40342138035000302</c:v>
                </c:pt>
                <c:pt idx="3">
                  <c:v>3.3717097187077501E-2</c:v>
                </c:pt>
                <c:pt idx="4">
                  <c:v>0</c:v>
                </c:pt>
                <c:pt idx="5">
                  <c:v>0</c:v>
                </c:pt>
                <c:pt idx="6">
                  <c:v>0</c:v>
                </c:pt>
                <c:pt idx="7">
                  <c:v>0.130458463655903</c:v>
                </c:pt>
                <c:pt idx="8">
                  <c:v>0</c:v>
                </c:pt>
                <c:pt idx="9">
                  <c:v>0.82961757526444302</c:v>
                </c:pt>
                <c:pt idx="10">
                  <c:v>0</c:v>
                </c:pt>
                <c:pt idx="11">
                  <c:v>0</c:v>
                </c:pt>
                <c:pt idx="12">
                  <c:v>0.16944365998305599</c:v>
                </c:pt>
                <c:pt idx="13">
                  <c:v>2.7678398631649202E-2</c:v>
                </c:pt>
                <c:pt idx="14">
                  <c:v>0</c:v>
                </c:pt>
                <c:pt idx="15">
                  <c:v>0.18627101622987499</c:v>
                </c:pt>
                <c:pt idx="16">
                  <c:v>0.221329205740635</c:v>
                </c:pt>
                <c:pt idx="17">
                  <c:v>4.7250720088028698E-2</c:v>
                </c:pt>
                <c:pt idx="18">
                  <c:v>0</c:v>
                </c:pt>
                <c:pt idx="19">
                  <c:v>0.38421146171618797</c:v>
                </c:pt>
                <c:pt idx="20">
                  <c:v>9.6237687711932807E-2</c:v>
                </c:pt>
                <c:pt idx="21">
                  <c:v>0</c:v>
                </c:pt>
                <c:pt idx="22">
                  <c:v>0.15077165621911601</c:v>
                </c:pt>
                <c:pt idx="23">
                  <c:v>0.122878253774233</c:v>
                </c:pt>
                <c:pt idx="24">
                  <c:v>5.9322307121900897E-2</c:v>
                </c:pt>
                <c:pt idx="25">
                  <c:v>0</c:v>
                </c:pt>
                <c:pt idx="26">
                  <c:v>1.5787252277069501E-2</c:v>
                </c:pt>
                <c:pt idx="27">
                  <c:v>2.2868996083281801E-2</c:v>
                </c:pt>
                <c:pt idx="28">
                  <c:v>0</c:v>
                </c:pt>
                <c:pt idx="29">
                  <c:v>2.4460579844482199E-2</c:v>
                </c:pt>
              </c:numCache>
            </c:numRef>
          </c:val>
          <c:smooth val="0"/>
          <c:extLst>
            <c:ext xmlns:c16="http://schemas.microsoft.com/office/drawing/2014/chart" uri="{C3380CC4-5D6E-409C-BE32-E72D297353CC}">
              <c16:uniqueId val="{00000003-6AAC-494C-B59C-1581C521CC14}"/>
            </c:ext>
          </c:extLst>
        </c:ser>
        <c:ser>
          <c:idx val="4"/>
          <c:order val="4"/>
          <c:tx>
            <c:strRef>
              <c:f>Sheet1!$F$1</c:f>
              <c:strCache>
                <c:ptCount val="1"/>
                <c:pt idx="0">
                  <c:v>Maxi Palí Costa Rica</c:v>
                </c:pt>
              </c:strCache>
            </c:strRef>
          </c:tx>
          <c:spPr>
            <a:ln w="28575" cap="rnd">
              <a:solidFill>
                <a:schemeClr val="accent5"/>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Sheet1!$F$2:$F$31</c:f>
              <c:numCache>
                <c:formatCode>General</c:formatCode>
                <c:ptCount val="30"/>
                <c:pt idx="0">
                  <c:v>0.15560817371753399</c:v>
                </c:pt>
                <c:pt idx="1">
                  <c:v>0.40263195764862902</c:v>
                </c:pt>
                <c:pt idx="2">
                  <c:v>0.287283351945052</c:v>
                </c:pt>
                <c:pt idx="3">
                  <c:v>4.3704022909465401E-2</c:v>
                </c:pt>
                <c:pt idx="4">
                  <c:v>0</c:v>
                </c:pt>
                <c:pt idx="5">
                  <c:v>0</c:v>
                </c:pt>
                <c:pt idx="6">
                  <c:v>0</c:v>
                </c:pt>
                <c:pt idx="7">
                  <c:v>0.16631079405789201</c:v>
                </c:pt>
                <c:pt idx="8">
                  <c:v>0.13418489522320001</c:v>
                </c:pt>
                <c:pt idx="9">
                  <c:v>0</c:v>
                </c:pt>
                <c:pt idx="10">
                  <c:v>0</c:v>
                </c:pt>
                <c:pt idx="11">
                  <c:v>0</c:v>
                </c:pt>
                <c:pt idx="12">
                  <c:v>0.19438615218525199</c:v>
                </c:pt>
                <c:pt idx="13">
                  <c:v>0</c:v>
                </c:pt>
                <c:pt idx="14">
                  <c:v>0</c:v>
                </c:pt>
                <c:pt idx="15">
                  <c:v>0.49608218138975602</c:v>
                </c:pt>
                <c:pt idx="16">
                  <c:v>0</c:v>
                </c:pt>
                <c:pt idx="17">
                  <c:v>0</c:v>
                </c:pt>
                <c:pt idx="18">
                  <c:v>0</c:v>
                </c:pt>
                <c:pt idx="19">
                  <c:v>6.1106065040993897E-2</c:v>
                </c:pt>
                <c:pt idx="20">
                  <c:v>0</c:v>
                </c:pt>
                <c:pt idx="21">
                  <c:v>0</c:v>
                </c:pt>
                <c:pt idx="22">
                  <c:v>0.165326587767639</c:v>
                </c:pt>
                <c:pt idx="23">
                  <c:v>0.53625892928806496</c:v>
                </c:pt>
                <c:pt idx="24">
                  <c:v>0</c:v>
                </c:pt>
                <c:pt idx="25">
                  <c:v>0</c:v>
                </c:pt>
                <c:pt idx="26">
                  <c:v>0.28502007754708503</c:v>
                </c:pt>
                <c:pt idx="27">
                  <c:v>8.7036903647146405E-3</c:v>
                </c:pt>
                <c:pt idx="28">
                  <c:v>3.0888355090130999E-2</c:v>
                </c:pt>
                <c:pt idx="29">
                  <c:v>0.11464434115465499</c:v>
                </c:pt>
              </c:numCache>
            </c:numRef>
          </c:val>
          <c:smooth val="0"/>
          <c:extLst>
            <c:ext xmlns:c16="http://schemas.microsoft.com/office/drawing/2014/chart" uri="{C3380CC4-5D6E-409C-BE32-E72D297353CC}">
              <c16:uniqueId val="{00000004-6AAC-494C-B59C-1581C521CC14}"/>
            </c:ext>
          </c:extLst>
        </c:ser>
        <c:dLbls>
          <c:showLegendKey val="0"/>
          <c:showVal val="0"/>
          <c:showCatName val="0"/>
          <c:showSerName val="0"/>
          <c:showPercent val="0"/>
          <c:showBubbleSize val="0"/>
        </c:dLbls>
        <c:smooth val="0"/>
        <c:axId val="309768280"/>
        <c:axId val="309774512"/>
      </c:lineChart>
      <c:dateAx>
        <c:axId val="30976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74512"/>
        <c:crosses val="autoZero"/>
        <c:auto val="1"/>
        <c:lblOffset val="100"/>
        <c:baseTimeUnit val="days"/>
      </c:dateAx>
      <c:valAx>
        <c:axId val="30977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6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Sheet1!$A$2:$A$6</c:f>
              <c:strCache>
                <c:ptCount val="5"/>
                <c:pt idx="0">
                  <c:v>Walmart Costa Rica</c:v>
                </c:pt>
                <c:pt idx="1">
                  <c:v>PriceSmart Costa Rica</c:v>
                </c:pt>
                <c:pt idx="2">
                  <c:v>Auto Mercado</c:v>
                </c:pt>
                <c:pt idx="3">
                  <c:v>Masxmenos Costa Rica</c:v>
                </c:pt>
                <c:pt idx="4">
                  <c:v>Maxi Palí Costa Rica</c:v>
                </c:pt>
              </c:strCache>
            </c:strRef>
          </c:cat>
          <c:val>
            <c:numRef>
              <c:f>Sheet1!$B$2:$B$6</c:f>
              <c:numCache>
                <c:formatCode>General</c:formatCode>
                <c:ptCount val="5"/>
                <c:pt idx="0">
                  <c:v>30229</c:v>
                </c:pt>
                <c:pt idx="1">
                  <c:v>8815</c:v>
                </c:pt>
                <c:pt idx="2">
                  <c:v>43014</c:v>
                </c:pt>
                <c:pt idx="3">
                  <c:v>13119</c:v>
                </c:pt>
                <c:pt idx="4">
                  <c:v>22756</c:v>
                </c:pt>
              </c:numCache>
            </c:numRef>
          </c:val>
          <c:extLst>
            <c:ext xmlns:c16="http://schemas.microsoft.com/office/drawing/2014/chart" uri="{C3380CC4-5D6E-409C-BE32-E72D297353CC}">
              <c16:uniqueId val="{00000000-7056-486C-970A-C4EE742ABEEB}"/>
            </c:ext>
          </c:extLst>
        </c:ser>
        <c:dLbls>
          <c:showLegendKey val="0"/>
          <c:showVal val="0"/>
          <c:showCatName val="0"/>
          <c:showSerName val="0"/>
          <c:showPercent val="0"/>
          <c:showBubbleSize val="0"/>
        </c:dLbls>
        <c:gapWidth val="219"/>
        <c:overlap val="-27"/>
        <c:axId val="309773528"/>
        <c:axId val="309773856"/>
      </c:barChart>
      <c:catAx>
        <c:axId val="309773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73856"/>
        <c:crosses val="autoZero"/>
        <c:auto val="1"/>
        <c:lblAlgn val="ctr"/>
        <c:lblOffset val="100"/>
        <c:noMultiLvlLbl val="0"/>
      </c:catAx>
      <c:valAx>
        <c:axId val="30977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7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Mercado</c:v>
                </c:pt>
              </c:strCache>
            </c:strRef>
          </c:tx>
          <c:spPr>
            <a:solidFill>
              <a:schemeClr val="accent1"/>
            </a:solidFill>
            <a:ln>
              <a:noFill/>
            </a:ln>
            <a:effectLst/>
          </c:spPr>
          <c:invertIfNegative val="0"/>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98133</c:v>
                </c:pt>
                <c:pt idx="1">
                  <c:v>89704</c:v>
                </c:pt>
                <c:pt idx="2">
                  <c:v>85422</c:v>
                </c:pt>
                <c:pt idx="3">
                  <c:v>112569</c:v>
                </c:pt>
                <c:pt idx="4">
                  <c:v>130455</c:v>
                </c:pt>
                <c:pt idx="5">
                  <c:v>149651</c:v>
                </c:pt>
                <c:pt idx="6">
                  <c:v>198591</c:v>
                </c:pt>
                <c:pt idx="7">
                  <c:v>194185</c:v>
                </c:pt>
                <c:pt idx="8">
                  <c:v>152744</c:v>
                </c:pt>
                <c:pt idx="9">
                  <c:v>172447</c:v>
                </c:pt>
                <c:pt idx="10">
                  <c:v>235108</c:v>
                </c:pt>
                <c:pt idx="11">
                  <c:v>259847</c:v>
                </c:pt>
                <c:pt idx="12">
                  <c:v>208958</c:v>
                </c:pt>
                <c:pt idx="13">
                  <c:v>211584</c:v>
                </c:pt>
                <c:pt idx="14">
                  <c:v>175447</c:v>
                </c:pt>
                <c:pt idx="15">
                  <c:v>165464</c:v>
                </c:pt>
                <c:pt idx="16">
                  <c:v>160156</c:v>
                </c:pt>
                <c:pt idx="17">
                  <c:v>162500</c:v>
                </c:pt>
                <c:pt idx="18">
                  <c:v>224772</c:v>
                </c:pt>
                <c:pt idx="19">
                  <c:v>257019</c:v>
                </c:pt>
                <c:pt idx="20">
                  <c:v>243766</c:v>
                </c:pt>
                <c:pt idx="21">
                  <c:v>200158</c:v>
                </c:pt>
                <c:pt idx="22">
                  <c:v>161834</c:v>
                </c:pt>
                <c:pt idx="23">
                  <c:v>262220</c:v>
                </c:pt>
                <c:pt idx="24">
                  <c:v>335611</c:v>
                </c:pt>
                <c:pt idx="25">
                  <c:v>255912</c:v>
                </c:pt>
                <c:pt idx="26">
                  <c:v>251999</c:v>
                </c:pt>
                <c:pt idx="27">
                  <c:v>277651</c:v>
                </c:pt>
                <c:pt idx="28">
                  <c:v>382947</c:v>
                </c:pt>
                <c:pt idx="29">
                  <c:v>310675</c:v>
                </c:pt>
              </c:numCache>
            </c:numRef>
          </c:val>
          <c:extLst>
            <c:ext xmlns:c16="http://schemas.microsoft.com/office/drawing/2014/chart" uri="{C3380CC4-5D6E-409C-BE32-E72D297353CC}">
              <c16:uniqueId val="{00000000-0BB2-4879-98FD-6783AAD54223}"/>
            </c:ext>
          </c:extLst>
        </c:ser>
        <c:dLbls>
          <c:showLegendKey val="0"/>
          <c:showVal val="0"/>
          <c:showCatName val="0"/>
          <c:showSerName val="0"/>
          <c:showPercent val="0"/>
          <c:showBubbleSize val="0"/>
        </c:dLbls>
        <c:gapWidth val="219"/>
        <c:overlap val="-27"/>
        <c:axId val="315957000"/>
        <c:axId val="315956016"/>
      </c:barChart>
      <c:dateAx>
        <c:axId val="31595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956016"/>
        <c:crosses val="autoZero"/>
        <c:auto val="1"/>
        <c:lblOffset val="100"/>
        <c:baseTimeUnit val="days"/>
      </c:dateAx>
      <c:valAx>
        <c:axId val="31595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95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A2337-7C7B-4DAB-9C43-4E47D4AC2B68}"/>
              </a:ext>
            </a:extLst>
          </p:cNvPr>
          <p:cNvSpPr>
            <a:spLocks noGrp="1"/>
          </p:cNvSpPr>
          <p:nvPr>
            <p:ph type="ctrTitle"/>
          </p:nvPr>
        </p:nvSpPr>
        <p:spPr/>
        <p:txBody>
          <a:bodyPr/>
          <a:lstStyle/>
          <a:p>
            <a:r>
              <a:rPr lang="en-US"/>
              <a:t>Reporte Mensual Ejecutivo</a:t>
            </a:r>
          </a:p>
        </p:txBody>
      </p:sp>
      <p:sp>
        <p:nvSpPr>
          <p:cNvPr id="3" name="Subtitle 2">
            <a:extLst>
              <a:ext uri="{FF2B5EF4-FFF2-40B4-BE49-F238E27FC236}">
                <a16:creationId xmlns:a16="http://schemas.microsoft.com/office/drawing/2014/main" id="{C36BD34C-DB02-4044-92B9-B5338CA4ABFB}"/>
              </a:ext>
            </a:extLst>
          </p:cNvPr>
          <p:cNvSpPr>
            <a:spLocks noGrp="1"/>
          </p:cNvSpPr>
          <p:nvPr>
            <p:ph type="subTitle" idx="1"/>
          </p:nvPr>
        </p:nvSpPr>
        <p:spPr/>
        <p:txBody>
          <a:bodyPr/>
          <a:lstStyle/>
          <a:p>
            <a:r>
              <a:rPr lang="en-US"/>
              <a:t>Auto Mercado</a:t>
            </a:r>
          </a:p>
        </p:txBody>
      </p:sp>
    </p:spTree>
    <p:extLst>
      <p:ext uri="{BB962C8B-B14F-4D97-AF65-F5344CB8AC3E}">
        <p14:creationId xmlns:p14="http://schemas.microsoft.com/office/powerpoint/2010/main" val="4262668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9CD80-1F95-4552-821C-803B7267D8AC}"/>
              </a:ext>
            </a:extLst>
          </p:cNvPr>
          <p:cNvSpPr>
            <a:spLocks noGrp="1"/>
          </p:cNvSpPr>
          <p:nvPr>
            <p:ph type="title"/>
          </p:nvPr>
        </p:nvSpPr>
        <p:spPr/>
        <p:txBody>
          <a:bodyPr/>
          <a:lstStyle/>
          <a:p>
            <a:r>
              <a:rPr lang="es-ES"/>
              <a:t>Facebook Número de Fans y % de Crecimiento en 30 días. | All Pages</a:t>
            </a:r>
            <a:endParaRPr lang="en-US"/>
          </a:p>
        </p:txBody>
      </p:sp>
      <p:graphicFrame>
        <p:nvGraphicFramePr>
          <p:cNvPr id="5" name="Table Placeholder 4">
            <a:extLst>
              <a:ext uri="{FF2B5EF4-FFF2-40B4-BE49-F238E27FC236}">
                <a16:creationId xmlns:a16="http://schemas.microsoft.com/office/drawing/2014/main" id="{A9CD2960-0AC1-484D-A250-FF3A8A01D0FF}"/>
              </a:ext>
            </a:extLst>
          </p:cNvPr>
          <p:cNvGraphicFramePr>
            <a:graphicFrameLocks noGrp="1"/>
          </p:cNvGraphicFramePr>
          <p:nvPr>
            <p:ph type="tbl" sz="quarter" idx="13"/>
            <p:extLst>
              <p:ext uri="{D42A27DB-BD31-4B8C-83A1-F6EECF244321}">
                <p14:modId xmlns:p14="http://schemas.microsoft.com/office/powerpoint/2010/main" val="2911461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2271171"/>
                    </a:ext>
                  </a:extLst>
                </a:gridCol>
                <a:gridCol w="1234440">
                  <a:extLst>
                    <a:ext uri="{9D8B030D-6E8A-4147-A177-3AD203B41FA5}">
                      <a16:colId xmlns:a16="http://schemas.microsoft.com/office/drawing/2014/main" val="1611103437"/>
                    </a:ext>
                  </a:extLst>
                </a:gridCol>
                <a:gridCol w="822960">
                  <a:extLst>
                    <a:ext uri="{9D8B030D-6E8A-4147-A177-3AD203B41FA5}">
                      <a16:colId xmlns:a16="http://schemas.microsoft.com/office/drawing/2014/main" val="4173245571"/>
                    </a:ext>
                  </a:extLst>
                </a:gridCol>
                <a:gridCol w="822960">
                  <a:extLst>
                    <a:ext uri="{9D8B030D-6E8A-4147-A177-3AD203B41FA5}">
                      <a16:colId xmlns:a16="http://schemas.microsoft.com/office/drawing/2014/main" val="1528341624"/>
                    </a:ext>
                  </a:extLst>
                </a:gridCol>
                <a:gridCol w="822960">
                  <a:extLst>
                    <a:ext uri="{9D8B030D-6E8A-4147-A177-3AD203B41FA5}">
                      <a16:colId xmlns:a16="http://schemas.microsoft.com/office/drawing/2014/main" val="196667960"/>
                    </a:ext>
                  </a:extLst>
                </a:gridCol>
                <a:gridCol w="822960">
                  <a:extLst>
                    <a:ext uri="{9D8B030D-6E8A-4147-A177-3AD203B41FA5}">
                      <a16:colId xmlns:a16="http://schemas.microsoft.com/office/drawing/2014/main" val="3981991764"/>
                    </a:ext>
                  </a:extLst>
                </a:gridCol>
                <a:gridCol w="822960">
                  <a:extLst>
                    <a:ext uri="{9D8B030D-6E8A-4147-A177-3AD203B41FA5}">
                      <a16:colId xmlns:a16="http://schemas.microsoft.com/office/drawing/2014/main" val="1484026476"/>
                    </a:ext>
                  </a:extLst>
                </a:gridCol>
                <a:gridCol w="822960">
                  <a:extLst>
                    <a:ext uri="{9D8B030D-6E8A-4147-A177-3AD203B41FA5}">
                      <a16:colId xmlns:a16="http://schemas.microsoft.com/office/drawing/2014/main" val="4519781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17598783"/>
                  </a:ext>
                </a:extLst>
              </a:tr>
              <a:tr h="370840">
                <a:tc>
                  <a:txBody>
                    <a:bodyPr/>
                    <a:lstStyle/>
                    <a:p>
                      <a:r>
                        <a:rPr lang="en-US" sz="1000"/>
                        <a:t>PriceSmart Costa Rica</a:t>
                      </a:r>
                    </a:p>
                  </a:txBody>
                  <a:tcPr/>
                </a:tc>
                <a:tc>
                  <a:txBody>
                    <a:bodyPr/>
                    <a:lstStyle/>
                    <a:p>
                      <a:r>
                        <a:rPr lang="en-US" sz="1000"/>
                        <a:t>276730</a:t>
                      </a:r>
                    </a:p>
                  </a:txBody>
                  <a:tcPr/>
                </a:tc>
                <a:tc>
                  <a:txBody>
                    <a:bodyPr/>
                    <a:lstStyle/>
                    <a:p>
                      <a:r>
                        <a:rPr lang="en-US" sz="1000"/>
                        <a:t>321</a:t>
                      </a:r>
                    </a:p>
                  </a:txBody>
                  <a:tcPr/>
                </a:tc>
                <a:tc>
                  <a:txBody>
                    <a:bodyPr/>
                    <a:lstStyle/>
                    <a:p>
                      <a:r>
                        <a:rPr lang="en-US" sz="1000"/>
                        <a:t>0.1 %</a:t>
                      </a:r>
                    </a:p>
                  </a:txBody>
                  <a:tcPr/>
                </a:tc>
                <a:tc>
                  <a:txBody>
                    <a:bodyPr/>
                    <a:lstStyle/>
                    <a:p>
                      <a:r>
                        <a:rPr lang="en-US" sz="1000"/>
                        <a:t>1020</a:t>
                      </a:r>
                    </a:p>
                  </a:txBody>
                  <a:tcPr/>
                </a:tc>
                <a:tc>
                  <a:txBody>
                    <a:bodyPr/>
                    <a:lstStyle/>
                    <a:p>
                      <a:r>
                        <a:rPr lang="en-US" sz="1000"/>
                        <a:t>0.4 %</a:t>
                      </a:r>
                    </a:p>
                  </a:txBody>
                  <a:tcPr/>
                </a:tc>
                <a:tc>
                  <a:txBody>
                    <a:bodyPr/>
                    <a:lstStyle/>
                    <a:p>
                      <a:r>
                        <a:rPr lang="en-US" sz="1000"/>
                        <a:t>5175</a:t>
                      </a:r>
                    </a:p>
                  </a:txBody>
                  <a:tcPr/>
                </a:tc>
                <a:tc>
                  <a:txBody>
                    <a:bodyPr/>
                    <a:lstStyle/>
                    <a:p>
                      <a:r>
                        <a:rPr lang="en-US" sz="1000"/>
                        <a:t>1.9 %</a:t>
                      </a:r>
                    </a:p>
                  </a:txBody>
                  <a:tcPr/>
                </a:tc>
                <a:extLst>
                  <a:ext uri="{0D108BD9-81ED-4DB2-BD59-A6C34878D82A}">
                    <a16:rowId xmlns:a16="http://schemas.microsoft.com/office/drawing/2014/main" val="2070023639"/>
                  </a:ext>
                </a:extLst>
              </a:tr>
              <a:tr h="370840">
                <a:tc>
                  <a:txBody>
                    <a:bodyPr/>
                    <a:lstStyle/>
                    <a:p>
                      <a:r>
                        <a:rPr lang="en-US" sz="1000"/>
                        <a:t>Walmart Costa Rica</a:t>
                      </a:r>
                    </a:p>
                  </a:txBody>
                  <a:tcPr/>
                </a:tc>
                <a:tc>
                  <a:txBody>
                    <a:bodyPr/>
                    <a:lstStyle/>
                    <a:p>
                      <a:r>
                        <a:rPr lang="en-US" sz="1000"/>
                        <a:t>580111</a:t>
                      </a:r>
                    </a:p>
                  </a:txBody>
                  <a:tcPr/>
                </a:tc>
                <a:tc>
                  <a:txBody>
                    <a:bodyPr/>
                    <a:lstStyle/>
                    <a:p>
                      <a:r>
                        <a:rPr lang="en-US" sz="1000"/>
                        <a:t>393</a:t>
                      </a:r>
                    </a:p>
                  </a:txBody>
                  <a:tcPr/>
                </a:tc>
                <a:tc>
                  <a:txBody>
                    <a:bodyPr/>
                    <a:lstStyle/>
                    <a:p>
                      <a:r>
                        <a:rPr lang="en-US" sz="1000"/>
                        <a:t>0.1 %</a:t>
                      </a:r>
                    </a:p>
                  </a:txBody>
                  <a:tcPr/>
                </a:tc>
                <a:tc>
                  <a:txBody>
                    <a:bodyPr/>
                    <a:lstStyle/>
                    <a:p>
                      <a:r>
                        <a:rPr lang="en-US" sz="1000"/>
                        <a:t>1190</a:t>
                      </a:r>
                    </a:p>
                  </a:txBody>
                  <a:tcPr/>
                </a:tc>
                <a:tc>
                  <a:txBody>
                    <a:bodyPr/>
                    <a:lstStyle/>
                    <a:p>
                      <a:r>
                        <a:rPr lang="en-US" sz="1000"/>
                        <a:t>0.2 %</a:t>
                      </a:r>
                    </a:p>
                  </a:txBody>
                  <a:tcPr/>
                </a:tc>
                <a:tc>
                  <a:txBody>
                    <a:bodyPr/>
                    <a:lstStyle/>
                    <a:p>
                      <a:r>
                        <a:rPr lang="en-US" sz="1000"/>
                        <a:t>8727</a:t>
                      </a:r>
                    </a:p>
                  </a:txBody>
                  <a:tcPr/>
                </a:tc>
                <a:tc>
                  <a:txBody>
                    <a:bodyPr/>
                    <a:lstStyle/>
                    <a:p>
                      <a:r>
                        <a:rPr lang="en-US" sz="1000"/>
                        <a:t>1.5 %</a:t>
                      </a:r>
                    </a:p>
                  </a:txBody>
                  <a:tcPr/>
                </a:tc>
                <a:extLst>
                  <a:ext uri="{0D108BD9-81ED-4DB2-BD59-A6C34878D82A}">
                    <a16:rowId xmlns:a16="http://schemas.microsoft.com/office/drawing/2014/main" val="50201262"/>
                  </a:ext>
                </a:extLst>
              </a:tr>
              <a:tr h="370840">
                <a:tc>
                  <a:txBody>
                    <a:bodyPr/>
                    <a:lstStyle/>
                    <a:p>
                      <a:r>
                        <a:rPr lang="en-US" sz="1000"/>
                        <a:t>Maxi Palí Costa Rica</a:t>
                      </a:r>
                    </a:p>
                  </a:txBody>
                  <a:tcPr/>
                </a:tc>
                <a:tc>
                  <a:txBody>
                    <a:bodyPr/>
                    <a:lstStyle/>
                    <a:p>
                      <a:r>
                        <a:rPr lang="en-US" sz="1000"/>
                        <a:t>308908</a:t>
                      </a:r>
                    </a:p>
                  </a:txBody>
                  <a:tcPr/>
                </a:tc>
                <a:tc>
                  <a:txBody>
                    <a:bodyPr/>
                    <a:lstStyle/>
                    <a:p>
                      <a:r>
                        <a:rPr lang="en-US" sz="1000"/>
                        <a:t>165</a:t>
                      </a:r>
                    </a:p>
                  </a:txBody>
                  <a:tcPr/>
                </a:tc>
                <a:tc>
                  <a:txBody>
                    <a:bodyPr/>
                    <a:lstStyle/>
                    <a:p>
                      <a:r>
                        <a:rPr lang="en-US" sz="1000"/>
                        <a:t>0.1 %</a:t>
                      </a:r>
                    </a:p>
                  </a:txBody>
                  <a:tcPr/>
                </a:tc>
                <a:tc>
                  <a:txBody>
                    <a:bodyPr/>
                    <a:lstStyle/>
                    <a:p>
                      <a:r>
                        <a:rPr lang="en-US" sz="1000"/>
                        <a:t>400</a:t>
                      </a:r>
                    </a:p>
                  </a:txBody>
                  <a:tcPr/>
                </a:tc>
                <a:tc>
                  <a:txBody>
                    <a:bodyPr/>
                    <a:lstStyle/>
                    <a:p>
                      <a:r>
                        <a:rPr lang="en-US" sz="1000"/>
                        <a:t>0.1 %</a:t>
                      </a:r>
                    </a:p>
                  </a:txBody>
                  <a:tcPr/>
                </a:tc>
                <a:tc>
                  <a:txBody>
                    <a:bodyPr/>
                    <a:lstStyle/>
                    <a:p>
                      <a:r>
                        <a:rPr lang="en-US" sz="1000"/>
                        <a:t>4061</a:t>
                      </a:r>
                    </a:p>
                  </a:txBody>
                  <a:tcPr/>
                </a:tc>
                <a:tc>
                  <a:txBody>
                    <a:bodyPr/>
                    <a:lstStyle/>
                    <a:p>
                      <a:r>
                        <a:rPr lang="en-US" sz="1000"/>
                        <a:t>1.3 %</a:t>
                      </a:r>
                    </a:p>
                  </a:txBody>
                  <a:tcPr/>
                </a:tc>
                <a:extLst>
                  <a:ext uri="{0D108BD9-81ED-4DB2-BD59-A6C34878D82A}">
                    <a16:rowId xmlns:a16="http://schemas.microsoft.com/office/drawing/2014/main" val="1032027015"/>
                  </a:ext>
                </a:extLst>
              </a:tr>
              <a:tr h="370840">
                <a:tc>
                  <a:txBody>
                    <a:bodyPr/>
                    <a:lstStyle/>
                    <a:p>
                      <a:r>
                        <a:rPr lang="en-US" sz="1000"/>
                        <a:t>Auto Mercado</a:t>
                      </a:r>
                    </a:p>
                  </a:txBody>
                  <a:tcPr/>
                </a:tc>
                <a:tc>
                  <a:txBody>
                    <a:bodyPr/>
                    <a:lstStyle/>
                    <a:p>
                      <a:r>
                        <a:rPr lang="en-US" sz="1000"/>
                        <a:t>195797</a:t>
                      </a:r>
                    </a:p>
                  </a:txBody>
                  <a:tcPr/>
                </a:tc>
                <a:tc>
                  <a:txBody>
                    <a:bodyPr/>
                    <a:lstStyle/>
                    <a:p>
                      <a:r>
                        <a:rPr lang="en-US" sz="1000"/>
                        <a:t>157</a:t>
                      </a:r>
                    </a:p>
                  </a:txBody>
                  <a:tcPr/>
                </a:tc>
                <a:tc>
                  <a:txBody>
                    <a:bodyPr/>
                    <a:lstStyle/>
                    <a:p>
                      <a:r>
                        <a:rPr lang="en-US" sz="1000"/>
                        <a:t>0.1 %</a:t>
                      </a:r>
                    </a:p>
                  </a:txBody>
                  <a:tcPr/>
                </a:tc>
                <a:tc>
                  <a:txBody>
                    <a:bodyPr/>
                    <a:lstStyle/>
                    <a:p>
                      <a:r>
                        <a:rPr lang="en-US" sz="1000"/>
                        <a:t>631</a:t>
                      </a:r>
                    </a:p>
                  </a:txBody>
                  <a:tcPr/>
                </a:tc>
                <a:tc>
                  <a:txBody>
                    <a:bodyPr/>
                    <a:lstStyle/>
                    <a:p>
                      <a:r>
                        <a:rPr lang="en-US" sz="1000"/>
                        <a:t>0.3 %</a:t>
                      </a:r>
                    </a:p>
                  </a:txBody>
                  <a:tcPr/>
                </a:tc>
                <a:tc>
                  <a:txBody>
                    <a:bodyPr/>
                    <a:lstStyle/>
                    <a:p>
                      <a:r>
                        <a:rPr lang="en-US" sz="1000"/>
                        <a:t>1768</a:t>
                      </a:r>
                    </a:p>
                  </a:txBody>
                  <a:tcPr/>
                </a:tc>
                <a:tc>
                  <a:txBody>
                    <a:bodyPr/>
                    <a:lstStyle/>
                    <a:p>
                      <a:r>
                        <a:rPr lang="en-US" sz="1000"/>
                        <a:t>0.9 %</a:t>
                      </a:r>
                    </a:p>
                  </a:txBody>
                  <a:tcPr/>
                </a:tc>
                <a:extLst>
                  <a:ext uri="{0D108BD9-81ED-4DB2-BD59-A6C34878D82A}">
                    <a16:rowId xmlns:a16="http://schemas.microsoft.com/office/drawing/2014/main" val="1914463812"/>
                  </a:ext>
                </a:extLst>
              </a:tr>
              <a:tr h="370840">
                <a:tc>
                  <a:txBody>
                    <a:bodyPr/>
                    <a:lstStyle/>
                    <a:p>
                      <a:r>
                        <a:rPr lang="en-US" sz="1000"/>
                        <a:t>Masxmenos Costa Rica</a:t>
                      </a:r>
                    </a:p>
                  </a:txBody>
                  <a:tcPr/>
                </a:tc>
                <a:tc>
                  <a:txBody>
                    <a:bodyPr/>
                    <a:lstStyle/>
                    <a:p>
                      <a:r>
                        <a:rPr lang="en-US" sz="1000"/>
                        <a:t>296754</a:t>
                      </a:r>
                    </a:p>
                  </a:txBody>
                  <a:tcPr/>
                </a:tc>
                <a:tc>
                  <a:txBody>
                    <a:bodyPr/>
                    <a:lstStyle/>
                    <a:p>
                      <a:r>
                        <a:rPr lang="en-US" sz="1000"/>
                        <a:t>142</a:t>
                      </a:r>
                    </a:p>
                  </a:txBody>
                  <a:tcPr/>
                </a:tc>
                <a:tc>
                  <a:txBody>
                    <a:bodyPr/>
                    <a:lstStyle/>
                    <a:p>
                      <a:r>
                        <a:rPr lang="en-US" sz="1000"/>
                        <a:t>0.0 %</a:t>
                      </a:r>
                    </a:p>
                  </a:txBody>
                  <a:tcPr/>
                </a:tc>
                <a:tc>
                  <a:txBody>
                    <a:bodyPr/>
                    <a:lstStyle/>
                    <a:p>
                      <a:r>
                        <a:rPr lang="en-US" sz="1000"/>
                        <a:t>243</a:t>
                      </a:r>
                    </a:p>
                  </a:txBody>
                  <a:tcPr/>
                </a:tc>
                <a:tc>
                  <a:txBody>
                    <a:bodyPr/>
                    <a:lstStyle/>
                    <a:p>
                      <a:r>
                        <a:rPr lang="en-US" sz="1000"/>
                        <a:t>0.1 %</a:t>
                      </a:r>
                    </a:p>
                  </a:txBody>
                  <a:tcPr/>
                </a:tc>
                <a:tc>
                  <a:txBody>
                    <a:bodyPr/>
                    <a:lstStyle/>
                    <a:p>
                      <a:r>
                        <a:rPr lang="en-US" sz="1000"/>
                        <a:t>844</a:t>
                      </a:r>
                    </a:p>
                  </a:txBody>
                  <a:tcPr/>
                </a:tc>
                <a:tc>
                  <a:txBody>
                    <a:bodyPr/>
                    <a:lstStyle/>
                    <a:p>
                      <a:r>
                        <a:rPr lang="en-US" sz="1000"/>
                        <a:t>0.3 %</a:t>
                      </a:r>
                    </a:p>
                  </a:txBody>
                  <a:tcPr/>
                </a:tc>
                <a:extLst>
                  <a:ext uri="{0D108BD9-81ED-4DB2-BD59-A6C34878D82A}">
                    <a16:rowId xmlns:a16="http://schemas.microsoft.com/office/drawing/2014/main" val="3002153461"/>
                  </a:ext>
                </a:extLst>
              </a:tr>
            </a:tbl>
          </a:graphicData>
        </a:graphic>
      </p:graphicFrame>
      <p:sp>
        <p:nvSpPr>
          <p:cNvPr id="4" name="Text Placeholder 3">
            <a:extLst>
              <a:ext uri="{FF2B5EF4-FFF2-40B4-BE49-F238E27FC236}">
                <a16:creationId xmlns:a16="http://schemas.microsoft.com/office/drawing/2014/main" id="{9E4757CA-D261-4F68-88ED-015528AAF70E}"/>
              </a:ext>
            </a:extLst>
          </p:cNvPr>
          <p:cNvSpPr>
            <a:spLocks noGrp="1"/>
          </p:cNvSpPr>
          <p:nvPr>
            <p:ph type="body" sz="quarter" idx="14"/>
          </p:nvPr>
        </p:nvSpPr>
        <p:spPr/>
        <p:txBody>
          <a:bodyPr/>
          <a:lstStyle/>
          <a:p>
            <a:r>
              <a:rPr lang="en-US"/>
              <a:t>10/11/2019 - 11/10/2019</a:t>
            </a:r>
          </a:p>
        </p:txBody>
      </p:sp>
    </p:spTree>
    <p:extLst>
      <p:ext uri="{BB962C8B-B14F-4D97-AF65-F5344CB8AC3E}">
        <p14:creationId xmlns:p14="http://schemas.microsoft.com/office/powerpoint/2010/main" val="3300294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855FB-F1F4-438D-B039-F738FE49BC9A}"/>
              </a:ext>
            </a:extLst>
          </p:cNvPr>
          <p:cNvSpPr>
            <a:spLocks noGrp="1"/>
          </p:cNvSpPr>
          <p:nvPr>
            <p:ph type="title"/>
          </p:nvPr>
        </p:nvSpPr>
        <p:spPr/>
        <p:txBody>
          <a:bodyPr/>
          <a:lstStyle/>
          <a:p>
            <a:r>
              <a:rPr lang="es-ES"/>
              <a:t>Facebook Interaction Rate (Porcentaje de Interacción normalizado para comparación). | All Pages</a:t>
            </a:r>
            <a:endParaRPr lang="en-US"/>
          </a:p>
        </p:txBody>
      </p:sp>
      <p:graphicFrame>
        <p:nvGraphicFramePr>
          <p:cNvPr id="6" name="Chart Placeholder 5">
            <a:extLst>
              <a:ext uri="{FF2B5EF4-FFF2-40B4-BE49-F238E27FC236}">
                <a16:creationId xmlns:a16="http://schemas.microsoft.com/office/drawing/2014/main" id="{0BD6FE6D-70DF-490E-A6C0-4AB28E5C7D75}"/>
              </a:ext>
            </a:extLst>
          </p:cNvPr>
          <p:cNvGraphicFramePr>
            <a:graphicFrameLocks noGrp="1"/>
          </p:cNvGraphicFramePr>
          <p:nvPr>
            <p:ph type="chart" sz="quarter" idx="13"/>
            <p:extLst>
              <p:ext uri="{D42A27DB-BD31-4B8C-83A1-F6EECF244321}">
                <p14:modId xmlns:p14="http://schemas.microsoft.com/office/powerpoint/2010/main" val="382981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547D7E-B87E-46CE-910C-E19E179A8281}"/>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402ABFB1-E247-4E6D-AE1B-9F1E53508F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7587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73994-D061-48A3-A964-3CFEFC4A645B}"/>
              </a:ext>
            </a:extLst>
          </p:cNvPr>
          <p:cNvSpPr>
            <a:spLocks noGrp="1"/>
          </p:cNvSpPr>
          <p:nvPr>
            <p:ph type="title"/>
          </p:nvPr>
        </p:nvSpPr>
        <p:spPr/>
        <p:txBody>
          <a:bodyPr/>
          <a:lstStyle/>
          <a:p>
            <a:r>
              <a:rPr lang="es-ES"/>
              <a:t>Facebook Total de Interacciones: Reacciones + Shares + Comentarios | All Pages</a:t>
            </a:r>
            <a:endParaRPr lang="en-US"/>
          </a:p>
        </p:txBody>
      </p:sp>
      <p:graphicFrame>
        <p:nvGraphicFramePr>
          <p:cNvPr id="6" name="Chart Placeholder 5">
            <a:extLst>
              <a:ext uri="{FF2B5EF4-FFF2-40B4-BE49-F238E27FC236}">
                <a16:creationId xmlns:a16="http://schemas.microsoft.com/office/drawing/2014/main" id="{DC55C7AA-F300-4C93-856F-3ABAA1E0DB8C}"/>
              </a:ext>
            </a:extLst>
          </p:cNvPr>
          <p:cNvGraphicFramePr>
            <a:graphicFrameLocks noGrp="1"/>
          </p:cNvGraphicFramePr>
          <p:nvPr>
            <p:ph type="chart" sz="quarter" idx="13"/>
            <p:extLst>
              <p:ext uri="{D42A27DB-BD31-4B8C-83A1-F6EECF244321}">
                <p14:modId xmlns:p14="http://schemas.microsoft.com/office/powerpoint/2010/main" val="4283029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3C04D6-7647-45FE-9C50-FE233649C627}"/>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B9E8C2D7-E966-42EF-849D-7A250A22FF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3757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A20A5-0ADE-4A4E-ABCF-42932E1156EE}"/>
              </a:ext>
            </a:extLst>
          </p:cNvPr>
          <p:cNvSpPr>
            <a:spLocks noGrp="1"/>
          </p:cNvSpPr>
          <p:nvPr>
            <p:ph type="title"/>
          </p:nvPr>
        </p:nvSpPr>
        <p:spPr/>
        <p:txBody>
          <a:bodyPr/>
          <a:lstStyle/>
          <a:p>
            <a:r>
              <a:rPr lang="es-ES"/>
              <a:t>Facebook Alcance Total: Número de personas únicas que recibieron nuestros mensajes. | All Pages</a:t>
            </a:r>
            <a:endParaRPr lang="en-US"/>
          </a:p>
        </p:txBody>
      </p:sp>
      <p:graphicFrame>
        <p:nvGraphicFramePr>
          <p:cNvPr id="6" name="Chart Placeholder 5">
            <a:extLst>
              <a:ext uri="{FF2B5EF4-FFF2-40B4-BE49-F238E27FC236}">
                <a16:creationId xmlns:a16="http://schemas.microsoft.com/office/drawing/2014/main" id="{11028450-529F-47BC-9C26-732122102F43}"/>
              </a:ext>
            </a:extLst>
          </p:cNvPr>
          <p:cNvGraphicFramePr>
            <a:graphicFrameLocks noGrp="1"/>
          </p:cNvGraphicFramePr>
          <p:nvPr>
            <p:ph type="chart" sz="quarter" idx="13"/>
            <p:extLst>
              <p:ext uri="{D42A27DB-BD31-4B8C-83A1-F6EECF244321}">
                <p14:modId xmlns:p14="http://schemas.microsoft.com/office/powerpoint/2010/main" val="1421462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E056FB-8F3A-4608-940F-B091E501EB50}"/>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8604CFD5-6418-4F3B-8CF0-F85412F7D5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7604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830EB-658B-4F82-A806-2A0595DC1E88}"/>
              </a:ext>
            </a:extLst>
          </p:cNvPr>
          <p:cNvSpPr>
            <a:spLocks noGrp="1"/>
          </p:cNvSpPr>
          <p:nvPr>
            <p:ph type="title"/>
          </p:nvPr>
        </p:nvSpPr>
        <p:spPr/>
        <p:txBody>
          <a:bodyPr/>
          <a:lstStyle/>
          <a:p>
            <a:r>
              <a:rPr lang="es-ES"/>
              <a:t>Facebook Top 20 publicaciones con más interacción (Incluye Automercado + Competencia). | All Pages - 1 of 21</a:t>
            </a:r>
            <a:endParaRPr lang="en-US"/>
          </a:p>
        </p:txBody>
      </p:sp>
      <p:graphicFrame>
        <p:nvGraphicFramePr>
          <p:cNvPr id="5" name="Table Placeholder 4">
            <a:extLst>
              <a:ext uri="{FF2B5EF4-FFF2-40B4-BE49-F238E27FC236}">
                <a16:creationId xmlns:a16="http://schemas.microsoft.com/office/drawing/2014/main" id="{38511011-D75C-45A7-95EC-EA11CA5A5170}"/>
              </a:ext>
            </a:extLst>
          </p:cNvPr>
          <p:cNvGraphicFramePr>
            <a:graphicFrameLocks noGrp="1"/>
          </p:cNvGraphicFramePr>
          <p:nvPr>
            <p:ph type="tbl" sz="quarter" idx="13"/>
            <p:extLst>
              <p:ext uri="{D42A27DB-BD31-4B8C-83A1-F6EECF244321}">
                <p14:modId xmlns:p14="http://schemas.microsoft.com/office/powerpoint/2010/main" val="837889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88442547"/>
                    </a:ext>
                  </a:extLst>
                </a:gridCol>
                <a:gridCol w="905256">
                  <a:extLst>
                    <a:ext uri="{9D8B030D-6E8A-4147-A177-3AD203B41FA5}">
                      <a16:colId xmlns:a16="http://schemas.microsoft.com/office/drawing/2014/main" val="1981583464"/>
                    </a:ext>
                  </a:extLst>
                </a:gridCol>
                <a:gridCol w="658368">
                  <a:extLst>
                    <a:ext uri="{9D8B030D-6E8A-4147-A177-3AD203B41FA5}">
                      <a16:colId xmlns:a16="http://schemas.microsoft.com/office/drawing/2014/main" val="3492971995"/>
                    </a:ext>
                  </a:extLst>
                </a:gridCol>
                <a:gridCol w="329184">
                  <a:extLst>
                    <a:ext uri="{9D8B030D-6E8A-4147-A177-3AD203B41FA5}">
                      <a16:colId xmlns:a16="http://schemas.microsoft.com/office/drawing/2014/main" val="3688092006"/>
                    </a:ext>
                  </a:extLst>
                </a:gridCol>
                <a:gridCol w="329184">
                  <a:extLst>
                    <a:ext uri="{9D8B030D-6E8A-4147-A177-3AD203B41FA5}">
                      <a16:colId xmlns:a16="http://schemas.microsoft.com/office/drawing/2014/main" val="2444197596"/>
                    </a:ext>
                  </a:extLst>
                </a:gridCol>
                <a:gridCol w="329184">
                  <a:extLst>
                    <a:ext uri="{9D8B030D-6E8A-4147-A177-3AD203B41FA5}">
                      <a16:colId xmlns:a16="http://schemas.microsoft.com/office/drawing/2014/main" val="4011018100"/>
                    </a:ext>
                  </a:extLst>
                </a:gridCol>
                <a:gridCol w="329184">
                  <a:extLst>
                    <a:ext uri="{9D8B030D-6E8A-4147-A177-3AD203B41FA5}">
                      <a16:colId xmlns:a16="http://schemas.microsoft.com/office/drawing/2014/main" val="2076902604"/>
                    </a:ext>
                  </a:extLst>
                </a:gridCol>
                <a:gridCol w="329184">
                  <a:extLst>
                    <a:ext uri="{9D8B030D-6E8A-4147-A177-3AD203B41FA5}">
                      <a16:colId xmlns:a16="http://schemas.microsoft.com/office/drawing/2014/main" val="956181178"/>
                    </a:ext>
                  </a:extLst>
                </a:gridCol>
                <a:gridCol w="329184">
                  <a:extLst>
                    <a:ext uri="{9D8B030D-6E8A-4147-A177-3AD203B41FA5}">
                      <a16:colId xmlns:a16="http://schemas.microsoft.com/office/drawing/2014/main" val="3913658230"/>
                    </a:ext>
                  </a:extLst>
                </a:gridCol>
                <a:gridCol w="329184">
                  <a:extLst>
                    <a:ext uri="{9D8B030D-6E8A-4147-A177-3AD203B41FA5}">
                      <a16:colId xmlns:a16="http://schemas.microsoft.com/office/drawing/2014/main" val="1838984663"/>
                    </a:ext>
                  </a:extLst>
                </a:gridCol>
                <a:gridCol w="329184">
                  <a:extLst>
                    <a:ext uri="{9D8B030D-6E8A-4147-A177-3AD203B41FA5}">
                      <a16:colId xmlns:a16="http://schemas.microsoft.com/office/drawing/2014/main" val="779050430"/>
                    </a:ext>
                  </a:extLst>
                </a:gridCol>
                <a:gridCol w="329184">
                  <a:extLst>
                    <a:ext uri="{9D8B030D-6E8A-4147-A177-3AD203B41FA5}">
                      <a16:colId xmlns:a16="http://schemas.microsoft.com/office/drawing/2014/main" val="287048900"/>
                    </a:ext>
                  </a:extLst>
                </a:gridCol>
                <a:gridCol w="329184">
                  <a:extLst>
                    <a:ext uri="{9D8B030D-6E8A-4147-A177-3AD203B41FA5}">
                      <a16:colId xmlns:a16="http://schemas.microsoft.com/office/drawing/2014/main" val="3723303405"/>
                    </a:ext>
                  </a:extLst>
                </a:gridCol>
                <a:gridCol w="329184">
                  <a:extLst>
                    <a:ext uri="{9D8B030D-6E8A-4147-A177-3AD203B41FA5}">
                      <a16:colId xmlns:a16="http://schemas.microsoft.com/office/drawing/2014/main" val="368236705"/>
                    </a:ext>
                  </a:extLst>
                </a:gridCol>
                <a:gridCol w="329184">
                  <a:extLst>
                    <a:ext uri="{9D8B030D-6E8A-4147-A177-3AD203B41FA5}">
                      <a16:colId xmlns:a16="http://schemas.microsoft.com/office/drawing/2014/main" val="3786740855"/>
                    </a:ext>
                  </a:extLst>
                </a:gridCol>
                <a:gridCol w="329184">
                  <a:extLst>
                    <a:ext uri="{9D8B030D-6E8A-4147-A177-3AD203B41FA5}">
                      <a16:colId xmlns:a16="http://schemas.microsoft.com/office/drawing/2014/main" val="825007503"/>
                    </a:ext>
                  </a:extLst>
                </a:gridCol>
                <a:gridCol w="329184">
                  <a:extLst>
                    <a:ext uri="{9D8B030D-6E8A-4147-A177-3AD203B41FA5}">
                      <a16:colId xmlns:a16="http://schemas.microsoft.com/office/drawing/2014/main" val="2604473658"/>
                    </a:ext>
                  </a:extLst>
                </a:gridCol>
                <a:gridCol w="329184">
                  <a:extLst>
                    <a:ext uri="{9D8B030D-6E8A-4147-A177-3AD203B41FA5}">
                      <a16:colId xmlns:a16="http://schemas.microsoft.com/office/drawing/2014/main" val="2587713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6175198"/>
                  </a:ext>
                </a:extLst>
              </a:tr>
            </a:tbl>
          </a:graphicData>
        </a:graphic>
      </p:graphicFrame>
      <p:sp>
        <p:nvSpPr>
          <p:cNvPr id="4" name="Text Placeholder 3">
            <a:extLst>
              <a:ext uri="{FF2B5EF4-FFF2-40B4-BE49-F238E27FC236}">
                <a16:creationId xmlns:a16="http://schemas.microsoft.com/office/drawing/2014/main" id="{9B55D031-5CCB-4D8B-9504-F69228A2E4B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312097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76245-8FD1-4077-B077-B9B71A4F1002}"/>
              </a:ext>
            </a:extLst>
          </p:cNvPr>
          <p:cNvSpPr>
            <a:spLocks noGrp="1"/>
          </p:cNvSpPr>
          <p:nvPr>
            <p:ph type="title"/>
          </p:nvPr>
        </p:nvSpPr>
        <p:spPr/>
        <p:txBody>
          <a:bodyPr/>
          <a:lstStyle/>
          <a:p>
            <a:r>
              <a:rPr lang="es-ES"/>
              <a:t>Facebook Top 20 publicaciones con más interacción (Incluye Automercado + Competencia). | All Pages - 2 of 21</a:t>
            </a:r>
            <a:endParaRPr lang="en-US"/>
          </a:p>
        </p:txBody>
      </p:sp>
      <p:graphicFrame>
        <p:nvGraphicFramePr>
          <p:cNvPr id="5" name="Table Placeholder 4">
            <a:extLst>
              <a:ext uri="{FF2B5EF4-FFF2-40B4-BE49-F238E27FC236}">
                <a16:creationId xmlns:a16="http://schemas.microsoft.com/office/drawing/2014/main" id="{7B626EE6-5AD0-4DD2-87D2-9A0E2644AD89}"/>
              </a:ext>
            </a:extLst>
          </p:cNvPr>
          <p:cNvGraphicFramePr>
            <a:graphicFrameLocks noGrp="1"/>
          </p:cNvGraphicFramePr>
          <p:nvPr>
            <p:ph type="tbl" sz="quarter" idx="13"/>
            <p:extLst>
              <p:ext uri="{D42A27DB-BD31-4B8C-83A1-F6EECF244321}">
                <p14:modId xmlns:p14="http://schemas.microsoft.com/office/powerpoint/2010/main" val="2520476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56706176"/>
                    </a:ext>
                  </a:extLst>
                </a:gridCol>
                <a:gridCol w="905256">
                  <a:extLst>
                    <a:ext uri="{9D8B030D-6E8A-4147-A177-3AD203B41FA5}">
                      <a16:colId xmlns:a16="http://schemas.microsoft.com/office/drawing/2014/main" val="2774945226"/>
                    </a:ext>
                  </a:extLst>
                </a:gridCol>
                <a:gridCol w="658368">
                  <a:extLst>
                    <a:ext uri="{9D8B030D-6E8A-4147-A177-3AD203B41FA5}">
                      <a16:colId xmlns:a16="http://schemas.microsoft.com/office/drawing/2014/main" val="2731063521"/>
                    </a:ext>
                  </a:extLst>
                </a:gridCol>
                <a:gridCol w="329184">
                  <a:extLst>
                    <a:ext uri="{9D8B030D-6E8A-4147-A177-3AD203B41FA5}">
                      <a16:colId xmlns:a16="http://schemas.microsoft.com/office/drawing/2014/main" val="974305623"/>
                    </a:ext>
                  </a:extLst>
                </a:gridCol>
                <a:gridCol w="329184">
                  <a:extLst>
                    <a:ext uri="{9D8B030D-6E8A-4147-A177-3AD203B41FA5}">
                      <a16:colId xmlns:a16="http://schemas.microsoft.com/office/drawing/2014/main" val="2925527302"/>
                    </a:ext>
                  </a:extLst>
                </a:gridCol>
                <a:gridCol w="329184">
                  <a:extLst>
                    <a:ext uri="{9D8B030D-6E8A-4147-A177-3AD203B41FA5}">
                      <a16:colId xmlns:a16="http://schemas.microsoft.com/office/drawing/2014/main" val="1016019394"/>
                    </a:ext>
                  </a:extLst>
                </a:gridCol>
                <a:gridCol w="329184">
                  <a:extLst>
                    <a:ext uri="{9D8B030D-6E8A-4147-A177-3AD203B41FA5}">
                      <a16:colId xmlns:a16="http://schemas.microsoft.com/office/drawing/2014/main" val="1795640637"/>
                    </a:ext>
                  </a:extLst>
                </a:gridCol>
                <a:gridCol w="329184">
                  <a:extLst>
                    <a:ext uri="{9D8B030D-6E8A-4147-A177-3AD203B41FA5}">
                      <a16:colId xmlns:a16="http://schemas.microsoft.com/office/drawing/2014/main" val="2869584660"/>
                    </a:ext>
                  </a:extLst>
                </a:gridCol>
                <a:gridCol w="329184">
                  <a:extLst>
                    <a:ext uri="{9D8B030D-6E8A-4147-A177-3AD203B41FA5}">
                      <a16:colId xmlns:a16="http://schemas.microsoft.com/office/drawing/2014/main" val="3111867101"/>
                    </a:ext>
                  </a:extLst>
                </a:gridCol>
                <a:gridCol w="329184">
                  <a:extLst>
                    <a:ext uri="{9D8B030D-6E8A-4147-A177-3AD203B41FA5}">
                      <a16:colId xmlns:a16="http://schemas.microsoft.com/office/drawing/2014/main" val="2280361928"/>
                    </a:ext>
                  </a:extLst>
                </a:gridCol>
                <a:gridCol w="329184">
                  <a:extLst>
                    <a:ext uri="{9D8B030D-6E8A-4147-A177-3AD203B41FA5}">
                      <a16:colId xmlns:a16="http://schemas.microsoft.com/office/drawing/2014/main" val="2387594451"/>
                    </a:ext>
                  </a:extLst>
                </a:gridCol>
                <a:gridCol w="329184">
                  <a:extLst>
                    <a:ext uri="{9D8B030D-6E8A-4147-A177-3AD203B41FA5}">
                      <a16:colId xmlns:a16="http://schemas.microsoft.com/office/drawing/2014/main" val="1950623093"/>
                    </a:ext>
                  </a:extLst>
                </a:gridCol>
                <a:gridCol w="329184">
                  <a:extLst>
                    <a:ext uri="{9D8B030D-6E8A-4147-A177-3AD203B41FA5}">
                      <a16:colId xmlns:a16="http://schemas.microsoft.com/office/drawing/2014/main" val="2555454735"/>
                    </a:ext>
                  </a:extLst>
                </a:gridCol>
                <a:gridCol w="329184">
                  <a:extLst>
                    <a:ext uri="{9D8B030D-6E8A-4147-A177-3AD203B41FA5}">
                      <a16:colId xmlns:a16="http://schemas.microsoft.com/office/drawing/2014/main" val="3972429537"/>
                    </a:ext>
                  </a:extLst>
                </a:gridCol>
                <a:gridCol w="329184">
                  <a:extLst>
                    <a:ext uri="{9D8B030D-6E8A-4147-A177-3AD203B41FA5}">
                      <a16:colId xmlns:a16="http://schemas.microsoft.com/office/drawing/2014/main" val="3926564415"/>
                    </a:ext>
                  </a:extLst>
                </a:gridCol>
                <a:gridCol w="329184">
                  <a:extLst>
                    <a:ext uri="{9D8B030D-6E8A-4147-A177-3AD203B41FA5}">
                      <a16:colId xmlns:a16="http://schemas.microsoft.com/office/drawing/2014/main" val="1213631479"/>
                    </a:ext>
                  </a:extLst>
                </a:gridCol>
                <a:gridCol w="329184">
                  <a:extLst>
                    <a:ext uri="{9D8B030D-6E8A-4147-A177-3AD203B41FA5}">
                      <a16:colId xmlns:a16="http://schemas.microsoft.com/office/drawing/2014/main" val="2658218874"/>
                    </a:ext>
                  </a:extLst>
                </a:gridCol>
                <a:gridCol w="329184">
                  <a:extLst>
                    <a:ext uri="{9D8B030D-6E8A-4147-A177-3AD203B41FA5}">
                      <a16:colId xmlns:a16="http://schemas.microsoft.com/office/drawing/2014/main" val="4193017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2453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- 2020-04-14 10:37:16</a:t>
                      </a:r>
                      <a:r>
                        <a:rPr kumimoji="0" lang="es-ES" sz="1000" b="0" i="0" u="none" strike="noStrike" kern="1200" cap="none" spc="0" normalizeH="0" baseline="0" noProof="0">
                          <a:ln>
                            <a:noFill/>
                          </a:ln>
                          <a:solidFill>
                            <a:prstClr val="black"/>
                          </a:solidFill>
                          <a:effectLst/>
                          <a:uLnTx/>
                          <a:uFillTx/>
                          <a:latin typeface="+mn-lt"/>
                          <a:ea typeface="+mn-ea"/>
                          <a:cs typeface="+mn-cs"/>
                        </a:rPr>
                        <a:t>
 En alianza con Eco-Coco y Relaxury RLX, decenas de familias de la zona de El Coco, en Guanacaste, aseguran sus necesidades básicas de alimentación e higiene. Esta es la primera entrega de 2.000 paquetes solidarios que Auto Mercado estará donando a familias que se han visto afectadas por la emergencia COVID-19, en diferentes comunidades del país.
#YoMeQuedoEnCasa
#EstáEnTusManos
#Protejámonosjuntos
#AutoCuida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https://scontent-iad3-1.xx.fbcdn.net/v/t1.0-1/p200x200/90333508_2869798599753019_7810636235252170752_o.jpg?_nc_cat=1&amp;_nc_sid=dbb9e7&amp;_nc_ohc=SFImZI3w70wAX9kiK_f&amp;_nc_ht=scontent-iad3-1.xx&amp;_nc_tp=6&amp;oh=7655e6aa59c17a04ffb2127cfcfa8ce9&amp;oe=5EE01B4D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15:57:05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81711651"/>
                  </a:ext>
                </a:extLst>
              </a:tr>
            </a:tbl>
          </a:graphicData>
        </a:graphic>
      </p:graphicFrame>
      <p:sp>
        <p:nvSpPr>
          <p:cNvPr id="4" name="Text Placeholder 3">
            <a:extLst>
              <a:ext uri="{FF2B5EF4-FFF2-40B4-BE49-F238E27FC236}">
                <a16:creationId xmlns:a16="http://schemas.microsoft.com/office/drawing/2014/main" id="{2093CC63-6D4F-49A3-8FCE-BABE924B35A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726873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6BA72-ED27-40A6-9B62-84BF5824B956}"/>
              </a:ext>
            </a:extLst>
          </p:cNvPr>
          <p:cNvSpPr>
            <a:spLocks noGrp="1"/>
          </p:cNvSpPr>
          <p:nvPr>
            <p:ph type="title"/>
          </p:nvPr>
        </p:nvSpPr>
        <p:spPr/>
        <p:txBody>
          <a:bodyPr/>
          <a:lstStyle/>
          <a:p>
            <a:r>
              <a:rPr lang="es-ES"/>
              <a:t>Facebook Top 20 publicaciones con más interacción (Incluye Automercado + Competencia). | All Pages - 3 of 21</a:t>
            </a:r>
            <a:endParaRPr lang="en-US"/>
          </a:p>
        </p:txBody>
      </p:sp>
      <p:graphicFrame>
        <p:nvGraphicFramePr>
          <p:cNvPr id="5" name="Table Placeholder 4">
            <a:extLst>
              <a:ext uri="{FF2B5EF4-FFF2-40B4-BE49-F238E27FC236}">
                <a16:creationId xmlns:a16="http://schemas.microsoft.com/office/drawing/2014/main" id="{314B3B28-18D3-4665-88A0-56D375A4B036}"/>
              </a:ext>
            </a:extLst>
          </p:cNvPr>
          <p:cNvGraphicFramePr>
            <a:graphicFrameLocks noGrp="1"/>
          </p:cNvGraphicFramePr>
          <p:nvPr>
            <p:ph type="tbl" sz="quarter" idx="13"/>
            <p:extLst>
              <p:ext uri="{D42A27DB-BD31-4B8C-83A1-F6EECF244321}">
                <p14:modId xmlns:p14="http://schemas.microsoft.com/office/powerpoint/2010/main" val="1621681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69118499"/>
                    </a:ext>
                  </a:extLst>
                </a:gridCol>
                <a:gridCol w="905256">
                  <a:extLst>
                    <a:ext uri="{9D8B030D-6E8A-4147-A177-3AD203B41FA5}">
                      <a16:colId xmlns:a16="http://schemas.microsoft.com/office/drawing/2014/main" val="2877890231"/>
                    </a:ext>
                  </a:extLst>
                </a:gridCol>
                <a:gridCol w="658368">
                  <a:extLst>
                    <a:ext uri="{9D8B030D-6E8A-4147-A177-3AD203B41FA5}">
                      <a16:colId xmlns:a16="http://schemas.microsoft.com/office/drawing/2014/main" val="1818605561"/>
                    </a:ext>
                  </a:extLst>
                </a:gridCol>
                <a:gridCol w="329184">
                  <a:extLst>
                    <a:ext uri="{9D8B030D-6E8A-4147-A177-3AD203B41FA5}">
                      <a16:colId xmlns:a16="http://schemas.microsoft.com/office/drawing/2014/main" val="2239516614"/>
                    </a:ext>
                  </a:extLst>
                </a:gridCol>
                <a:gridCol w="329184">
                  <a:extLst>
                    <a:ext uri="{9D8B030D-6E8A-4147-A177-3AD203B41FA5}">
                      <a16:colId xmlns:a16="http://schemas.microsoft.com/office/drawing/2014/main" val="2802966884"/>
                    </a:ext>
                  </a:extLst>
                </a:gridCol>
                <a:gridCol w="329184">
                  <a:extLst>
                    <a:ext uri="{9D8B030D-6E8A-4147-A177-3AD203B41FA5}">
                      <a16:colId xmlns:a16="http://schemas.microsoft.com/office/drawing/2014/main" val="1499335526"/>
                    </a:ext>
                  </a:extLst>
                </a:gridCol>
                <a:gridCol w="329184">
                  <a:extLst>
                    <a:ext uri="{9D8B030D-6E8A-4147-A177-3AD203B41FA5}">
                      <a16:colId xmlns:a16="http://schemas.microsoft.com/office/drawing/2014/main" val="177595976"/>
                    </a:ext>
                  </a:extLst>
                </a:gridCol>
                <a:gridCol w="329184">
                  <a:extLst>
                    <a:ext uri="{9D8B030D-6E8A-4147-A177-3AD203B41FA5}">
                      <a16:colId xmlns:a16="http://schemas.microsoft.com/office/drawing/2014/main" val="118502737"/>
                    </a:ext>
                  </a:extLst>
                </a:gridCol>
                <a:gridCol w="329184">
                  <a:extLst>
                    <a:ext uri="{9D8B030D-6E8A-4147-A177-3AD203B41FA5}">
                      <a16:colId xmlns:a16="http://schemas.microsoft.com/office/drawing/2014/main" val="4202238631"/>
                    </a:ext>
                  </a:extLst>
                </a:gridCol>
                <a:gridCol w="329184">
                  <a:extLst>
                    <a:ext uri="{9D8B030D-6E8A-4147-A177-3AD203B41FA5}">
                      <a16:colId xmlns:a16="http://schemas.microsoft.com/office/drawing/2014/main" val="1244730472"/>
                    </a:ext>
                  </a:extLst>
                </a:gridCol>
                <a:gridCol w="329184">
                  <a:extLst>
                    <a:ext uri="{9D8B030D-6E8A-4147-A177-3AD203B41FA5}">
                      <a16:colId xmlns:a16="http://schemas.microsoft.com/office/drawing/2014/main" val="1131309566"/>
                    </a:ext>
                  </a:extLst>
                </a:gridCol>
                <a:gridCol w="329184">
                  <a:extLst>
                    <a:ext uri="{9D8B030D-6E8A-4147-A177-3AD203B41FA5}">
                      <a16:colId xmlns:a16="http://schemas.microsoft.com/office/drawing/2014/main" val="2445444621"/>
                    </a:ext>
                  </a:extLst>
                </a:gridCol>
                <a:gridCol w="329184">
                  <a:extLst>
                    <a:ext uri="{9D8B030D-6E8A-4147-A177-3AD203B41FA5}">
                      <a16:colId xmlns:a16="http://schemas.microsoft.com/office/drawing/2014/main" val="1819793974"/>
                    </a:ext>
                  </a:extLst>
                </a:gridCol>
                <a:gridCol w="329184">
                  <a:extLst>
                    <a:ext uri="{9D8B030D-6E8A-4147-A177-3AD203B41FA5}">
                      <a16:colId xmlns:a16="http://schemas.microsoft.com/office/drawing/2014/main" val="3846907470"/>
                    </a:ext>
                  </a:extLst>
                </a:gridCol>
                <a:gridCol w="329184">
                  <a:extLst>
                    <a:ext uri="{9D8B030D-6E8A-4147-A177-3AD203B41FA5}">
                      <a16:colId xmlns:a16="http://schemas.microsoft.com/office/drawing/2014/main" val="1291106813"/>
                    </a:ext>
                  </a:extLst>
                </a:gridCol>
                <a:gridCol w="329184">
                  <a:extLst>
                    <a:ext uri="{9D8B030D-6E8A-4147-A177-3AD203B41FA5}">
                      <a16:colId xmlns:a16="http://schemas.microsoft.com/office/drawing/2014/main" val="2597073050"/>
                    </a:ext>
                  </a:extLst>
                </a:gridCol>
                <a:gridCol w="329184">
                  <a:extLst>
                    <a:ext uri="{9D8B030D-6E8A-4147-A177-3AD203B41FA5}">
                      <a16:colId xmlns:a16="http://schemas.microsoft.com/office/drawing/2014/main" val="2914831147"/>
                    </a:ext>
                  </a:extLst>
                </a:gridCol>
                <a:gridCol w="329184">
                  <a:extLst>
                    <a:ext uri="{9D8B030D-6E8A-4147-A177-3AD203B41FA5}">
                      <a16:colId xmlns:a16="http://schemas.microsoft.com/office/drawing/2014/main" val="1562643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147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- 2020-04-16 17:01:56</a:t>
                      </a:r>
                      <a:r>
                        <a:rPr kumimoji="0" lang="es-ES" sz="1000" b="0" i="0" u="none" strike="noStrike" kern="1200" cap="none" spc="0" normalizeH="0" baseline="0" noProof="0">
                          <a:ln>
                            <a:noFill/>
                          </a:ln>
                          <a:solidFill>
                            <a:prstClr val="black"/>
                          </a:solidFill>
                          <a:effectLst/>
                          <a:uLnTx/>
                          <a:uFillTx/>
                          <a:latin typeface="+mn-lt"/>
                          <a:ea typeface="+mn-ea"/>
                          <a:cs typeface="+mn-cs"/>
                        </a:rPr>
                        <a:t>
 El consumo de guayaba beneficia tu sistema inmune, ya que aporta antioxidantes y vitamina C. Además, contiene fibra que beneficia tu sistema digestivo.
Conozca más infromación en: https://bit.ly/33NEzsA
#YoMeQuedoEnCasa
#EstáEnTusManos
#Protejámonosjuntos
#AutoCuidado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https://scontent-iad3-1.xx.fbcdn.net/v/t1.0-9/s720x720/93615503_2930143463718532_5642538651196850176_o.png?_nc_cat=103&amp;_nc_sid=8024bb&amp;_nc_ohc=A4CRTOW0nXAAX_t150d&amp;_nc_ht=scontent-iad3-1.xx&amp;oh=92eb82685f0f3179cd44bde17fe9d175&amp;oe=5EC93929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04/25/2020 16:10:43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59680554"/>
                  </a:ext>
                </a:extLst>
              </a:tr>
            </a:tbl>
          </a:graphicData>
        </a:graphic>
      </p:graphicFrame>
      <p:sp>
        <p:nvSpPr>
          <p:cNvPr id="4" name="Text Placeholder 3">
            <a:extLst>
              <a:ext uri="{FF2B5EF4-FFF2-40B4-BE49-F238E27FC236}">
                <a16:creationId xmlns:a16="http://schemas.microsoft.com/office/drawing/2014/main" id="{7FD2FBB0-E158-45C4-9DC1-AEBB3B5C927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022739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7F28-1CC1-4950-A374-0383F8A6BFAC}"/>
              </a:ext>
            </a:extLst>
          </p:cNvPr>
          <p:cNvSpPr>
            <a:spLocks noGrp="1"/>
          </p:cNvSpPr>
          <p:nvPr>
            <p:ph type="title"/>
          </p:nvPr>
        </p:nvSpPr>
        <p:spPr/>
        <p:txBody>
          <a:bodyPr/>
          <a:lstStyle/>
          <a:p>
            <a:r>
              <a:rPr lang="es-ES"/>
              <a:t>Facebook Top 20 publicaciones con más interacción (Incluye Automercado + Competencia). | All Pages - 4 of 21</a:t>
            </a:r>
            <a:endParaRPr lang="en-US"/>
          </a:p>
        </p:txBody>
      </p:sp>
      <p:graphicFrame>
        <p:nvGraphicFramePr>
          <p:cNvPr id="5" name="Table Placeholder 4">
            <a:extLst>
              <a:ext uri="{FF2B5EF4-FFF2-40B4-BE49-F238E27FC236}">
                <a16:creationId xmlns:a16="http://schemas.microsoft.com/office/drawing/2014/main" id="{B8D566BB-1B44-4677-BCF7-5FE01B1D6568}"/>
              </a:ext>
            </a:extLst>
          </p:cNvPr>
          <p:cNvGraphicFramePr>
            <a:graphicFrameLocks noGrp="1"/>
          </p:cNvGraphicFramePr>
          <p:nvPr>
            <p:ph type="tbl" sz="quarter" idx="13"/>
            <p:extLst>
              <p:ext uri="{D42A27DB-BD31-4B8C-83A1-F6EECF244321}">
                <p14:modId xmlns:p14="http://schemas.microsoft.com/office/powerpoint/2010/main" val="1941870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34426766"/>
                    </a:ext>
                  </a:extLst>
                </a:gridCol>
                <a:gridCol w="905256">
                  <a:extLst>
                    <a:ext uri="{9D8B030D-6E8A-4147-A177-3AD203B41FA5}">
                      <a16:colId xmlns:a16="http://schemas.microsoft.com/office/drawing/2014/main" val="1626170507"/>
                    </a:ext>
                  </a:extLst>
                </a:gridCol>
                <a:gridCol w="658368">
                  <a:extLst>
                    <a:ext uri="{9D8B030D-6E8A-4147-A177-3AD203B41FA5}">
                      <a16:colId xmlns:a16="http://schemas.microsoft.com/office/drawing/2014/main" val="4229447909"/>
                    </a:ext>
                  </a:extLst>
                </a:gridCol>
                <a:gridCol w="329184">
                  <a:extLst>
                    <a:ext uri="{9D8B030D-6E8A-4147-A177-3AD203B41FA5}">
                      <a16:colId xmlns:a16="http://schemas.microsoft.com/office/drawing/2014/main" val="2667138454"/>
                    </a:ext>
                  </a:extLst>
                </a:gridCol>
                <a:gridCol w="329184">
                  <a:extLst>
                    <a:ext uri="{9D8B030D-6E8A-4147-A177-3AD203B41FA5}">
                      <a16:colId xmlns:a16="http://schemas.microsoft.com/office/drawing/2014/main" val="86771443"/>
                    </a:ext>
                  </a:extLst>
                </a:gridCol>
                <a:gridCol w="329184">
                  <a:extLst>
                    <a:ext uri="{9D8B030D-6E8A-4147-A177-3AD203B41FA5}">
                      <a16:colId xmlns:a16="http://schemas.microsoft.com/office/drawing/2014/main" val="4165040231"/>
                    </a:ext>
                  </a:extLst>
                </a:gridCol>
                <a:gridCol w="329184">
                  <a:extLst>
                    <a:ext uri="{9D8B030D-6E8A-4147-A177-3AD203B41FA5}">
                      <a16:colId xmlns:a16="http://schemas.microsoft.com/office/drawing/2014/main" val="2348363075"/>
                    </a:ext>
                  </a:extLst>
                </a:gridCol>
                <a:gridCol w="329184">
                  <a:extLst>
                    <a:ext uri="{9D8B030D-6E8A-4147-A177-3AD203B41FA5}">
                      <a16:colId xmlns:a16="http://schemas.microsoft.com/office/drawing/2014/main" val="217677547"/>
                    </a:ext>
                  </a:extLst>
                </a:gridCol>
                <a:gridCol w="329184">
                  <a:extLst>
                    <a:ext uri="{9D8B030D-6E8A-4147-A177-3AD203B41FA5}">
                      <a16:colId xmlns:a16="http://schemas.microsoft.com/office/drawing/2014/main" val="3857309775"/>
                    </a:ext>
                  </a:extLst>
                </a:gridCol>
                <a:gridCol w="329184">
                  <a:extLst>
                    <a:ext uri="{9D8B030D-6E8A-4147-A177-3AD203B41FA5}">
                      <a16:colId xmlns:a16="http://schemas.microsoft.com/office/drawing/2014/main" val="2814347251"/>
                    </a:ext>
                  </a:extLst>
                </a:gridCol>
                <a:gridCol w="329184">
                  <a:extLst>
                    <a:ext uri="{9D8B030D-6E8A-4147-A177-3AD203B41FA5}">
                      <a16:colId xmlns:a16="http://schemas.microsoft.com/office/drawing/2014/main" val="3731909226"/>
                    </a:ext>
                  </a:extLst>
                </a:gridCol>
                <a:gridCol w="329184">
                  <a:extLst>
                    <a:ext uri="{9D8B030D-6E8A-4147-A177-3AD203B41FA5}">
                      <a16:colId xmlns:a16="http://schemas.microsoft.com/office/drawing/2014/main" val="2016899145"/>
                    </a:ext>
                  </a:extLst>
                </a:gridCol>
                <a:gridCol w="329184">
                  <a:extLst>
                    <a:ext uri="{9D8B030D-6E8A-4147-A177-3AD203B41FA5}">
                      <a16:colId xmlns:a16="http://schemas.microsoft.com/office/drawing/2014/main" val="1105877978"/>
                    </a:ext>
                  </a:extLst>
                </a:gridCol>
                <a:gridCol w="329184">
                  <a:extLst>
                    <a:ext uri="{9D8B030D-6E8A-4147-A177-3AD203B41FA5}">
                      <a16:colId xmlns:a16="http://schemas.microsoft.com/office/drawing/2014/main" val="125730768"/>
                    </a:ext>
                  </a:extLst>
                </a:gridCol>
                <a:gridCol w="329184">
                  <a:extLst>
                    <a:ext uri="{9D8B030D-6E8A-4147-A177-3AD203B41FA5}">
                      <a16:colId xmlns:a16="http://schemas.microsoft.com/office/drawing/2014/main" val="3344399036"/>
                    </a:ext>
                  </a:extLst>
                </a:gridCol>
                <a:gridCol w="329184">
                  <a:extLst>
                    <a:ext uri="{9D8B030D-6E8A-4147-A177-3AD203B41FA5}">
                      <a16:colId xmlns:a16="http://schemas.microsoft.com/office/drawing/2014/main" val="4247499759"/>
                    </a:ext>
                  </a:extLst>
                </a:gridCol>
                <a:gridCol w="329184">
                  <a:extLst>
                    <a:ext uri="{9D8B030D-6E8A-4147-A177-3AD203B41FA5}">
                      <a16:colId xmlns:a16="http://schemas.microsoft.com/office/drawing/2014/main" val="833630611"/>
                    </a:ext>
                  </a:extLst>
                </a:gridCol>
                <a:gridCol w="329184">
                  <a:extLst>
                    <a:ext uri="{9D8B030D-6E8A-4147-A177-3AD203B41FA5}">
                      <a16:colId xmlns:a16="http://schemas.microsoft.com/office/drawing/2014/main" val="205767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4564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- 2020-04-15 13:11:13</a:t>
                      </a:r>
                      <a:r>
                        <a:rPr kumimoji="0" lang="es-ES" sz="1000" b="0" i="0" u="none" strike="noStrike" kern="1200" cap="none" spc="0" normalizeH="0" baseline="0" noProof="0">
                          <a:ln>
                            <a:noFill/>
                          </a:ln>
                          <a:solidFill>
                            <a:prstClr val="black"/>
                          </a:solidFill>
                          <a:effectLst/>
                          <a:uLnTx/>
                          <a:uFillTx/>
                          <a:latin typeface="+mn-lt"/>
                          <a:ea typeface="+mn-ea"/>
                          <a:cs typeface="+mn-cs"/>
                        </a:rPr>
                        <a:t>
 En Auto Mercado y Vindi buscamos asegurar las necesidades básicas de alimentación e higiene a familias que están viéndose afectadas económicamente, por la emergencia COVID-19. Debido a ello, gracias a alianzas estratégicas con fundaciones y asociaciones ubicadas en nuestras zonas de influencia, por al menos 3 meses estaremos donando 2.000 paquetes solidarios, a cientos de familias que ya han sido identificadas por estas organizaciones, en distintas comunidades del país.
#YoMeQuedoEnCasa
#EstáEnTusManos
#Protejámonosjuntos
#AutoCuidado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https://scontent-iad3-1.xx.fbcdn.net/v/t15.5256-10/s720x720/92471855_151614002947898_7535714631310901248_n.jpg?_nc_cat=111&amp;_nc_sid=ad6a45&amp;_nc_ohc=koStbDqMD0kAX-4Xg1j&amp;_nc_ht=scontent-iad3-1.xx&amp;_nc_tp=7&amp;oh=8822dda0c4f5fa2088495d643fd16bca&amp;oe=5EDBEDCD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15:24:08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79812161"/>
                  </a:ext>
                </a:extLst>
              </a:tr>
            </a:tbl>
          </a:graphicData>
        </a:graphic>
      </p:graphicFrame>
      <p:sp>
        <p:nvSpPr>
          <p:cNvPr id="4" name="Text Placeholder 3">
            <a:extLst>
              <a:ext uri="{FF2B5EF4-FFF2-40B4-BE49-F238E27FC236}">
                <a16:creationId xmlns:a16="http://schemas.microsoft.com/office/drawing/2014/main" id="{3F008FB7-BBD7-45E8-9897-006AF49679F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984403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D24DB-2711-4A8C-8123-90E4C859AE2D}"/>
              </a:ext>
            </a:extLst>
          </p:cNvPr>
          <p:cNvSpPr>
            <a:spLocks noGrp="1"/>
          </p:cNvSpPr>
          <p:nvPr>
            <p:ph type="title"/>
          </p:nvPr>
        </p:nvSpPr>
        <p:spPr/>
        <p:txBody>
          <a:bodyPr/>
          <a:lstStyle/>
          <a:p>
            <a:r>
              <a:rPr lang="es-ES"/>
              <a:t>Facebook Top 20 publicaciones con más interacción (Incluye Automercado + Competencia). | All Pages - 5 of 21</a:t>
            </a:r>
            <a:endParaRPr lang="en-US"/>
          </a:p>
        </p:txBody>
      </p:sp>
      <p:graphicFrame>
        <p:nvGraphicFramePr>
          <p:cNvPr id="5" name="Table Placeholder 4">
            <a:extLst>
              <a:ext uri="{FF2B5EF4-FFF2-40B4-BE49-F238E27FC236}">
                <a16:creationId xmlns:a16="http://schemas.microsoft.com/office/drawing/2014/main" id="{EF01AB55-65FE-494E-A5A9-A65DB747B62D}"/>
              </a:ext>
            </a:extLst>
          </p:cNvPr>
          <p:cNvGraphicFramePr>
            <a:graphicFrameLocks noGrp="1"/>
          </p:cNvGraphicFramePr>
          <p:nvPr>
            <p:ph type="tbl" sz="quarter" idx="13"/>
            <p:extLst>
              <p:ext uri="{D42A27DB-BD31-4B8C-83A1-F6EECF244321}">
                <p14:modId xmlns:p14="http://schemas.microsoft.com/office/powerpoint/2010/main" val="784286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69096862"/>
                    </a:ext>
                  </a:extLst>
                </a:gridCol>
                <a:gridCol w="905256">
                  <a:extLst>
                    <a:ext uri="{9D8B030D-6E8A-4147-A177-3AD203B41FA5}">
                      <a16:colId xmlns:a16="http://schemas.microsoft.com/office/drawing/2014/main" val="3368336894"/>
                    </a:ext>
                  </a:extLst>
                </a:gridCol>
                <a:gridCol w="658368">
                  <a:extLst>
                    <a:ext uri="{9D8B030D-6E8A-4147-A177-3AD203B41FA5}">
                      <a16:colId xmlns:a16="http://schemas.microsoft.com/office/drawing/2014/main" val="1113600160"/>
                    </a:ext>
                  </a:extLst>
                </a:gridCol>
                <a:gridCol w="329184">
                  <a:extLst>
                    <a:ext uri="{9D8B030D-6E8A-4147-A177-3AD203B41FA5}">
                      <a16:colId xmlns:a16="http://schemas.microsoft.com/office/drawing/2014/main" val="849430504"/>
                    </a:ext>
                  </a:extLst>
                </a:gridCol>
                <a:gridCol w="329184">
                  <a:extLst>
                    <a:ext uri="{9D8B030D-6E8A-4147-A177-3AD203B41FA5}">
                      <a16:colId xmlns:a16="http://schemas.microsoft.com/office/drawing/2014/main" val="2336104155"/>
                    </a:ext>
                  </a:extLst>
                </a:gridCol>
                <a:gridCol w="329184">
                  <a:extLst>
                    <a:ext uri="{9D8B030D-6E8A-4147-A177-3AD203B41FA5}">
                      <a16:colId xmlns:a16="http://schemas.microsoft.com/office/drawing/2014/main" val="4145447066"/>
                    </a:ext>
                  </a:extLst>
                </a:gridCol>
                <a:gridCol w="329184">
                  <a:extLst>
                    <a:ext uri="{9D8B030D-6E8A-4147-A177-3AD203B41FA5}">
                      <a16:colId xmlns:a16="http://schemas.microsoft.com/office/drawing/2014/main" val="397624975"/>
                    </a:ext>
                  </a:extLst>
                </a:gridCol>
                <a:gridCol w="329184">
                  <a:extLst>
                    <a:ext uri="{9D8B030D-6E8A-4147-A177-3AD203B41FA5}">
                      <a16:colId xmlns:a16="http://schemas.microsoft.com/office/drawing/2014/main" val="1365876329"/>
                    </a:ext>
                  </a:extLst>
                </a:gridCol>
                <a:gridCol w="329184">
                  <a:extLst>
                    <a:ext uri="{9D8B030D-6E8A-4147-A177-3AD203B41FA5}">
                      <a16:colId xmlns:a16="http://schemas.microsoft.com/office/drawing/2014/main" val="774360493"/>
                    </a:ext>
                  </a:extLst>
                </a:gridCol>
                <a:gridCol w="329184">
                  <a:extLst>
                    <a:ext uri="{9D8B030D-6E8A-4147-A177-3AD203B41FA5}">
                      <a16:colId xmlns:a16="http://schemas.microsoft.com/office/drawing/2014/main" val="1094133050"/>
                    </a:ext>
                  </a:extLst>
                </a:gridCol>
                <a:gridCol w="329184">
                  <a:extLst>
                    <a:ext uri="{9D8B030D-6E8A-4147-A177-3AD203B41FA5}">
                      <a16:colId xmlns:a16="http://schemas.microsoft.com/office/drawing/2014/main" val="2357235067"/>
                    </a:ext>
                  </a:extLst>
                </a:gridCol>
                <a:gridCol w="329184">
                  <a:extLst>
                    <a:ext uri="{9D8B030D-6E8A-4147-A177-3AD203B41FA5}">
                      <a16:colId xmlns:a16="http://schemas.microsoft.com/office/drawing/2014/main" val="2986458805"/>
                    </a:ext>
                  </a:extLst>
                </a:gridCol>
                <a:gridCol w="329184">
                  <a:extLst>
                    <a:ext uri="{9D8B030D-6E8A-4147-A177-3AD203B41FA5}">
                      <a16:colId xmlns:a16="http://schemas.microsoft.com/office/drawing/2014/main" val="1068224645"/>
                    </a:ext>
                  </a:extLst>
                </a:gridCol>
                <a:gridCol w="329184">
                  <a:extLst>
                    <a:ext uri="{9D8B030D-6E8A-4147-A177-3AD203B41FA5}">
                      <a16:colId xmlns:a16="http://schemas.microsoft.com/office/drawing/2014/main" val="3531369035"/>
                    </a:ext>
                  </a:extLst>
                </a:gridCol>
                <a:gridCol w="329184">
                  <a:extLst>
                    <a:ext uri="{9D8B030D-6E8A-4147-A177-3AD203B41FA5}">
                      <a16:colId xmlns:a16="http://schemas.microsoft.com/office/drawing/2014/main" val="2115954290"/>
                    </a:ext>
                  </a:extLst>
                </a:gridCol>
                <a:gridCol w="329184">
                  <a:extLst>
                    <a:ext uri="{9D8B030D-6E8A-4147-A177-3AD203B41FA5}">
                      <a16:colId xmlns:a16="http://schemas.microsoft.com/office/drawing/2014/main" val="3249724930"/>
                    </a:ext>
                  </a:extLst>
                </a:gridCol>
                <a:gridCol w="329184">
                  <a:extLst>
                    <a:ext uri="{9D8B030D-6E8A-4147-A177-3AD203B41FA5}">
                      <a16:colId xmlns:a16="http://schemas.microsoft.com/office/drawing/2014/main" val="1967996629"/>
                    </a:ext>
                  </a:extLst>
                </a:gridCol>
                <a:gridCol w="329184">
                  <a:extLst>
                    <a:ext uri="{9D8B030D-6E8A-4147-A177-3AD203B41FA5}">
                      <a16:colId xmlns:a16="http://schemas.microsoft.com/office/drawing/2014/main" val="1757098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2966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Maxi Palí Costa Rica - 2020-04-24 17:12:53</a:t>
                      </a:r>
                      <a:r>
                        <a:rPr kumimoji="0" lang="es-ES" sz="1000" b="0" i="0" u="none" strike="noStrike" kern="1200" cap="none" spc="0" normalizeH="0" baseline="0" noProof="0">
                          <a:ln>
                            <a:noFill/>
                          </a:ln>
                          <a:solidFill>
                            <a:prstClr val="black"/>
                          </a:solidFill>
                          <a:effectLst/>
                          <a:uLnTx/>
                          <a:uFillTx/>
                          <a:latin typeface="+mn-lt"/>
                          <a:ea typeface="+mn-ea"/>
                          <a:cs typeface="+mn-cs"/>
                        </a:rPr>
                        <a:t>
 Hacé tus compras en menos tiempo y llevá calidad a tu hogar. 👇
*Hasta agotar existencias.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05/14/2020 15:24:04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27007811"/>
                  </a:ext>
                </a:extLst>
              </a:tr>
            </a:tbl>
          </a:graphicData>
        </a:graphic>
      </p:graphicFrame>
      <p:sp>
        <p:nvSpPr>
          <p:cNvPr id="4" name="Text Placeholder 3">
            <a:extLst>
              <a:ext uri="{FF2B5EF4-FFF2-40B4-BE49-F238E27FC236}">
                <a16:creationId xmlns:a16="http://schemas.microsoft.com/office/drawing/2014/main" id="{4B42BC31-7591-49F8-AEAD-DB0AEC9BB25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00721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AE59C-3494-4D1B-AF8B-19C10FBC3460}"/>
              </a:ext>
            </a:extLst>
          </p:cNvPr>
          <p:cNvSpPr>
            <a:spLocks noGrp="1"/>
          </p:cNvSpPr>
          <p:nvPr>
            <p:ph type="title"/>
          </p:nvPr>
        </p:nvSpPr>
        <p:spPr/>
        <p:txBody>
          <a:bodyPr/>
          <a:lstStyle/>
          <a:p>
            <a:r>
              <a:rPr lang="es-ES"/>
              <a:t>Facebook Top 20 publicaciones con más interacción (Incluye Automercado + Competencia). | All Pages - 6 of 21</a:t>
            </a:r>
            <a:endParaRPr lang="en-US"/>
          </a:p>
        </p:txBody>
      </p:sp>
      <p:graphicFrame>
        <p:nvGraphicFramePr>
          <p:cNvPr id="5" name="Table Placeholder 4">
            <a:extLst>
              <a:ext uri="{FF2B5EF4-FFF2-40B4-BE49-F238E27FC236}">
                <a16:creationId xmlns:a16="http://schemas.microsoft.com/office/drawing/2014/main" id="{255818FD-10DE-4493-8B22-5553C6FD0170}"/>
              </a:ext>
            </a:extLst>
          </p:cNvPr>
          <p:cNvGraphicFramePr>
            <a:graphicFrameLocks noGrp="1"/>
          </p:cNvGraphicFramePr>
          <p:nvPr>
            <p:ph type="tbl" sz="quarter" idx="13"/>
            <p:extLst>
              <p:ext uri="{D42A27DB-BD31-4B8C-83A1-F6EECF244321}">
                <p14:modId xmlns:p14="http://schemas.microsoft.com/office/powerpoint/2010/main" val="2107540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87797012"/>
                    </a:ext>
                  </a:extLst>
                </a:gridCol>
                <a:gridCol w="905256">
                  <a:extLst>
                    <a:ext uri="{9D8B030D-6E8A-4147-A177-3AD203B41FA5}">
                      <a16:colId xmlns:a16="http://schemas.microsoft.com/office/drawing/2014/main" val="3012547257"/>
                    </a:ext>
                  </a:extLst>
                </a:gridCol>
                <a:gridCol w="658368">
                  <a:extLst>
                    <a:ext uri="{9D8B030D-6E8A-4147-A177-3AD203B41FA5}">
                      <a16:colId xmlns:a16="http://schemas.microsoft.com/office/drawing/2014/main" val="1426004421"/>
                    </a:ext>
                  </a:extLst>
                </a:gridCol>
                <a:gridCol w="329184">
                  <a:extLst>
                    <a:ext uri="{9D8B030D-6E8A-4147-A177-3AD203B41FA5}">
                      <a16:colId xmlns:a16="http://schemas.microsoft.com/office/drawing/2014/main" val="704993901"/>
                    </a:ext>
                  </a:extLst>
                </a:gridCol>
                <a:gridCol w="329184">
                  <a:extLst>
                    <a:ext uri="{9D8B030D-6E8A-4147-A177-3AD203B41FA5}">
                      <a16:colId xmlns:a16="http://schemas.microsoft.com/office/drawing/2014/main" val="1306719036"/>
                    </a:ext>
                  </a:extLst>
                </a:gridCol>
                <a:gridCol w="329184">
                  <a:extLst>
                    <a:ext uri="{9D8B030D-6E8A-4147-A177-3AD203B41FA5}">
                      <a16:colId xmlns:a16="http://schemas.microsoft.com/office/drawing/2014/main" val="1745746144"/>
                    </a:ext>
                  </a:extLst>
                </a:gridCol>
                <a:gridCol w="329184">
                  <a:extLst>
                    <a:ext uri="{9D8B030D-6E8A-4147-A177-3AD203B41FA5}">
                      <a16:colId xmlns:a16="http://schemas.microsoft.com/office/drawing/2014/main" val="4044368509"/>
                    </a:ext>
                  </a:extLst>
                </a:gridCol>
                <a:gridCol w="329184">
                  <a:extLst>
                    <a:ext uri="{9D8B030D-6E8A-4147-A177-3AD203B41FA5}">
                      <a16:colId xmlns:a16="http://schemas.microsoft.com/office/drawing/2014/main" val="272279866"/>
                    </a:ext>
                  </a:extLst>
                </a:gridCol>
                <a:gridCol w="329184">
                  <a:extLst>
                    <a:ext uri="{9D8B030D-6E8A-4147-A177-3AD203B41FA5}">
                      <a16:colId xmlns:a16="http://schemas.microsoft.com/office/drawing/2014/main" val="3856802976"/>
                    </a:ext>
                  </a:extLst>
                </a:gridCol>
                <a:gridCol w="329184">
                  <a:extLst>
                    <a:ext uri="{9D8B030D-6E8A-4147-A177-3AD203B41FA5}">
                      <a16:colId xmlns:a16="http://schemas.microsoft.com/office/drawing/2014/main" val="51407882"/>
                    </a:ext>
                  </a:extLst>
                </a:gridCol>
                <a:gridCol w="329184">
                  <a:extLst>
                    <a:ext uri="{9D8B030D-6E8A-4147-A177-3AD203B41FA5}">
                      <a16:colId xmlns:a16="http://schemas.microsoft.com/office/drawing/2014/main" val="1786784524"/>
                    </a:ext>
                  </a:extLst>
                </a:gridCol>
                <a:gridCol w="329184">
                  <a:extLst>
                    <a:ext uri="{9D8B030D-6E8A-4147-A177-3AD203B41FA5}">
                      <a16:colId xmlns:a16="http://schemas.microsoft.com/office/drawing/2014/main" val="3867699199"/>
                    </a:ext>
                  </a:extLst>
                </a:gridCol>
                <a:gridCol w="329184">
                  <a:extLst>
                    <a:ext uri="{9D8B030D-6E8A-4147-A177-3AD203B41FA5}">
                      <a16:colId xmlns:a16="http://schemas.microsoft.com/office/drawing/2014/main" val="3945003800"/>
                    </a:ext>
                  </a:extLst>
                </a:gridCol>
                <a:gridCol w="329184">
                  <a:extLst>
                    <a:ext uri="{9D8B030D-6E8A-4147-A177-3AD203B41FA5}">
                      <a16:colId xmlns:a16="http://schemas.microsoft.com/office/drawing/2014/main" val="4182816831"/>
                    </a:ext>
                  </a:extLst>
                </a:gridCol>
                <a:gridCol w="329184">
                  <a:extLst>
                    <a:ext uri="{9D8B030D-6E8A-4147-A177-3AD203B41FA5}">
                      <a16:colId xmlns:a16="http://schemas.microsoft.com/office/drawing/2014/main" val="1687704762"/>
                    </a:ext>
                  </a:extLst>
                </a:gridCol>
                <a:gridCol w="329184">
                  <a:extLst>
                    <a:ext uri="{9D8B030D-6E8A-4147-A177-3AD203B41FA5}">
                      <a16:colId xmlns:a16="http://schemas.microsoft.com/office/drawing/2014/main" val="2220977654"/>
                    </a:ext>
                  </a:extLst>
                </a:gridCol>
                <a:gridCol w="329184">
                  <a:extLst>
                    <a:ext uri="{9D8B030D-6E8A-4147-A177-3AD203B41FA5}">
                      <a16:colId xmlns:a16="http://schemas.microsoft.com/office/drawing/2014/main" val="2022661772"/>
                    </a:ext>
                  </a:extLst>
                </a:gridCol>
                <a:gridCol w="329184">
                  <a:extLst>
                    <a:ext uri="{9D8B030D-6E8A-4147-A177-3AD203B41FA5}">
                      <a16:colId xmlns:a16="http://schemas.microsoft.com/office/drawing/2014/main" val="784987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4760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PriceSmart Costa Rica - 2020-04-03 12:06:41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91940811_3249509131760910_6312849627238367232_o.png?_nc_cat=107&amp;_nc_sid=2d5d41&amp;_nc_oc=AQnJ0jnHlcD1Pe_riT6Q9zBvLTlnTo_XUIamIH7HWqnzhaJgjbfh9rWj31BfWZL0zDg&amp;_nc_ht=scontent-iad3-1.xx&amp;oh=8e124e88887d5b9e055d8418b79b1f47&amp;oe=5EE13C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05/13/2020 09:21:58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96019694"/>
                  </a:ext>
                </a:extLst>
              </a:tr>
            </a:tbl>
          </a:graphicData>
        </a:graphic>
      </p:graphicFrame>
      <p:sp>
        <p:nvSpPr>
          <p:cNvPr id="4" name="Text Placeholder 3">
            <a:extLst>
              <a:ext uri="{FF2B5EF4-FFF2-40B4-BE49-F238E27FC236}">
                <a16:creationId xmlns:a16="http://schemas.microsoft.com/office/drawing/2014/main" id="{61E5C2B5-B4FA-4485-9F72-029B1EEC312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03184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6DA1-2F83-4199-A21B-2B7F1C3B76F0}"/>
              </a:ext>
            </a:extLst>
          </p:cNvPr>
          <p:cNvSpPr>
            <a:spLocks noGrp="1"/>
          </p:cNvSpPr>
          <p:nvPr>
            <p:ph type="title"/>
          </p:nvPr>
        </p:nvSpPr>
        <p:spPr/>
        <p:txBody>
          <a:bodyPr/>
          <a:lstStyle/>
          <a:p>
            <a:r>
              <a:rPr lang="es-ES"/>
              <a:t>Facebook Top 20 publicaciones con más interacción (Incluye Automercado + Competencia). | All Pages - 7 of 21</a:t>
            </a:r>
            <a:endParaRPr lang="en-US"/>
          </a:p>
        </p:txBody>
      </p:sp>
      <p:graphicFrame>
        <p:nvGraphicFramePr>
          <p:cNvPr id="5" name="Table Placeholder 4">
            <a:extLst>
              <a:ext uri="{FF2B5EF4-FFF2-40B4-BE49-F238E27FC236}">
                <a16:creationId xmlns:a16="http://schemas.microsoft.com/office/drawing/2014/main" id="{6325145B-444E-45E9-8F8C-399BEEE990B7}"/>
              </a:ext>
            </a:extLst>
          </p:cNvPr>
          <p:cNvGraphicFramePr>
            <a:graphicFrameLocks noGrp="1"/>
          </p:cNvGraphicFramePr>
          <p:nvPr>
            <p:ph type="tbl" sz="quarter" idx="13"/>
            <p:extLst>
              <p:ext uri="{D42A27DB-BD31-4B8C-83A1-F6EECF244321}">
                <p14:modId xmlns:p14="http://schemas.microsoft.com/office/powerpoint/2010/main" val="405607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24545674"/>
                    </a:ext>
                  </a:extLst>
                </a:gridCol>
                <a:gridCol w="905256">
                  <a:extLst>
                    <a:ext uri="{9D8B030D-6E8A-4147-A177-3AD203B41FA5}">
                      <a16:colId xmlns:a16="http://schemas.microsoft.com/office/drawing/2014/main" val="4103521658"/>
                    </a:ext>
                  </a:extLst>
                </a:gridCol>
                <a:gridCol w="658368">
                  <a:extLst>
                    <a:ext uri="{9D8B030D-6E8A-4147-A177-3AD203B41FA5}">
                      <a16:colId xmlns:a16="http://schemas.microsoft.com/office/drawing/2014/main" val="2449964085"/>
                    </a:ext>
                  </a:extLst>
                </a:gridCol>
                <a:gridCol w="329184">
                  <a:extLst>
                    <a:ext uri="{9D8B030D-6E8A-4147-A177-3AD203B41FA5}">
                      <a16:colId xmlns:a16="http://schemas.microsoft.com/office/drawing/2014/main" val="1866607710"/>
                    </a:ext>
                  </a:extLst>
                </a:gridCol>
                <a:gridCol w="329184">
                  <a:extLst>
                    <a:ext uri="{9D8B030D-6E8A-4147-A177-3AD203B41FA5}">
                      <a16:colId xmlns:a16="http://schemas.microsoft.com/office/drawing/2014/main" val="3141421021"/>
                    </a:ext>
                  </a:extLst>
                </a:gridCol>
                <a:gridCol w="329184">
                  <a:extLst>
                    <a:ext uri="{9D8B030D-6E8A-4147-A177-3AD203B41FA5}">
                      <a16:colId xmlns:a16="http://schemas.microsoft.com/office/drawing/2014/main" val="248961570"/>
                    </a:ext>
                  </a:extLst>
                </a:gridCol>
                <a:gridCol w="329184">
                  <a:extLst>
                    <a:ext uri="{9D8B030D-6E8A-4147-A177-3AD203B41FA5}">
                      <a16:colId xmlns:a16="http://schemas.microsoft.com/office/drawing/2014/main" val="3377910242"/>
                    </a:ext>
                  </a:extLst>
                </a:gridCol>
                <a:gridCol w="329184">
                  <a:extLst>
                    <a:ext uri="{9D8B030D-6E8A-4147-A177-3AD203B41FA5}">
                      <a16:colId xmlns:a16="http://schemas.microsoft.com/office/drawing/2014/main" val="3313870110"/>
                    </a:ext>
                  </a:extLst>
                </a:gridCol>
                <a:gridCol w="329184">
                  <a:extLst>
                    <a:ext uri="{9D8B030D-6E8A-4147-A177-3AD203B41FA5}">
                      <a16:colId xmlns:a16="http://schemas.microsoft.com/office/drawing/2014/main" val="3429860888"/>
                    </a:ext>
                  </a:extLst>
                </a:gridCol>
                <a:gridCol w="329184">
                  <a:extLst>
                    <a:ext uri="{9D8B030D-6E8A-4147-A177-3AD203B41FA5}">
                      <a16:colId xmlns:a16="http://schemas.microsoft.com/office/drawing/2014/main" val="740003950"/>
                    </a:ext>
                  </a:extLst>
                </a:gridCol>
                <a:gridCol w="329184">
                  <a:extLst>
                    <a:ext uri="{9D8B030D-6E8A-4147-A177-3AD203B41FA5}">
                      <a16:colId xmlns:a16="http://schemas.microsoft.com/office/drawing/2014/main" val="3465121142"/>
                    </a:ext>
                  </a:extLst>
                </a:gridCol>
                <a:gridCol w="329184">
                  <a:extLst>
                    <a:ext uri="{9D8B030D-6E8A-4147-A177-3AD203B41FA5}">
                      <a16:colId xmlns:a16="http://schemas.microsoft.com/office/drawing/2014/main" val="3534753261"/>
                    </a:ext>
                  </a:extLst>
                </a:gridCol>
                <a:gridCol w="329184">
                  <a:extLst>
                    <a:ext uri="{9D8B030D-6E8A-4147-A177-3AD203B41FA5}">
                      <a16:colId xmlns:a16="http://schemas.microsoft.com/office/drawing/2014/main" val="1518210795"/>
                    </a:ext>
                  </a:extLst>
                </a:gridCol>
                <a:gridCol w="329184">
                  <a:extLst>
                    <a:ext uri="{9D8B030D-6E8A-4147-A177-3AD203B41FA5}">
                      <a16:colId xmlns:a16="http://schemas.microsoft.com/office/drawing/2014/main" val="1943214285"/>
                    </a:ext>
                  </a:extLst>
                </a:gridCol>
                <a:gridCol w="329184">
                  <a:extLst>
                    <a:ext uri="{9D8B030D-6E8A-4147-A177-3AD203B41FA5}">
                      <a16:colId xmlns:a16="http://schemas.microsoft.com/office/drawing/2014/main" val="3195036227"/>
                    </a:ext>
                  </a:extLst>
                </a:gridCol>
                <a:gridCol w="329184">
                  <a:extLst>
                    <a:ext uri="{9D8B030D-6E8A-4147-A177-3AD203B41FA5}">
                      <a16:colId xmlns:a16="http://schemas.microsoft.com/office/drawing/2014/main" val="1209556189"/>
                    </a:ext>
                  </a:extLst>
                </a:gridCol>
                <a:gridCol w="329184">
                  <a:extLst>
                    <a:ext uri="{9D8B030D-6E8A-4147-A177-3AD203B41FA5}">
                      <a16:colId xmlns:a16="http://schemas.microsoft.com/office/drawing/2014/main" val="1429040652"/>
                    </a:ext>
                  </a:extLst>
                </a:gridCol>
                <a:gridCol w="329184">
                  <a:extLst>
                    <a:ext uri="{9D8B030D-6E8A-4147-A177-3AD203B41FA5}">
                      <a16:colId xmlns:a16="http://schemas.microsoft.com/office/drawing/2014/main" val="341576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45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Walmart Costa Rica - 2020-04-06 21:57:02</a:t>
                      </a:r>
                      <a:r>
                        <a:rPr kumimoji="0" lang="es-ES" sz="1000" b="0" i="0" u="none" strike="noStrike" kern="1200" cap="none" spc="0" normalizeH="0" baseline="0" noProof="0">
                          <a:ln>
                            <a:noFill/>
                          </a:ln>
                          <a:solidFill>
                            <a:prstClr val="black"/>
                          </a:solidFill>
                          <a:effectLst/>
                          <a:uLnTx/>
                          <a:uFillTx/>
                          <a:latin typeface="+mn-lt"/>
                          <a:ea typeface="+mn-ea"/>
                          <a:cs typeface="+mn-cs"/>
                        </a:rPr>
                        <a:t>
 Pedí o llevá la canasta que necesités para tener abastecido tu hogar. 👌
*Llama al: 2582 5555
**Aplican restricciones.
- Se venden en todas las tiendas Walmart de Costa Rica (pago con tarjeta).
- Pickup aplica en todas las tiendas Walmart de Costa Rica.
- Servicio a Domicilio aplica únicamente para los Walmart Heredia, Alajuela, San Sebastián, Curridabat, Guadalupe, Liberia, Escazú y Cartago, radio de entrega 10 Km, costo de envío ₡2.500.
- Compra mínima: ₡8.950 
- Máximo de canastas por cliente: 12
- Horario de atención de pedidos: lunes a domingo de 7 am a 7 pm. 
- Entrega de pedidos a domicilio de 8 am - 4 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05/14/2020 15:23:23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60371669"/>
                  </a:ext>
                </a:extLst>
              </a:tr>
            </a:tbl>
          </a:graphicData>
        </a:graphic>
      </p:graphicFrame>
      <p:sp>
        <p:nvSpPr>
          <p:cNvPr id="4" name="Text Placeholder 3">
            <a:extLst>
              <a:ext uri="{FF2B5EF4-FFF2-40B4-BE49-F238E27FC236}">
                <a16:creationId xmlns:a16="http://schemas.microsoft.com/office/drawing/2014/main" id="{52AD7C7F-42E0-4E4C-89D3-009551BE41B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987773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02D5F-3E5F-433F-86B2-055B5E5C0592}"/>
              </a:ext>
            </a:extLst>
          </p:cNvPr>
          <p:cNvSpPr>
            <a:spLocks noGrp="1"/>
          </p:cNvSpPr>
          <p:nvPr>
            <p:ph type="title"/>
          </p:nvPr>
        </p:nvSpPr>
        <p:spPr/>
        <p:txBody>
          <a:bodyPr/>
          <a:lstStyle/>
          <a:p>
            <a:r>
              <a:rPr lang="es-ES"/>
              <a:t>Facebook Top 20 publicaciones con más interacción (Incluye Automercado + Competencia). | All Pages - 8 of 21</a:t>
            </a:r>
            <a:endParaRPr lang="en-US"/>
          </a:p>
        </p:txBody>
      </p:sp>
      <p:graphicFrame>
        <p:nvGraphicFramePr>
          <p:cNvPr id="5" name="Table Placeholder 4">
            <a:extLst>
              <a:ext uri="{FF2B5EF4-FFF2-40B4-BE49-F238E27FC236}">
                <a16:creationId xmlns:a16="http://schemas.microsoft.com/office/drawing/2014/main" id="{A5DF2C3A-5D89-4A68-881A-590227E5D2C0}"/>
              </a:ext>
            </a:extLst>
          </p:cNvPr>
          <p:cNvGraphicFramePr>
            <a:graphicFrameLocks noGrp="1"/>
          </p:cNvGraphicFramePr>
          <p:nvPr>
            <p:ph type="tbl" sz="quarter" idx="13"/>
            <p:extLst>
              <p:ext uri="{D42A27DB-BD31-4B8C-83A1-F6EECF244321}">
                <p14:modId xmlns:p14="http://schemas.microsoft.com/office/powerpoint/2010/main" val="381260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57862926"/>
                    </a:ext>
                  </a:extLst>
                </a:gridCol>
                <a:gridCol w="905256">
                  <a:extLst>
                    <a:ext uri="{9D8B030D-6E8A-4147-A177-3AD203B41FA5}">
                      <a16:colId xmlns:a16="http://schemas.microsoft.com/office/drawing/2014/main" val="1164083848"/>
                    </a:ext>
                  </a:extLst>
                </a:gridCol>
                <a:gridCol w="658368">
                  <a:extLst>
                    <a:ext uri="{9D8B030D-6E8A-4147-A177-3AD203B41FA5}">
                      <a16:colId xmlns:a16="http://schemas.microsoft.com/office/drawing/2014/main" val="301041793"/>
                    </a:ext>
                  </a:extLst>
                </a:gridCol>
                <a:gridCol w="329184">
                  <a:extLst>
                    <a:ext uri="{9D8B030D-6E8A-4147-A177-3AD203B41FA5}">
                      <a16:colId xmlns:a16="http://schemas.microsoft.com/office/drawing/2014/main" val="872965964"/>
                    </a:ext>
                  </a:extLst>
                </a:gridCol>
                <a:gridCol w="329184">
                  <a:extLst>
                    <a:ext uri="{9D8B030D-6E8A-4147-A177-3AD203B41FA5}">
                      <a16:colId xmlns:a16="http://schemas.microsoft.com/office/drawing/2014/main" val="1752743372"/>
                    </a:ext>
                  </a:extLst>
                </a:gridCol>
                <a:gridCol w="329184">
                  <a:extLst>
                    <a:ext uri="{9D8B030D-6E8A-4147-A177-3AD203B41FA5}">
                      <a16:colId xmlns:a16="http://schemas.microsoft.com/office/drawing/2014/main" val="2463213033"/>
                    </a:ext>
                  </a:extLst>
                </a:gridCol>
                <a:gridCol w="329184">
                  <a:extLst>
                    <a:ext uri="{9D8B030D-6E8A-4147-A177-3AD203B41FA5}">
                      <a16:colId xmlns:a16="http://schemas.microsoft.com/office/drawing/2014/main" val="2686947540"/>
                    </a:ext>
                  </a:extLst>
                </a:gridCol>
                <a:gridCol w="329184">
                  <a:extLst>
                    <a:ext uri="{9D8B030D-6E8A-4147-A177-3AD203B41FA5}">
                      <a16:colId xmlns:a16="http://schemas.microsoft.com/office/drawing/2014/main" val="2587321321"/>
                    </a:ext>
                  </a:extLst>
                </a:gridCol>
                <a:gridCol w="329184">
                  <a:extLst>
                    <a:ext uri="{9D8B030D-6E8A-4147-A177-3AD203B41FA5}">
                      <a16:colId xmlns:a16="http://schemas.microsoft.com/office/drawing/2014/main" val="2429662055"/>
                    </a:ext>
                  </a:extLst>
                </a:gridCol>
                <a:gridCol w="329184">
                  <a:extLst>
                    <a:ext uri="{9D8B030D-6E8A-4147-A177-3AD203B41FA5}">
                      <a16:colId xmlns:a16="http://schemas.microsoft.com/office/drawing/2014/main" val="825796204"/>
                    </a:ext>
                  </a:extLst>
                </a:gridCol>
                <a:gridCol w="329184">
                  <a:extLst>
                    <a:ext uri="{9D8B030D-6E8A-4147-A177-3AD203B41FA5}">
                      <a16:colId xmlns:a16="http://schemas.microsoft.com/office/drawing/2014/main" val="409108387"/>
                    </a:ext>
                  </a:extLst>
                </a:gridCol>
                <a:gridCol w="329184">
                  <a:extLst>
                    <a:ext uri="{9D8B030D-6E8A-4147-A177-3AD203B41FA5}">
                      <a16:colId xmlns:a16="http://schemas.microsoft.com/office/drawing/2014/main" val="4109036085"/>
                    </a:ext>
                  </a:extLst>
                </a:gridCol>
                <a:gridCol w="329184">
                  <a:extLst>
                    <a:ext uri="{9D8B030D-6E8A-4147-A177-3AD203B41FA5}">
                      <a16:colId xmlns:a16="http://schemas.microsoft.com/office/drawing/2014/main" val="3520850141"/>
                    </a:ext>
                  </a:extLst>
                </a:gridCol>
                <a:gridCol w="329184">
                  <a:extLst>
                    <a:ext uri="{9D8B030D-6E8A-4147-A177-3AD203B41FA5}">
                      <a16:colId xmlns:a16="http://schemas.microsoft.com/office/drawing/2014/main" val="3189728707"/>
                    </a:ext>
                  </a:extLst>
                </a:gridCol>
                <a:gridCol w="329184">
                  <a:extLst>
                    <a:ext uri="{9D8B030D-6E8A-4147-A177-3AD203B41FA5}">
                      <a16:colId xmlns:a16="http://schemas.microsoft.com/office/drawing/2014/main" val="476623995"/>
                    </a:ext>
                  </a:extLst>
                </a:gridCol>
                <a:gridCol w="329184">
                  <a:extLst>
                    <a:ext uri="{9D8B030D-6E8A-4147-A177-3AD203B41FA5}">
                      <a16:colId xmlns:a16="http://schemas.microsoft.com/office/drawing/2014/main" val="664942868"/>
                    </a:ext>
                  </a:extLst>
                </a:gridCol>
                <a:gridCol w="329184">
                  <a:extLst>
                    <a:ext uri="{9D8B030D-6E8A-4147-A177-3AD203B41FA5}">
                      <a16:colId xmlns:a16="http://schemas.microsoft.com/office/drawing/2014/main" val="1874066478"/>
                    </a:ext>
                  </a:extLst>
                </a:gridCol>
                <a:gridCol w="329184">
                  <a:extLst>
                    <a:ext uri="{9D8B030D-6E8A-4147-A177-3AD203B41FA5}">
                      <a16:colId xmlns:a16="http://schemas.microsoft.com/office/drawing/2014/main" val="605204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534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- 2020-04-30 15:21:43</a:t>
                      </a:r>
                      <a:r>
                        <a:rPr kumimoji="0" lang="es-ES" sz="1000" b="0" i="0" u="none" strike="noStrike" kern="1200" cap="none" spc="0" normalizeH="0" baseline="0" noProof="0">
                          <a:ln>
                            <a:noFill/>
                          </a:ln>
                          <a:solidFill>
                            <a:prstClr val="black"/>
                          </a:solidFill>
                          <a:effectLst/>
                          <a:uLnTx/>
                          <a:uFillTx/>
                          <a:latin typeface="+mn-lt"/>
                          <a:ea typeface="+mn-ea"/>
                          <a:cs typeface="+mn-cs"/>
                        </a:rPr>
                        <a:t>
 Un almuerzo práctico y rápido, la receta justa para aprovechar los alimentos que tenés en casa. Además, te beneficia con vitaminas y minerales necesarios para mantener fuerte tu sistema inmune.
Ingredientes:
• 6 chiles dulces rojos grandes
• 2 cdas. de aceite de oliva
• 250 g de carne molida cruda de res 95% sin grasa 
• 1 taza de arroz cocido
• 2 tazas de queso mozzarella rayado
• 4 tomates saladette
• 1 cebolla mediana picada finamente
• 3 dientes de ajo picados finamente
• Sal y pimienta al gusto
Preparación:
1. Lave sus manos con agua y jabón.
2. Lavar los vegetales, frotándolos bajo el chorro de agua fría, y con un cepillo limpio para frutas, los de piel firme.
3. Cortar la tapa de los chiles y remover las semillas y membranas.
4. En una sartén a temperatura media, colocar el aceite de oliva, agregar la carne molida de res, sal y pimienta. Cocine hasta que la temperatura interna alcance 71°C en un termómetro de alimentos. Reservar.
5. En otra sartén, calentar aceite de oliva y 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https://scontent-atl3-1.xx.fbcdn.net/v/t1.0-9/s720x720/95559002_2967317120001166_5057403520949420032_o.jpg?_nc_cat=108&amp;_nc_sid=8024bb&amp;_nc_ohc=tsAjtK61cEgAX8sppDp&amp;_nc_ht=scontent-atl3-1.xx&amp;_nc_tp=7&amp;oh=f00567fd4d29c48e358fa8d06007bbc2&amp;oe=5EE03D15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05/13/2020 09:17:29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7991773"/>
                  </a:ext>
                </a:extLst>
              </a:tr>
            </a:tbl>
          </a:graphicData>
        </a:graphic>
      </p:graphicFrame>
      <p:sp>
        <p:nvSpPr>
          <p:cNvPr id="4" name="Text Placeholder 3">
            <a:extLst>
              <a:ext uri="{FF2B5EF4-FFF2-40B4-BE49-F238E27FC236}">
                <a16:creationId xmlns:a16="http://schemas.microsoft.com/office/drawing/2014/main" id="{1F5F7C45-4A42-4D69-8C5C-84FDC674D7F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92551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C8E83-7811-431B-8982-1F83B0CE49A7}"/>
              </a:ext>
            </a:extLst>
          </p:cNvPr>
          <p:cNvSpPr>
            <a:spLocks noGrp="1"/>
          </p:cNvSpPr>
          <p:nvPr>
            <p:ph type="title"/>
          </p:nvPr>
        </p:nvSpPr>
        <p:spPr/>
        <p:txBody>
          <a:bodyPr/>
          <a:lstStyle/>
          <a:p>
            <a:r>
              <a:rPr lang="es-ES"/>
              <a:t>Facebook Top 20 publicaciones con más interacción (Incluye Automercado + Competencia). | All Pages - 9 of 21</a:t>
            </a:r>
            <a:endParaRPr lang="en-US"/>
          </a:p>
        </p:txBody>
      </p:sp>
      <p:graphicFrame>
        <p:nvGraphicFramePr>
          <p:cNvPr id="5" name="Table Placeholder 4">
            <a:extLst>
              <a:ext uri="{FF2B5EF4-FFF2-40B4-BE49-F238E27FC236}">
                <a16:creationId xmlns:a16="http://schemas.microsoft.com/office/drawing/2014/main" id="{8752C2BD-D80A-468F-B44A-FF021473B0B1}"/>
              </a:ext>
            </a:extLst>
          </p:cNvPr>
          <p:cNvGraphicFramePr>
            <a:graphicFrameLocks noGrp="1"/>
          </p:cNvGraphicFramePr>
          <p:nvPr>
            <p:ph type="tbl" sz="quarter" idx="13"/>
            <p:extLst>
              <p:ext uri="{D42A27DB-BD31-4B8C-83A1-F6EECF244321}">
                <p14:modId xmlns:p14="http://schemas.microsoft.com/office/powerpoint/2010/main" val="1362523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63080261"/>
                    </a:ext>
                  </a:extLst>
                </a:gridCol>
                <a:gridCol w="905256">
                  <a:extLst>
                    <a:ext uri="{9D8B030D-6E8A-4147-A177-3AD203B41FA5}">
                      <a16:colId xmlns:a16="http://schemas.microsoft.com/office/drawing/2014/main" val="48507772"/>
                    </a:ext>
                  </a:extLst>
                </a:gridCol>
                <a:gridCol w="658368">
                  <a:extLst>
                    <a:ext uri="{9D8B030D-6E8A-4147-A177-3AD203B41FA5}">
                      <a16:colId xmlns:a16="http://schemas.microsoft.com/office/drawing/2014/main" val="4071263500"/>
                    </a:ext>
                  </a:extLst>
                </a:gridCol>
                <a:gridCol w="329184">
                  <a:extLst>
                    <a:ext uri="{9D8B030D-6E8A-4147-A177-3AD203B41FA5}">
                      <a16:colId xmlns:a16="http://schemas.microsoft.com/office/drawing/2014/main" val="1655697241"/>
                    </a:ext>
                  </a:extLst>
                </a:gridCol>
                <a:gridCol w="329184">
                  <a:extLst>
                    <a:ext uri="{9D8B030D-6E8A-4147-A177-3AD203B41FA5}">
                      <a16:colId xmlns:a16="http://schemas.microsoft.com/office/drawing/2014/main" val="2338433497"/>
                    </a:ext>
                  </a:extLst>
                </a:gridCol>
                <a:gridCol w="329184">
                  <a:extLst>
                    <a:ext uri="{9D8B030D-6E8A-4147-A177-3AD203B41FA5}">
                      <a16:colId xmlns:a16="http://schemas.microsoft.com/office/drawing/2014/main" val="744003232"/>
                    </a:ext>
                  </a:extLst>
                </a:gridCol>
                <a:gridCol w="329184">
                  <a:extLst>
                    <a:ext uri="{9D8B030D-6E8A-4147-A177-3AD203B41FA5}">
                      <a16:colId xmlns:a16="http://schemas.microsoft.com/office/drawing/2014/main" val="1540247768"/>
                    </a:ext>
                  </a:extLst>
                </a:gridCol>
                <a:gridCol w="329184">
                  <a:extLst>
                    <a:ext uri="{9D8B030D-6E8A-4147-A177-3AD203B41FA5}">
                      <a16:colId xmlns:a16="http://schemas.microsoft.com/office/drawing/2014/main" val="2676856894"/>
                    </a:ext>
                  </a:extLst>
                </a:gridCol>
                <a:gridCol w="329184">
                  <a:extLst>
                    <a:ext uri="{9D8B030D-6E8A-4147-A177-3AD203B41FA5}">
                      <a16:colId xmlns:a16="http://schemas.microsoft.com/office/drawing/2014/main" val="3921115702"/>
                    </a:ext>
                  </a:extLst>
                </a:gridCol>
                <a:gridCol w="329184">
                  <a:extLst>
                    <a:ext uri="{9D8B030D-6E8A-4147-A177-3AD203B41FA5}">
                      <a16:colId xmlns:a16="http://schemas.microsoft.com/office/drawing/2014/main" val="4106671131"/>
                    </a:ext>
                  </a:extLst>
                </a:gridCol>
                <a:gridCol w="329184">
                  <a:extLst>
                    <a:ext uri="{9D8B030D-6E8A-4147-A177-3AD203B41FA5}">
                      <a16:colId xmlns:a16="http://schemas.microsoft.com/office/drawing/2014/main" val="2300903767"/>
                    </a:ext>
                  </a:extLst>
                </a:gridCol>
                <a:gridCol w="329184">
                  <a:extLst>
                    <a:ext uri="{9D8B030D-6E8A-4147-A177-3AD203B41FA5}">
                      <a16:colId xmlns:a16="http://schemas.microsoft.com/office/drawing/2014/main" val="3589085824"/>
                    </a:ext>
                  </a:extLst>
                </a:gridCol>
                <a:gridCol w="329184">
                  <a:extLst>
                    <a:ext uri="{9D8B030D-6E8A-4147-A177-3AD203B41FA5}">
                      <a16:colId xmlns:a16="http://schemas.microsoft.com/office/drawing/2014/main" val="1547154827"/>
                    </a:ext>
                  </a:extLst>
                </a:gridCol>
                <a:gridCol w="329184">
                  <a:extLst>
                    <a:ext uri="{9D8B030D-6E8A-4147-A177-3AD203B41FA5}">
                      <a16:colId xmlns:a16="http://schemas.microsoft.com/office/drawing/2014/main" val="652482530"/>
                    </a:ext>
                  </a:extLst>
                </a:gridCol>
                <a:gridCol w="329184">
                  <a:extLst>
                    <a:ext uri="{9D8B030D-6E8A-4147-A177-3AD203B41FA5}">
                      <a16:colId xmlns:a16="http://schemas.microsoft.com/office/drawing/2014/main" val="1641706827"/>
                    </a:ext>
                  </a:extLst>
                </a:gridCol>
                <a:gridCol w="329184">
                  <a:extLst>
                    <a:ext uri="{9D8B030D-6E8A-4147-A177-3AD203B41FA5}">
                      <a16:colId xmlns:a16="http://schemas.microsoft.com/office/drawing/2014/main" val="1845260540"/>
                    </a:ext>
                  </a:extLst>
                </a:gridCol>
                <a:gridCol w="329184">
                  <a:extLst>
                    <a:ext uri="{9D8B030D-6E8A-4147-A177-3AD203B41FA5}">
                      <a16:colId xmlns:a16="http://schemas.microsoft.com/office/drawing/2014/main" val="1252943694"/>
                    </a:ext>
                  </a:extLst>
                </a:gridCol>
                <a:gridCol w="329184">
                  <a:extLst>
                    <a:ext uri="{9D8B030D-6E8A-4147-A177-3AD203B41FA5}">
                      <a16:colId xmlns:a16="http://schemas.microsoft.com/office/drawing/2014/main" val="471312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757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Masxmenos Costa Rica - 2020-04-10 10:00:41</a:t>
                      </a:r>
                      <a:r>
                        <a:rPr kumimoji="0" lang="es-ES" sz="1000" b="0" i="0" u="none" strike="noStrike" kern="1200" cap="none" spc="0" normalizeH="0" baseline="0" noProof="0">
                          <a:ln>
                            <a:noFill/>
                          </a:ln>
                          <a:solidFill>
                            <a:prstClr val="black"/>
                          </a:solidFill>
                          <a:effectLst/>
                          <a:uLnTx/>
                          <a:uFillTx/>
                          <a:latin typeface="+mn-lt"/>
                          <a:ea typeface="+mn-ea"/>
                          <a:cs typeface="+mn-cs"/>
                        </a:rPr>
                        <a:t>
 Aprovechá los súper precios que encontrás aquí. 👇
*Válido al 15 de abril de 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05/07/2020 15:23:15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5348008"/>
                  </a:ext>
                </a:extLst>
              </a:tr>
            </a:tbl>
          </a:graphicData>
        </a:graphic>
      </p:graphicFrame>
      <p:sp>
        <p:nvSpPr>
          <p:cNvPr id="4" name="Text Placeholder 3">
            <a:extLst>
              <a:ext uri="{FF2B5EF4-FFF2-40B4-BE49-F238E27FC236}">
                <a16:creationId xmlns:a16="http://schemas.microsoft.com/office/drawing/2014/main" id="{D0554962-6BAF-48EF-ADFF-AAAD9381FCB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64433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950AA-47F6-43C9-8956-5612CD18C814}"/>
              </a:ext>
            </a:extLst>
          </p:cNvPr>
          <p:cNvSpPr>
            <a:spLocks noGrp="1"/>
          </p:cNvSpPr>
          <p:nvPr>
            <p:ph type="title"/>
          </p:nvPr>
        </p:nvSpPr>
        <p:spPr/>
        <p:txBody>
          <a:bodyPr/>
          <a:lstStyle/>
          <a:p>
            <a:r>
              <a:rPr lang="es-ES"/>
              <a:t>Facebook Top 20 publicaciones con más interacción (Incluye Automercado + Competencia). | All Pages - 10 of 21</a:t>
            </a:r>
            <a:endParaRPr lang="en-US"/>
          </a:p>
        </p:txBody>
      </p:sp>
      <p:graphicFrame>
        <p:nvGraphicFramePr>
          <p:cNvPr id="5" name="Table Placeholder 4">
            <a:extLst>
              <a:ext uri="{FF2B5EF4-FFF2-40B4-BE49-F238E27FC236}">
                <a16:creationId xmlns:a16="http://schemas.microsoft.com/office/drawing/2014/main" id="{94EA6DE4-A80C-47FA-9AAE-38BE69B58B8F}"/>
              </a:ext>
            </a:extLst>
          </p:cNvPr>
          <p:cNvGraphicFramePr>
            <a:graphicFrameLocks noGrp="1"/>
          </p:cNvGraphicFramePr>
          <p:nvPr>
            <p:ph type="tbl" sz="quarter" idx="13"/>
            <p:extLst>
              <p:ext uri="{D42A27DB-BD31-4B8C-83A1-F6EECF244321}">
                <p14:modId xmlns:p14="http://schemas.microsoft.com/office/powerpoint/2010/main" val="1307461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68188272"/>
                    </a:ext>
                  </a:extLst>
                </a:gridCol>
                <a:gridCol w="905256">
                  <a:extLst>
                    <a:ext uri="{9D8B030D-6E8A-4147-A177-3AD203B41FA5}">
                      <a16:colId xmlns:a16="http://schemas.microsoft.com/office/drawing/2014/main" val="2753030845"/>
                    </a:ext>
                  </a:extLst>
                </a:gridCol>
                <a:gridCol w="658368">
                  <a:extLst>
                    <a:ext uri="{9D8B030D-6E8A-4147-A177-3AD203B41FA5}">
                      <a16:colId xmlns:a16="http://schemas.microsoft.com/office/drawing/2014/main" val="4255964606"/>
                    </a:ext>
                  </a:extLst>
                </a:gridCol>
                <a:gridCol w="329184">
                  <a:extLst>
                    <a:ext uri="{9D8B030D-6E8A-4147-A177-3AD203B41FA5}">
                      <a16:colId xmlns:a16="http://schemas.microsoft.com/office/drawing/2014/main" val="3346537322"/>
                    </a:ext>
                  </a:extLst>
                </a:gridCol>
                <a:gridCol w="329184">
                  <a:extLst>
                    <a:ext uri="{9D8B030D-6E8A-4147-A177-3AD203B41FA5}">
                      <a16:colId xmlns:a16="http://schemas.microsoft.com/office/drawing/2014/main" val="2662912936"/>
                    </a:ext>
                  </a:extLst>
                </a:gridCol>
                <a:gridCol w="329184">
                  <a:extLst>
                    <a:ext uri="{9D8B030D-6E8A-4147-A177-3AD203B41FA5}">
                      <a16:colId xmlns:a16="http://schemas.microsoft.com/office/drawing/2014/main" val="3172274157"/>
                    </a:ext>
                  </a:extLst>
                </a:gridCol>
                <a:gridCol w="329184">
                  <a:extLst>
                    <a:ext uri="{9D8B030D-6E8A-4147-A177-3AD203B41FA5}">
                      <a16:colId xmlns:a16="http://schemas.microsoft.com/office/drawing/2014/main" val="1392388938"/>
                    </a:ext>
                  </a:extLst>
                </a:gridCol>
                <a:gridCol w="329184">
                  <a:extLst>
                    <a:ext uri="{9D8B030D-6E8A-4147-A177-3AD203B41FA5}">
                      <a16:colId xmlns:a16="http://schemas.microsoft.com/office/drawing/2014/main" val="4249643638"/>
                    </a:ext>
                  </a:extLst>
                </a:gridCol>
                <a:gridCol w="329184">
                  <a:extLst>
                    <a:ext uri="{9D8B030D-6E8A-4147-A177-3AD203B41FA5}">
                      <a16:colId xmlns:a16="http://schemas.microsoft.com/office/drawing/2014/main" val="1375100956"/>
                    </a:ext>
                  </a:extLst>
                </a:gridCol>
                <a:gridCol w="329184">
                  <a:extLst>
                    <a:ext uri="{9D8B030D-6E8A-4147-A177-3AD203B41FA5}">
                      <a16:colId xmlns:a16="http://schemas.microsoft.com/office/drawing/2014/main" val="4036045128"/>
                    </a:ext>
                  </a:extLst>
                </a:gridCol>
                <a:gridCol w="329184">
                  <a:extLst>
                    <a:ext uri="{9D8B030D-6E8A-4147-A177-3AD203B41FA5}">
                      <a16:colId xmlns:a16="http://schemas.microsoft.com/office/drawing/2014/main" val="2978115914"/>
                    </a:ext>
                  </a:extLst>
                </a:gridCol>
                <a:gridCol w="329184">
                  <a:extLst>
                    <a:ext uri="{9D8B030D-6E8A-4147-A177-3AD203B41FA5}">
                      <a16:colId xmlns:a16="http://schemas.microsoft.com/office/drawing/2014/main" val="2809134832"/>
                    </a:ext>
                  </a:extLst>
                </a:gridCol>
                <a:gridCol w="329184">
                  <a:extLst>
                    <a:ext uri="{9D8B030D-6E8A-4147-A177-3AD203B41FA5}">
                      <a16:colId xmlns:a16="http://schemas.microsoft.com/office/drawing/2014/main" val="3007406111"/>
                    </a:ext>
                  </a:extLst>
                </a:gridCol>
                <a:gridCol w="329184">
                  <a:extLst>
                    <a:ext uri="{9D8B030D-6E8A-4147-A177-3AD203B41FA5}">
                      <a16:colId xmlns:a16="http://schemas.microsoft.com/office/drawing/2014/main" val="2212150156"/>
                    </a:ext>
                  </a:extLst>
                </a:gridCol>
                <a:gridCol w="329184">
                  <a:extLst>
                    <a:ext uri="{9D8B030D-6E8A-4147-A177-3AD203B41FA5}">
                      <a16:colId xmlns:a16="http://schemas.microsoft.com/office/drawing/2014/main" val="1650024037"/>
                    </a:ext>
                  </a:extLst>
                </a:gridCol>
                <a:gridCol w="329184">
                  <a:extLst>
                    <a:ext uri="{9D8B030D-6E8A-4147-A177-3AD203B41FA5}">
                      <a16:colId xmlns:a16="http://schemas.microsoft.com/office/drawing/2014/main" val="34923813"/>
                    </a:ext>
                  </a:extLst>
                </a:gridCol>
                <a:gridCol w="329184">
                  <a:extLst>
                    <a:ext uri="{9D8B030D-6E8A-4147-A177-3AD203B41FA5}">
                      <a16:colId xmlns:a16="http://schemas.microsoft.com/office/drawing/2014/main" val="3956843087"/>
                    </a:ext>
                  </a:extLst>
                </a:gridCol>
                <a:gridCol w="329184">
                  <a:extLst>
                    <a:ext uri="{9D8B030D-6E8A-4147-A177-3AD203B41FA5}">
                      <a16:colId xmlns:a16="http://schemas.microsoft.com/office/drawing/2014/main" val="2816636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0379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- 2020-04-20 11:46:07</a:t>
                      </a:r>
                      <a:r>
                        <a:rPr kumimoji="0" lang="es-ES" sz="1000" b="0" i="0" u="none" strike="noStrike" kern="1200" cap="none" spc="0" normalizeH="0" baseline="0" noProof="0">
                          <a:ln>
                            <a:noFill/>
                          </a:ln>
                          <a:solidFill>
                            <a:prstClr val="black"/>
                          </a:solidFill>
                          <a:effectLst/>
                          <a:uLnTx/>
                          <a:uFillTx/>
                          <a:latin typeface="+mn-lt"/>
                          <a:ea typeface="+mn-ea"/>
                          <a:cs typeface="+mn-cs"/>
                        </a:rPr>
                        <a:t>
 El brócoli está cargado de nutrientes que refuerzan tu sistema inumne, consumilo a diario preparándolo de disintas maneras como: al horno, salteado con otros vegetales, en pasteles, pastas, batidos y más. 
Conocé más infromación en: https://bit.ly/3ez5Svz
#YoMeQuedoEnCasa
#EstáEnTusManos
#Protejámonosjuntos
#AutoCuidado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https://scontent-atl3-1.xx.fbcdn.net/v/t1.0-9/s720x720/94616202_2944010268998518_1390328377398788096_o.png?_nc_cat=102&amp;_nc_sid=8024bb&amp;_nc_ohc=0UVe_U3Gsr4AX8Mw2md&amp;_nc_ht=scontent-atl3-1.xx&amp;oh=1d27c90a2b9234aee784cc7c07d70925&amp;oe=5EE1099D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03:18:48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10034050"/>
                  </a:ext>
                </a:extLst>
              </a:tr>
            </a:tbl>
          </a:graphicData>
        </a:graphic>
      </p:graphicFrame>
      <p:sp>
        <p:nvSpPr>
          <p:cNvPr id="4" name="Text Placeholder 3">
            <a:extLst>
              <a:ext uri="{FF2B5EF4-FFF2-40B4-BE49-F238E27FC236}">
                <a16:creationId xmlns:a16="http://schemas.microsoft.com/office/drawing/2014/main" id="{6E7F4872-F5EF-4B4D-B66E-382A4CEE3C1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18304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C77A5-58AD-4DAF-B5A4-838354367FC6}"/>
              </a:ext>
            </a:extLst>
          </p:cNvPr>
          <p:cNvSpPr>
            <a:spLocks noGrp="1"/>
          </p:cNvSpPr>
          <p:nvPr>
            <p:ph type="title"/>
          </p:nvPr>
        </p:nvSpPr>
        <p:spPr/>
        <p:txBody>
          <a:bodyPr/>
          <a:lstStyle/>
          <a:p>
            <a:r>
              <a:rPr lang="es-ES"/>
              <a:t>Facebook Top 20 publicaciones con más interacción (Incluye Automercado + Competencia). | All Pages - 11 of 21</a:t>
            </a:r>
            <a:endParaRPr lang="en-US"/>
          </a:p>
        </p:txBody>
      </p:sp>
      <p:graphicFrame>
        <p:nvGraphicFramePr>
          <p:cNvPr id="5" name="Table Placeholder 4">
            <a:extLst>
              <a:ext uri="{FF2B5EF4-FFF2-40B4-BE49-F238E27FC236}">
                <a16:creationId xmlns:a16="http://schemas.microsoft.com/office/drawing/2014/main" id="{A1913E33-507A-4BD8-A9E9-CF795B7BFFAC}"/>
              </a:ext>
            </a:extLst>
          </p:cNvPr>
          <p:cNvGraphicFramePr>
            <a:graphicFrameLocks noGrp="1"/>
          </p:cNvGraphicFramePr>
          <p:nvPr>
            <p:ph type="tbl" sz="quarter" idx="13"/>
            <p:extLst>
              <p:ext uri="{D42A27DB-BD31-4B8C-83A1-F6EECF244321}">
                <p14:modId xmlns:p14="http://schemas.microsoft.com/office/powerpoint/2010/main" val="1416531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27534585"/>
                    </a:ext>
                  </a:extLst>
                </a:gridCol>
                <a:gridCol w="905256">
                  <a:extLst>
                    <a:ext uri="{9D8B030D-6E8A-4147-A177-3AD203B41FA5}">
                      <a16:colId xmlns:a16="http://schemas.microsoft.com/office/drawing/2014/main" val="2255878607"/>
                    </a:ext>
                  </a:extLst>
                </a:gridCol>
                <a:gridCol w="658368">
                  <a:extLst>
                    <a:ext uri="{9D8B030D-6E8A-4147-A177-3AD203B41FA5}">
                      <a16:colId xmlns:a16="http://schemas.microsoft.com/office/drawing/2014/main" val="3686874422"/>
                    </a:ext>
                  </a:extLst>
                </a:gridCol>
                <a:gridCol w="329184">
                  <a:extLst>
                    <a:ext uri="{9D8B030D-6E8A-4147-A177-3AD203B41FA5}">
                      <a16:colId xmlns:a16="http://schemas.microsoft.com/office/drawing/2014/main" val="1612716040"/>
                    </a:ext>
                  </a:extLst>
                </a:gridCol>
                <a:gridCol w="329184">
                  <a:extLst>
                    <a:ext uri="{9D8B030D-6E8A-4147-A177-3AD203B41FA5}">
                      <a16:colId xmlns:a16="http://schemas.microsoft.com/office/drawing/2014/main" val="2541684159"/>
                    </a:ext>
                  </a:extLst>
                </a:gridCol>
                <a:gridCol w="329184">
                  <a:extLst>
                    <a:ext uri="{9D8B030D-6E8A-4147-A177-3AD203B41FA5}">
                      <a16:colId xmlns:a16="http://schemas.microsoft.com/office/drawing/2014/main" val="3403366233"/>
                    </a:ext>
                  </a:extLst>
                </a:gridCol>
                <a:gridCol w="329184">
                  <a:extLst>
                    <a:ext uri="{9D8B030D-6E8A-4147-A177-3AD203B41FA5}">
                      <a16:colId xmlns:a16="http://schemas.microsoft.com/office/drawing/2014/main" val="1571847235"/>
                    </a:ext>
                  </a:extLst>
                </a:gridCol>
                <a:gridCol w="329184">
                  <a:extLst>
                    <a:ext uri="{9D8B030D-6E8A-4147-A177-3AD203B41FA5}">
                      <a16:colId xmlns:a16="http://schemas.microsoft.com/office/drawing/2014/main" val="3254441321"/>
                    </a:ext>
                  </a:extLst>
                </a:gridCol>
                <a:gridCol w="329184">
                  <a:extLst>
                    <a:ext uri="{9D8B030D-6E8A-4147-A177-3AD203B41FA5}">
                      <a16:colId xmlns:a16="http://schemas.microsoft.com/office/drawing/2014/main" val="2201018614"/>
                    </a:ext>
                  </a:extLst>
                </a:gridCol>
                <a:gridCol w="329184">
                  <a:extLst>
                    <a:ext uri="{9D8B030D-6E8A-4147-A177-3AD203B41FA5}">
                      <a16:colId xmlns:a16="http://schemas.microsoft.com/office/drawing/2014/main" val="360261743"/>
                    </a:ext>
                  </a:extLst>
                </a:gridCol>
                <a:gridCol w="329184">
                  <a:extLst>
                    <a:ext uri="{9D8B030D-6E8A-4147-A177-3AD203B41FA5}">
                      <a16:colId xmlns:a16="http://schemas.microsoft.com/office/drawing/2014/main" val="2153501586"/>
                    </a:ext>
                  </a:extLst>
                </a:gridCol>
                <a:gridCol w="329184">
                  <a:extLst>
                    <a:ext uri="{9D8B030D-6E8A-4147-A177-3AD203B41FA5}">
                      <a16:colId xmlns:a16="http://schemas.microsoft.com/office/drawing/2014/main" val="1771386401"/>
                    </a:ext>
                  </a:extLst>
                </a:gridCol>
                <a:gridCol w="329184">
                  <a:extLst>
                    <a:ext uri="{9D8B030D-6E8A-4147-A177-3AD203B41FA5}">
                      <a16:colId xmlns:a16="http://schemas.microsoft.com/office/drawing/2014/main" val="1045970338"/>
                    </a:ext>
                  </a:extLst>
                </a:gridCol>
                <a:gridCol w="329184">
                  <a:extLst>
                    <a:ext uri="{9D8B030D-6E8A-4147-A177-3AD203B41FA5}">
                      <a16:colId xmlns:a16="http://schemas.microsoft.com/office/drawing/2014/main" val="1311564499"/>
                    </a:ext>
                  </a:extLst>
                </a:gridCol>
                <a:gridCol w="329184">
                  <a:extLst>
                    <a:ext uri="{9D8B030D-6E8A-4147-A177-3AD203B41FA5}">
                      <a16:colId xmlns:a16="http://schemas.microsoft.com/office/drawing/2014/main" val="1204216109"/>
                    </a:ext>
                  </a:extLst>
                </a:gridCol>
                <a:gridCol w="329184">
                  <a:extLst>
                    <a:ext uri="{9D8B030D-6E8A-4147-A177-3AD203B41FA5}">
                      <a16:colId xmlns:a16="http://schemas.microsoft.com/office/drawing/2014/main" val="2100957442"/>
                    </a:ext>
                  </a:extLst>
                </a:gridCol>
                <a:gridCol w="329184">
                  <a:extLst>
                    <a:ext uri="{9D8B030D-6E8A-4147-A177-3AD203B41FA5}">
                      <a16:colId xmlns:a16="http://schemas.microsoft.com/office/drawing/2014/main" val="967912920"/>
                    </a:ext>
                  </a:extLst>
                </a:gridCol>
                <a:gridCol w="329184">
                  <a:extLst>
                    <a:ext uri="{9D8B030D-6E8A-4147-A177-3AD203B41FA5}">
                      <a16:colId xmlns:a16="http://schemas.microsoft.com/office/drawing/2014/main" val="3492998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9405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PriceSmart Costa Rica - 2020-04-06 12:31:48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https://scontent-iad3-1.xx.fbcdn.net/v/t1.0-9/p720x720/92277852_3256362511075572_9223155398704365568_o.png?_nc_cat=103&amp;_nc_sid=2d5d41&amp;_nc_ohc=DXo5iaaC05kAX8G1AAy&amp;_nc_ht=scontent-iad3-1.xx&amp;oh=0f2d5cb8d9d682fffff2bde13d281f9c&amp;oe=5EDF6E3B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05/13/2020 03:19:40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55990403"/>
                  </a:ext>
                </a:extLst>
              </a:tr>
            </a:tbl>
          </a:graphicData>
        </a:graphic>
      </p:graphicFrame>
      <p:sp>
        <p:nvSpPr>
          <p:cNvPr id="4" name="Text Placeholder 3">
            <a:extLst>
              <a:ext uri="{FF2B5EF4-FFF2-40B4-BE49-F238E27FC236}">
                <a16:creationId xmlns:a16="http://schemas.microsoft.com/office/drawing/2014/main" id="{28050D59-8601-4B2D-ADA2-6FF32378905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48219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42BF4-1726-44E6-B73B-373516C2D7E3}"/>
              </a:ext>
            </a:extLst>
          </p:cNvPr>
          <p:cNvSpPr>
            <a:spLocks noGrp="1"/>
          </p:cNvSpPr>
          <p:nvPr>
            <p:ph type="title"/>
          </p:nvPr>
        </p:nvSpPr>
        <p:spPr/>
        <p:txBody>
          <a:bodyPr/>
          <a:lstStyle/>
          <a:p>
            <a:r>
              <a:rPr lang="es-ES"/>
              <a:t>Facebook Top 20 publicaciones con más interacción (Incluye Automercado + Competencia). | All Pages - 12 of 21</a:t>
            </a:r>
            <a:endParaRPr lang="en-US"/>
          </a:p>
        </p:txBody>
      </p:sp>
      <p:graphicFrame>
        <p:nvGraphicFramePr>
          <p:cNvPr id="5" name="Table Placeholder 4">
            <a:extLst>
              <a:ext uri="{FF2B5EF4-FFF2-40B4-BE49-F238E27FC236}">
                <a16:creationId xmlns:a16="http://schemas.microsoft.com/office/drawing/2014/main" id="{56ADA04E-9B4E-4608-90A2-FCF8AA4F81CE}"/>
              </a:ext>
            </a:extLst>
          </p:cNvPr>
          <p:cNvGraphicFramePr>
            <a:graphicFrameLocks noGrp="1"/>
          </p:cNvGraphicFramePr>
          <p:nvPr>
            <p:ph type="tbl" sz="quarter" idx="13"/>
            <p:extLst>
              <p:ext uri="{D42A27DB-BD31-4B8C-83A1-F6EECF244321}">
                <p14:modId xmlns:p14="http://schemas.microsoft.com/office/powerpoint/2010/main" val="4155873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8940268"/>
                    </a:ext>
                  </a:extLst>
                </a:gridCol>
                <a:gridCol w="905256">
                  <a:extLst>
                    <a:ext uri="{9D8B030D-6E8A-4147-A177-3AD203B41FA5}">
                      <a16:colId xmlns:a16="http://schemas.microsoft.com/office/drawing/2014/main" val="3800320105"/>
                    </a:ext>
                  </a:extLst>
                </a:gridCol>
                <a:gridCol w="658368">
                  <a:extLst>
                    <a:ext uri="{9D8B030D-6E8A-4147-A177-3AD203B41FA5}">
                      <a16:colId xmlns:a16="http://schemas.microsoft.com/office/drawing/2014/main" val="746678783"/>
                    </a:ext>
                  </a:extLst>
                </a:gridCol>
                <a:gridCol w="329184">
                  <a:extLst>
                    <a:ext uri="{9D8B030D-6E8A-4147-A177-3AD203B41FA5}">
                      <a16:colId xmlns:a16="http://schemas.microsoft.com/office/drawing/2014/main" val="2890744811"/>
                    </a:ext>
                  </a:extLst>
                </a:gridCol>
                <a:gridCol w="329184">
                  <a:extLst>
                    <a:ext uri="{9D8B030D-6E8A-4147-A177-3AD203B41FA5}">
                      <a16:colId xmlns:a16="http://schemas.microsoft.com/office/drawing/2014/main" val="4128016185"/>
                    </a:ext>
                  </a:extLst>
                </a:gridCol>
                <a:gridCol w="329184">
                  <a:extLst>
                    <a:ext uri="{9D8B030D-6E8A-4147-A177-3AD203B41FA5}">
                      <a16:colId xmlns:a16="http://schemas.microsoft.com/office/drawing/2014/main" val="2557219120"/>
                    </a:ext>
                  </a:extLst>
                </a:gridCol>
                <a:gridCol w="329184">
                  <a:extLst>
                    <a:ext uri="{9D8B030D-6E8A-4147-A177-3AD203B41FA5}">
                      <a16:colId xmlns:a16="http://schemas.microsoft.com/office/drawing/2014/main" val="2808591527"/>
                    </a:ext>
                  </a:extLst>
                </a:gridCol>
                <a:gridCol w="329184">
                  <a:extLst>
                    <a:ext uri="{9D8B030D-6E8A-4147-A177-3AD203B41FA5}">
                      <a16:colId xmlns:a16="http://schemas.microsoft.com/office/drawing/2014/main" val="507467246"/>
                    </a:ext>
                  </a:extLst>
                </a:gridCol>
                <a:gridCol w="329184">
                  <a:extLst>
                    <a:ext uri="{9D8B030D-6E8A-4147-A177-3AD203B41FA5}">
                      <a16:colId xmlns:a16="http://schemas.microsoft.com/office/drawing/2014/main" val="787631517"/>
                    </a:ext>
                  </a:extLst>
                </a:gridCol>
                <a:gridCol w="329184">
                  <a:extLst>
                    <a:ext uri="{9D8B030D-6E8A-4147-A177-3AD203B41FA5}">
                      <a16:colId xmlns:a16="http://schemas.microsoft.com/office/drawing/2014/main" val="2059078835"/>
                    </a:ext>
                  </a:extLst>
                </a:gridCol>
                <a:gridCol w="329184">
                  <a:extLst>
                    <a:ext uri="{9D8B030D-6E8A-4147-A177-3AD203B41FA5}">
                      <a16:colId xmlns:a16="http://schemas.microsoft.com/office/drawing/2014/main" val="2410936957"/>
                    </a:ext>
                  </a:extLst>
                </a:gridCol>
                <a:gridCol w="329184">
                  <a:extLst>
                    <a:ext uri="{9D8B030D-6E8A-4147-A177-3AD203B41FA5}">
                      <a16:colId xmlns:a16="http://schemas.microsoft.com/office/drawing/2014/main" val="223501062"/>
                    </a:ext>
                  </a:extLst>
                </a:gridCol>
                <a:gridCol w="329184">
                  <a:extLst>
                    <a:ext uri="{9D8B030D-6E8A-4147-A177-3AD203B41FA5}">
                      <a16:colId xmlns:a16="http://schemas.microsoft.com/office/drawing/2014/main" val="456981607"/>
                    </a:ext>
                  </a:extLst>
                </a:gridCol>
                <a:gridCol w="329184">
                  <a:extLst>
                    <a:ext uri="{9D8B030D-6E8A-4147-A177-3AD203B41FA5}">
                      <a16:colId xmlns:a16="http://schemas.microsoft.com/office/drawing/2014/main" val="301539423"/>
                    </a:ext>
                  </a:extLst>
                </a:gridCol>
                <a:gridCol w="329184">
                  <a:extLst>
                    <a:ext uri="{9D8B030D-6E8A-4147-A177-3AD203B41FA5}">
                      <a16:colId xmlns:a16="http://schemas.microsoft.com/office/drawing/2014/main" val="3426050000"/>
                    </a:ext>
                  </a:extLst>
                </a:gridCol>
                <a:gridCol w="329184">
                  <a:extLst>
                    <a:ext uri="{9D8B030D-6E8A-4147-A177-3AD203B41FA5}">
                      <a16:colId xmlns:a16="http://schemas.microsoft.com/office/drawing/2014/main" val="48646794"/>
                    </a:ext>
                  </a:extLst>
                </a:gridCol>
                <a:gridCol w="329184">
                  <a:extLst>
                    <a:ext uri="{9D8B030D-6E8A-4147-A177-3AD203B41FA5}">
                      <a16:colId xmlns:a16="http://schemas.microsoft.com/office/drawing/2014/main" val="4144594717"/>
                    </a:ext>
                  </a:extLst>
                </a:gridCol>
                <a:gridCol w="329184">
                  <a:extLst>
                    <a:ext uri="{9D8B030D-6E8A-4147-A177-3AD203B41FA5}">
                      <a16:colId xmlns:a16="http://schemas.microsoft.com/office/drawing/2014/main" val="3872786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179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- 2020-04-08 20:00:42</a:t>
                      </a:r>
                      <a:r>
                        <a:rPr kumimoji="0" lang="es-ES" sz="1000" b="0" i="0" u="none" strike="noStrike" kern="1200" cap="none" spc="0" normalizeH="0" baseline="0" noProof="0">
                          <a:ln>
                            <a:noFill/>
                          </a:ln>
                          <a:solidFill>
                            <a:prstClr val="black"/>
                          </a:solidFill>
                          <a:effectLst/>
                          <a:uLnTx/>
                          <a:uFillTx/>
                          <a:latin typeface="+mn-lt"/>
                          <a:ea typeface="+mn-ea"/>
                          <a:cs typeface="+mn-cs"/>
                        </a:rPr>
                        <a:t>
 El kiwi es abundante en vitamina C y E, lo que beneficia tu sistema inmune, probá esta receta para consumirlo de otras maneras y aprovechar todos los beneficios que esta fruta te aporta.  
Ingredientes:
• 4 kiwis verdes
• 1 taza de yogurt natural
• ⅓ de taza de leche de tu preferencia
• 3 cdas. de miel
Opcional: 2 cdas. de menta fresca
Procedimiento:
1. Lavarse las manos con agua y jabón.
2. Lavar los kiwis, frotándolos bajo el chorro de agua fría.
3. Cortar los kiwis por la mitad y sacar el relleno con una cuchara.
4. En un procesador de alimentos, colocar el relleno del kiwi, yogurt, leche, miel y hojas de menta. Mezclar hasta que quede cremoso.
5. Colocar la mezcla en recipientes para helados o en vasitos plásticos con una paleta.
6. Congelar por 6 horas o hasta que estén listos para disfrutar.
Conocé más información en: https://bit.ly/33NEzsA
#YoMeQuedoEnCasa
#EstáEnTusManos
#Protejámonosjuntos
#AutoCuidado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https://scontent-iad3-1.xx.fbcdn.net/v/t1.0-9/s720x720/92574195_2917432534989625_1999504479711395840_o.png?_nc_cat=107&amp;_nc_sid=8024bb&amp;_nc_ohc=ogYQI8HpgekAX_xhb6-&amp;_nc_ht=scontent-iad3-1.xx&amp;oh=7f28c093d90a513738a18d3e27a9d432&amp;oe=5ED2A88D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05/01/2020 21:19:34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20939144"/>
                  </a:ext>
                </a:extLst>
              </a:tr>
            </a:tbl>
          </a:graphicData>
        </a:graphic>
      </p:graphicFrame>
      <p:sp>
        <p:nvSpPr>
          <p:cNvPr id="4" name="Text Placeholder 3">
            <a:extLst>
              <a:ext uri="{FF2B5EF4-FFF2-40B4-BE49-F238E27FC236}">
                <a16:creationId xmlns:a16="http://schemas.microsoft.com/office/drawing/2014/main" id="{82971B96-0D64-41D9-9188-A5A3CBF5554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400784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F1EB7-72D1-4C90-87A1-0C4FDE491950}"/>
              </a:ext>
            </a:extLst>
          </p:cNvPr>
          <p:cNvSpPr>
            <a:spLocks noGrp="1"/>
          </p:cNvSpPr>
          <p:nvPr>
            <p:ph type="title"/>
          </p:nvPr>
        </p:nvSpPr>
        <p:spPr/>
        <p:txBody>
          <a:bodyPr/>
          <a:lstStyle/>
          <a:p>
            <a:r>
              <a:rPr lang="es-ES"/>
              <a:t>Facebook Top 20 publicaciones con más interacción (Incluye Automercado + Competencia). | All Pages - 13 of 21</a:t>
            </a:r>
            <a:endParaRPr lang="en-US"/>
          </a:p>
        </p:txBody>
      </p:sp>
      <p:graphicFrame>
        <p:nvGraphicFramePr>
          <p:cNvPr id="5" name="Table Placeholder 4">
            <a:extLst>
              <a:ext uri="{FF2B5EF4-FFF2-40B4-BE49-F238E27FC236}">
                <a16:creationId xmlns:a16="http://schemas.microsoft.com/office/drawing/2014/main" id="{E78FBC2B-A79F-4C97-B8E2-5CD13BDAE1EF}"/>
              </a:ext>
            </a:extLst>
          </p:cNvPr>
          <p:cNvGraphicFramePr>
            <a:graphicFrameLocks noGrp="1"/>
          </p:cNvGraphicFramePr>
          <p:nvPr>
            <p:ph type="tbl" sz="quarter" idx="13"/>
            <p:extLst>
              <p:ext uri="{D42A27DB-BD31-4B8C-83A1-F6EECF244321}">
                <p14:modId xmlns:p14="http://schemas.microsoft.com/office/powerpoint/2010/main" val="2020107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10567208"/>
                    </a:ext>
                  </a:extLst>
                </a:gridCol>
                <a:gridCol w="905256">
                  <a:extLst>
                    <a:ext uri="{9D8B030D-6E8A-4147-A177-3AD203B41FA5}">
                      <a16:colId xmlns:a16="http://schemas.microsoft.com/office/drawing/2014/main" val="570994250"/>
                    </a:ext>
                  </a:extLst>
                </a:gridCol>
                <a:gridCol w="658368">
                  <a:extLst>
                    <a:ext uri="{9D8B030D-6E8A-4147-A177-3AD203B41FA5}">
                      <a16:colId xmlns:a16="http://schemas.microsoft.com/office/drawing/2014/main" val="1449956117"/>
                    </a:ext>
                  </a:extLst>
                </a:gridCol>
                <a:gridCol w="329184">
                  <a:extLst>
                    <a:ext uri="{9D8B030D-6E8A-4147-A177-3AD203B41FA5}">
                      <a16:colId xmlns:a16="http://schemas.microsoft.com/office/drawing/2014/main" val="945470075"/>
                    </a:ext>
                  </a:extLst>
                </a:gridCol>
                <a:gridCol w="329184">
                  <a:extLst>
                    <a:ext uri="{9D8B030D-6E8A-4147-A177-3AD203B41FA5}">
                      <a16:colId xmlns:a16="http://schemas.microsoft.com/office/drawing/2014/main" val="288785798"/>
                    </a:ext>
                  </a:extLst>
                </a:gridCol>
                <a:gridCol w="329184">
                  <a:extLst>
                    <a:ext uri="{9D8B030D-6E8A-4147-A177-3AD203B41FA5}">
                      <a16:colId xmlns:a16="http://schemas.microsoft.com/office/drawing/2014/main" val="4111262224"/>
                    </a:ext>
                  </a:extLst>
                </a:gridCol>
                <a:gridCol w="329184">
                  <a:extLst>
                    <a:ext uri="{9D8B030D-6E8A-4147-A177-3AD203B41FA5}">
                      <a16:colId xmlns:a16="http://schemas.microsoft.com/office/drawing/2014/main" val="3521847828"/>
                    </a:ext>
                  </a:extLst>
                </a:gridCol>
                <a:gridCol w="329184">
                  <a:extLst>
                    <a:ext uri="{9D8B030D-6E8A-4147-A177-3AD203B41FA5}">
                      <a16:colId xmlns:a16="http://schemas.microsoft.com/office/drawing/2014/main" val="4210203082"/>
                    </a:ext>
                  </a:extLst>
                </a:gridCol>
                <a:gridCol w="329184">
                  <a:extLst>
                    <a:ext uri="{9D8B030D-6E8A-4147-A177-3AD203B41FA5}">
                      <a16:colId xmlns:a16="http://schemas.microsoft.com/office/drawing/2014/main" val="4132776909"/>
                    </a:ext>
                  </a:extLst>
                </a:gridCol>
                <a:gridCol w="329184">
                  <a:extLst>
                    <a:ext uri="{9D8B030D-6E8A-4147-A177-3AD203B41FA5}">
                      <a16:colId xmlns:a16="http://schemas.microsoft.com/office/drawing/2014/main" val="863462364"/>
                    </a:ext>
                  </a:extLst>
                </a:gridCol>
                <a:gridCol w="329184">
                  <a:extLst>
                    <a:ext uri="{9D8B030D-6E8A-4147-A177-3AD203B41FA5}">
                      <a16:colId xmlns:a16="http://schemas.microsoft.com/office/drawing/2014/main" val="765067605"/>
                    </a:ext>
                  </a:extLst>
                </a:gridCol>
                <a:gridCol w="329184">
                  <a:extLst>
                    <a:ext uri="{9D8B030D-6E8A-4147-A177-3AD203B41FA5}">
                      <a16:colId xmlns:a16="http://schemas.microsoft.com/office/drawing/2014/main" val="279761285"/>
                    </a:ext>
                  </a:extLst>
                </a:gridCol>
                <a:gridCol w="329184">
                  <a:extLst>
                    <a:ext uri="{9D8B030D-6E8A-4147-A177-3AD203B41FA5}">
                      <a16:colId xmlns:a16="http://schemas.microsoft.com/office/drawing/2014/main" val="2414983259"/>
                    </a:ext>
                  </a:extLst>
                </a:gridCol>
                <a:gridCol w="329184">
                  <a:extLst>
                    <a:ext uri="{9D8B030D-6E8A-4147-A177-3AD203B41FA5}">
                      <a16:colId xmlns:a16="http://schemas.microsoft.com/office/drawing/2014/main" val="2853799978"/>
                    </a:ext>
                  </a:extLst>
                </a:gridCol>
                <a:gridCol w="329184">
                  <a:extLst>
                    <a:ext uri="{9D8B030D-6E8A-4147-A177-3AD203B41FA5}">
                      <a16:colId xmlns:a16="http://schemas.microsoft.com/office/drawing/2014/main" val="1171755673"/>
                    </a:ext>
                  </a:extLst>
                </a:gridCol>
                <a:gridCol w="329184">
                  <a:extLst>
                    <a:ext uri="{9D8B030D-6E8A-4147-A177-3AD203B41FA5}">
                      <a16:colId xmlns:a16="http://schemas.microsoft.com/office/drawing/2014/main" val="1966763754"/>
                    </a:ext>
                  </a:extLst>
                </a:gridCol>
                <a:gridCol w="329184">
                  <a:extLst>
                    <a:ext uri="{9D8B030D-6E8A-4147-A177-3AD203B41FA5}">
                      <a16:colId xmlns:a16="http://schemas.microsoft.com/office/drawing/2014/main" val="4288997735"/>
                    </a:ext>
                  </a:extLst>
                </a:gridCol>
                <a:gridCol w="329184">
                  <a:extLst>
                    <a:ext uri="{9D8B030D-6E8A-4147-A177-3AD203B41FA5}">
                      <a16:colId xmlns:a16="http://schemas.microsoft.com/office/drawing/2014/main" val="4149464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2281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- 2020-04-12 12:55:38</a:t>
                      </a:r>
                      <a:r>
                        <a:rPr kumimoji="0" lang="es-ES" sz="1000" b="0" i="0" u="none" strike="noStrike" kern="1200" cap="none" spc="0" normalizeH="0" baseline="0" noProof="0">
                          <a:ln>
                            <a:noFill/>
                          </a:ln>
                          <a:solidFill>
                            <a:prstClr val="black"/>
                          </a:solidFill>
                          <a:effectLst/>
                          <a:uLnTx/>
                          <a:uFillTx/>
                          <a:latin typeface="+mn-lt"/>
                          <a:ea typeface="+mn-ea"/>
                          <a:cs typeface="+mn-cs"/>
                        </a:rPr>
                        <a:t>
 En acatamiento a las nuevas disposiciones del Ministerio de Salud compartimos nuestro nuevo horario a partir del lunes 13 de abril y hasta nuevo aviso.
¡Sigamos protegiéndonos juntos!
Esta semana permaneceremos con nuestra política de solidaridad para la persona adulta mayor con horario de 7:00 a.m. a 8:00 a.m y en horario abierto para público en general de 8:00 a.m a 7:00 p.m. En este horario, la persona adulta mayor tendrá prioridad en su atención.
#YoMeQuedoEnCasa
#EstáEnTusManos
#Protejámonosjuntos
#AutoCuidado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https://scontent-iad3-1.xx.fbcdn.net/v/t1.0-9/s720x720/93485350_2925761004156778_7138043222827204608_n.jpg?_nc_cat=110&amp;_nc_sid=110474&amp;_nc_ohc=XEDaQ7EysjEAX_tTHFs&amp;_nc_ht=scontent-iad3-1.xx&amp;_nc_tp=7&amp;oh=2adc3625f58dd04c6b3939f016b0ed42&amp;oe=5EDFFF5C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15:57:05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91378667"/>
                  </a:ext>
                </a:extLst>
              </a:tr>
            </a:tbl>
          </a:graphicData>
        </a:graphic>
      </p:graphicFrame>
      <p:sp>
        <p:nvSpPr>
          <p:cNvPr id="4" name="Text Placeholder 3">
            <a:extLst>
              <a:ext uri="{FF2B5EF4-FFF2-40B4-BE49-F238E27FC236}">
                <a16:creationId xmlns:a16="http://schemas.microsoft.com/office/drawing/2014/main" id="{59D356CC-D50E-4679-9A31-4FCDC5978C7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277195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54074-5C59-4F4B-8E0D-21E77F51373C}"/>
              </a:ext>
            </a:extLst>
          </p:cNvPr>
          <p:cNvSpPr>
            <a:spLocks noGrp="1"/>
          </p:cNvSpPr>
          <p:nvPr>
            <p:ph type="title"/>
          </p:nvPr>
        </p:nvSpPr>
        <p:spPr/>
        <p:txBody>
          <a:bodyPr/>
          <a:lstStyle/>
          <a:p>
            <a:r>
              <a:rPr lang="es-ES"/>
              <a:t>Facebook Top 20 publicaciones con más interacción (Incluye Automercado + Competencia). | All Pages - 14 of 21</a:t>
            </a:r>
            <a:endParaRPr lang="en-US"/>
          </a:p>
        </p:txBody>
      </p:sp>
      <p:graphicFrame>
        <p:nvGraphicFramePr>
          <p:cNvPr id="5" name="Table Placeholder 4">
            <a:extLst>
              <a:ext uri="{FF2B5EF4-FFF2-40B4-BE49-F238E27FC236}">
                <a16:creationId xmlns:a16="http://schemas.microsoft.com/office/drawing/2014/main" id="{F6019549-951F-4D56-B5A3-CCEFCF2E498D}"/>
              </a:ext>
            </a:extLst>
          </p:cNvPr>
          <p:cNvGraphicFramePr>
            <a:graphicFrameLocks noGrp="1"/>
          </p:cNvGraphicFramePr>
          <p:nvPr>
            <p:ph type="tbl" sz="quarter" idx="13"/>
            <p:extLst>
              <p:ext uri="{D42A27DB-BD31-4B8C-83A1-F6EECF244321}">
                <p14:modId xmlns:p14="http://schemas.microsoft.com/office/powerpoint/2010/main" val="3408746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1863114"/>
                    </a:ext>
                  </a:extLst>
                </a:gridCol>
                <a:gridCol w="905256">
                  <a:extLst>
                    <a:ext uri="{9D8B030D-6E8A-4147-A177-3AD203B41FA5}">
                      <a16:colId xmlns:a16="http://schemas.microsoft.com/office/drawing/2014/main" val="3154106218"/>
                    </a:ext>
                  </a:extLst>
                </a:gridCol>
                <a:gridCol w="658368">
                  <a:extLst>
                    <a:ext uri="{9D8B030D-6E8A-4147-A177-3AD203B41FA5}">
                      <a16:colId xmlns:a16="http://schemas.microsoft.com/office/drawing/2014/main" val="2101660403"/>
                    </a:ext>
                  </a:extLst>
                </a:gridCol>
                <a:gridCol w="329184">
                  <a:extLst>
                    <a:ext uri="{9D8B030D-6E8A-4147-A177-3AD203B41FA5}">
                      <a16:colId xmlns:a16="http://schemas.microsoft.com/office/drawing/2014/main" val="2909183094"/>
                    </a:ext>
                  </a:extLst>
                </a:gridCol>
                <a:gridCol w="329184">
                  <a:extLst>
                    <a:ext uri="{9D8B030D-6E8A-4147-A177-3AD203B41FA5}">
                      <a16:colId xmlns:a16="http://schemas.microsoft.com/office/drawing/2014/main" val="3428562087"/>
                    </a:ext>
                  </a:extLst>
                </a:gridCol>
                <a:gridCol w="329184">
                  <a:extLst>
                    <a:ext uri="{9D8B030D-6E8A-4147-A177-3AD203B41FA5}">
                      <a16:colId xmlns:a16="http://schemas.microsoft.com/office/drawing/2014/main" val="2939250188"/>
                    </a:ext>
                  </a:extLst>
                </a:gridCol>
                <a:gridCol w="329184">
                  <a:extLst>
                    <a:ext uri="{9D8B030D-6E8A-4147-A177-3AD203B41FA5}">
                      <a16:colId xmlns:a16="http://schemas.microsoft.com/office/drawing/2014/main" val="584591265"/>
                    </a:ext>
                  </a:extLst>
                </a:gridCol>
                <a:gridCol w="329184">
                  <a:extLst>
                    <a:ext uri="{9D8B030D-6E8A-4147-A177-3AD203B41FA5}">
                      <a16:colId xmlns:a16="http://schemas.microsoft.com/office/drawing/2014/main" val="651235133"/>
                    </a:ext>
                  </a:extLst>
                </a:gridCol>
                <a:gridCol w="329184">
                  <a:extLst>
                    <a:ext uri="{9D8B030D-6E8A-4147-A177-3AD203B41FA5}">
                      <a16:colId xmlns:a16="http://schemas.microsoft.com/office/drawing/2014/main" val="1748460591"/>
                    </a:ext>
                  </a:extLst>
                </a:gridCol>
                <a:gridCol w="329184">
                  <a:extLst>
                    <a:ext uri="{9D8B030D-6E8A-4147-A177-3AD203B41FA5}">
                      <a16:colId xmlns:a16="http://schemas.microsoft.com/office/drawing/2014/main" val="2950974868"/>
                    </a:ext>
                  </a:extLst>
                </a:gridCol>
                <a:gridCol w="329184">
                  <a:extLst>
                    <a:ext uri="{9D8B030D-6E8A-4147-A177-3AD203B41FA5}">
                      <a16:colId xmlns:a16="http://schemas.microsoft.com/office/drawing/2014/main" val="3145523959"/>
                    </a:ext>
                  </a:extLst>
                </a:gridCol>
                <a:gridCol w="329184">
                  <a:extLst>
                    <a:ext uri="{9D8B030D-6E8A-4147-A177-3AD203B41FA5}">
                      <a16:colId xmlns:a16="http://schemas.microsoft.com/office/drawing/2014/main" val="3682073073"/>
                    </a:ext>
                  </a:extLst>
                </a:gridCol>
                <a:gridCol w="329184">
                  <a:extLst>
                    <a:ext uri="{9D8B030D-6E8A-4147-A177-3AD203B41FA5}">
                      <a16:colId xmlns:a16="http://schemas.microsoft.com/office/drawing/2014/main" val="1435449100"/>
                    </a:ext>
                  </a:extLst>
                </a:gridCol>
                <a:gridCol w="329184">
                  <a:extLst>
                    <a:ext uri="{9D8B030D-6E8A-4147-A177-3AD203B41FA5}">
                      <a16:colId xmlns:a16="http://schemas.microsoft.com/office/drawing/2014/main" val="3911486904"/>
                    </a:ext>
                  </a:extLst>
                </a:gridCol>
                <a:gridCol w="329184">
                  <a:extLst>
                    <a:ext uri="{9D8B030D-6E8A-4147-A177-3AD203B41FA5}">
                      <a16:colId xmlns:a16="http://schemas.microsoft.com/office/drawing/2014/main" val="4170575891"/>
                    </a:ext>
                  </a:extLst>
                </a:gridCol>
                <a:gridCol w="329184">
                  <a:extLst>
                    <a:ext uri="{9D8B030D-6E8A-4147-A177-3AD203B41FA5}">
                      <a16:colId xmlns:a16="http://schemas.microsoft.com/office/drawing/2014/main" val="1174403089"/>
                    </a:ext>
                  </a:extLst>
                </a:gridCol>
                <a:gridCol w="329184">
                  <a:extLst>
                    <a:ext uri="{9D8B030D-6E8A-4147-A177-3AD203B41FA5}">
                      <a16:colId xmlns:a16="http://schemas.microsoft.com/office/drawing/2014/main" val="322761923"/>
                    </a:ext>
                  </a:extLst>
                </a:gridCol>
                <a:gridCol w="329184">
                  <a:extLst>
                    <a:ext uri="{9D8B030D-6E8A-4147-A177-3AD203B41FA5}">
                      <a16:colId xmlns:a16="http://schemas.microsoft.com/office/drawing/2014/main" val="401117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900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Maxi Palí Costa Rica - 2020-04-16 22:50:02</a:t>
                      </a:r>
                      <a:r>
                        <a:rPr kumimoji="0" lang="es-ES" sz="1000" b="0" i="0" u="none" strike="noStrike" kern="1200" cap="none" spc="0" normalizeH="0" baseline="0" noProof="0">
                          <a:ln>
                            <a:noFill/>
                          </a:ln>
                          <a:solidFill>
                            <a:prstClr val="black"/>
                          </a:solidFill>
                          <a:effectLst/>
                          <a:uLnTx/>
                          <a:uFillTx/>
                          <a:latin typeface="+mn-lt"/>
                          <a:ea typeface="+mn-ea"/>
                          <a:cs typeface="+mn-cs"/>
                        </a:rPr>
                        <a:t>
 Llevá el #PrecioPalí a tu hogar y la calidad que encontrás aquí. 👇
*Válido al 22 de abril de 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21:18:35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36263459"/>
                  </a:ext>
                </a:extLst>
              </a:tr>
            </a:tbl>
          </a:graphicData>
        </a:graphic>
      </p:graphicFrame>
      <p:sp>
        <p:nvSpPr>
          <p:cNvPr id="4" name="Text Placeholder 3">
            <a:extLst>
              <a:ext uri="{FF2B5EF4-FFF2-40B4-BE49-F238E27FC236}">
                <a16:creationId xmlns:a16="http://schemas.microsoft.com/office/drawing/2014/main" id="{BC5422B1-0303-4279-943A-DE26F56E446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38548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61F13-F23F-404A-AB8D-0CBC923FCAC6}"/>
              </a:ext>
            </a:extLst>
          </p:cNvPr>
          <p:cNvSpPr>
            <a:spLocks noGrp="1"/>
          </p:cNvSpPr>
          <p:nvPr>
            <p:ph type="title"/>
          </p:nvPr>
        </p:nvSpPr>
        <p:spPr/>
        <p:txBody>
          <a:bodyPr/>
          <a:lstStyle/>
          <a:p>
            <a:r>
              <a:rPr lang="es-ES"/>
              <a:t>Facebook Top 20 publicaciones con más interacción (Incluye Automercado + Competencia). | All Pages - 15 of 21</a:t>
            </a:r>
            <a:endParaRPr lang="en-US"/>
          </a:p>
        </p:txBody>
      </p:sp>
      <p:graphicFrame>
        <p:nvGraphicFramePr>
          <p:cNvPr id="5" name="Table Placeholder 4">
            <a:extLst>
              <a:ext uri="{FF2B5EF4-FFF2-40B4-BE49-F238E27FC236}">
                <a16:creationId xmlns:a16="http://schemas.microsoft.com/office/drawing/2014/main" id="{8B1C1C67-27B1-485A-B241-546E62786536}"/>
              </a:ext>
            </a:extLst>
          </p:cNvPr>
          <p:cNvGraphicFramePr>
            <a:graphicFrameLocks noGrp="1"/>
          </p:cNvGraphicFramePr>
          <p:nvPr>
            <p:ph type="tbl" sz="quarter" idx="13"/>
            <p:extLst>
              <p:ext uri="{D42A27DB-BD31-4B8C-83A1-F6EECF244321}">
                <p14:modId xmlns:p14="http://schemas.microsoft.com/office/powerpoint/2010/main" val="3131625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60129327"/>
                    </a:ext>
                  </a:extLst>
                </a:gridCol>
                <a:gridCol w="905256">
                  <a:extLst>
                    <a:ext uri="{9D8B030D-6E8A-4147-A177-3AD203B41FA5}">
                      <a16:colId xmlns:a16="http://schemas.microsoft.com/office/drawing/2014/main" val="3096166887"/>
                    </a:ext>
                  </a:extLst>
                </a:gridCol>
                <a:gridCol w="658368">
                  <a:extLst>
                    <a:ext uri="{9D8B030D-6E8A-4147-A177-3AD203B41FA5}">
                      <a16:colId xmlns:a16="http://schemas.microsoft.com/office/drawing/2014/main" val="2573913995"/>
                    </a:ext>
                  </a:extLst>
                </a:gridCol>
                <a:gridCol w="329184">
                  <a:extLst>
                    <a:ext uri="{9D8B030D-6E8A-4147-A177-3AD203B41FA5}">
                      <a16:colId xmlns:a16="http://schemas.microsoft.com/office/drawing/2014/main" val="1013581198"/>
                    </a:ext>
                  </a:extLst>
                </a:gridCol>
                <a:gridCol w="329184">
                  <a:extLst>
                    <a:ext uri="{9D8B030D-6E8A-4147-A177-3AD203B41FA5}">
                      <a16:colId xmlns:a16="http://schemas.microsoft.com/office/drawing/2014/main" val="621907893"/>
                    </a:ext>
                  </a:extLst>
                </a:gridCol>
                <a:gridCol w="329184">
                  <a:extLst>
                    <a:ext uri="{9D8B030D-6E8A-4147-A177-3AD203B41FA5}">
                      <a16:colId xmlns:a16="http://schemas.microsoft.com/office/drawing/2014/main" val="2143015592"/>
                    </a:ext>
                  </a:extLst>
                </a:gridCol>
                <a:gridCol w="329184">
                  <a:extLst>
                    <a:ext uri="{9D8B030D-6E8A-4147-A177-3AD203B41FA5}">
                      <a16:colId xmlns:a16="http://schemas.microsoft.com/office/drawing/2014/main" val="2251999062"/>
                    </a:ext>
                  </a:extLst>
                </a:gridCol>
                <a:gridCol w="329184">
                  <a:extLst>
                    <a:ext uri="{9D8B030D-6E8A-4147-A177-3AD203B41FA5}">
                      <a16:colId xmlns:a16="http://schemas.microsoft.com/office/drawing/2014/main" val="3241335311"/>
                    </a:ext>
                  </a:extLst>
                </a:gridCol>
                <a:gridCol w="329184">
                  <a:extLst>
                    <a:ext uri="{9D8B030D-6E8A-4147-A177-3AD203B41FA5}">
                      <a16:colId xmlns:a16="http://schemas.microsoft.com/office/drawing/2014/main" val="2828459662"/>
                    </a:ext>
                  </a:extLst>
                </a:gridCol>
                <a:gridCol w="329184">
                  <a:extLst>
                    <a:ext uri="{9D8B030D-6E8A-4147-A177-3AD203B41FA5}">
                      <a16:colId xmlns:a16="http://schemas.microsoft.com/office/drawing/2014/main" val="3388626188"/>
                    </a:ext>
                  </a:extLst>
                </a:gridCol>
                <a:gridCol w="329184">
                  <a:extLst>
                    <a:ext uri="{9D8B030D-6E8A-4147-A177-3AD203B41FA5}">
                      <a16:colId xmlns:a16="http://schemas.microsoft.com/office/drawing/2014/main" val="2511319295"/>
                    </a:ext>
                  </a:extLst>
                </a:gridCol>
                <a:gridCol w="329184">
                  <a:extLst>
                    <a:ext uri="{9D8B030D-6E8A-4147-A177-3AD203B41FA5}">
                      <a16:colId xmlns:a16="http://schemas.microsoft.com/office/drawing/2014/main" val="2634591002"/>
                    </a:ext>
                  </a:extLst>
                </a:gridCol>
                <a:gridCol w="329184">
                  <a:extLst>
                    <a:ext uri="{9D8B030D-6E8A-4147-A177-3AD203B41FA5}">
                      <a16:colId xmlns:a16="http://schemas.microsoft.com/office/drawing/2014/main" val="971253011"/>
                    </a:ext>
                  </a:extLst>
                </a:gridCol>
                <a:gridCol w="329184">
                  <a:extLst>
                    <a:ext uri="{9D8B030D-6E8A-4147-A177-3AD203B41FA5}">
                      <a16:colId xmlns:a16="http://schemas.microsoft.com/office/drawing/2014/main" val="413519374"/>
                    </a:ext>
                  </a:extLst>
                </a:gridCol>
                <a:gridCol w="329184">
                  <a:extLst>
                    <a:ext uri="{9D8B030D-6E8A-4147-A177-3AD203B41FA5}">
                      <a16:colId xmlns:a16="http://schemas.microsoft.com/office/drawing/2014/main" val="883978144"/>
                    </a:ext>
                  </a:extLst>
                </a:gridCol>
                <a:gridCol w="329184">
                  <a:extLst>
                    <a:ext uri="{9D8B030D-6E8A-4147-A177-3AD203B41FA5}">
                      <a16:colId xmlns:a16="http://schemas.microsoft.com/office/drawing/2014/main" val="3831613064"/>
                    </a:ext>
                  </a:extLst>
                </a:gridCol>
                <a:gridCol w="329184">
                  <a:extLst>
                    <a:ext uri="{9D8B030D-6E8A-4147-A177-3AD203B41FA5}">
                      <a16:colId xmlns:a16="http://schemas.microsoft.com/office/drawing/2014/main" val="1934749023"/>
                    </a:ext>
                  </a:extLst>
                </a:gridCol>
                <a:gridCol w="329184">
                  <a:extLst>
                    <a:ext uri="{9D8B030D-6E8A-4147-A177-3AD203B41FA5}">
                      <a16:colId xmlns:a16="http://schemas.microsoft.com/office/drawing/2014/main" val="1062198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992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- 2020-04-13 12:08:09</a:t>
                      </a:r>
                      <a:r>
                        <a:rPr kumimoji="0" lang="es-ES" sz="1000" b="0" i="0" u="none" strike="noStrike" kern="1200" cap="none" spc="0" normalizeH="0" baseline="0" noProof="0">
                          <a:ln>
                            <a:noFill/>
                          </a:ln>
                          <a:solidFill>
                            <a:prstClr val="black"/>
                          </a:solidFill>
                          <a:effectLst/>
                          <a:uLnTx/>
                          <a:uFillTx/>
                          <a:latin typeface="+mn-lt"/>
                          <a:ea typeface="+mn-ea"/>
                          <a:cs typeface="+mn-cs"/>
                        </a:rPr>
                        <a:t>
 Los arándanos son de las frutas que más antioxidantes aportan, así como vitamina C para el sistema inmune. Probalos en esta receta saludable ideal para compartir con todos en casa.
Ingredientes:
• 1 taza de arándanos
• 1½ taza de harina de avena
• ⅓ de taza de yogurt griego
• ⅓ de taza de aceite de coco derretido
• ⅓ de taza de miel
• 1 cdita. de polvo para hornear
• 2 huevos
• 2 cdas. de jugo de limón
• 1 cdita. de fécula de maíz
• 1 cdita. de vainilla
• ½ de cdita. de sal
• Ralladura de un limón
Procedimiento:
1. Lavarse las manos con agua y jabón.
2. Precalentar el horno a 350F y preparar un molde rectangular con aceite en aerosol.
3. Lavar los arándanos, frotándolos bajo el chorro de agua fría, y secar bien.
4. Combinar los arándanos con la fécula de maíz y 1 cdita. de limón.
5. Combinar los ingredientes secos.
6. Por aparte, batir los huevos con el yogurt, el aceite de coco, la miel, la vainilla, el jugo y la ralladura de limón.
7. Agregar, poco a poco, los ingredientes secos.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https://scontent-iad3-1.xx.fbcdn.net/v/t1.0-9/s720x720/93157599_2927920173940861_7016871058556846080_o.png?_nc_cat=107&amp;_nc_sid=8024bb&amp;_nc_ohc=6U8aikkIH8EAX-5VIPy&amp;_nc_ht=scontent-iad3-1.xx&amp;oh=f6588408bc72d23662b97da1471ecb5c&amp;oe=5ED329E3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15:17:22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05600990"/>
                  </a:ext>
                </a:extLst>
              </a:tr>
            </a:tbl>
          </a:graphicData>
        </a:graphic>
      </p:graphicFrame>
      <p:sp>
        <p:nvSpPr>
          <p:cNvPr id="4" name="Text Placeholder 3">
            <a:extLst>
              <a:ext uri="{FF2B5EF4-FFF2-40B4-BE49-F238E27FC236}">
                <a16:creationId xmlns:a16="http://schemas.microsoft.com/office/drawing/2014/main" id="{005F345B-5536-4063-9043-B1586924A4E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222249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F2753-ABC3-47FB-B036-B3BABAB93DC1}"/>
              </a:ext>
            </a:extLst>
          </p:cNvPr>
          <p:cNvSpPr>
            <a:spLocks noGrp="1"/>
          </p:cNvSpPr>
          <p:nvPr>
            <p:ph type="title"/>
          </p:nvPr>
        </p:nvSpPr>
        <p:spPr/>
        <p:txBody>
          <a:bodyPr/>
          <a:lstStyle/>
          <a:p>
            <a:r>
              <a:rPr lang="es-ES"/>
              <a:t>Facebook Top 20 publicaciones con más interacción (Incluye Automercado + Competencia). | All Pages - 16 of 21</a:t>
            </a:r>
            <a:endParaRPr lang="en-US"/>
          </a:p>
        </p:txBody>
      </p:sp>
      <p:graphicFrame>
        <p:nvGraphicFramePr>
          <p:cNvPr id="5" name="Table Placeholder 4">
            <a:extLst>
              <a:ext uri="{FF2B5EF4-FFF2-40B4-BE49-F238E27FC236}">
                <a16:creationId xmlns:a16="http://schemas.microsoft.com/office/drawing/2014/main" id="{551D23A6-B0C2-4364-8A18-7EFE5F3B3187}"/>
              </a:ext>
            </a:extLst>
          </p:cNvPr>
          <p:cNvGraphicFramePr>
            <a:graphicFrameLocks noGrp="1"/>
          </p:cNvGraphicFramePr>
          <p:nvPr>
            <p:ph type="tbl" sz="quarter" idx="13"/>
            <p:extLst>
              <p:ext uri="{D42A27DB-BD31-4B8C-83A1-F6EECF244321}">
                <p14:modId xmlns:p14="http://schemas.microsoft.com/office/powerpoint/2010/main" val="2617619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96427778"/>
                    </a:ext>
                  </a:extLst>
                </a:gridCol>
                <a:gridCol w="905256">
                  <a:extLst>
                    <a:ext uri="{9D8B030D-6E8A-4147-A177-3AD203B41FA5}">
                      <a16:colId xmlns:a16="http://schemas.microsoft.com/office/drawing/2014/main" val="98062476"/>
                    </a:ext>
                  </a:extLst>
                </a:gridCol>
                <a:gridCol w="658368">
                  <a:extLst>
                    <a:ext uri="{9D8B030D-6E8A-4147-A177-3AD203B41FA5}">
                      <a16:colId xmlns:a16="http://schemas.microsoft.com/office/drawing/2014/main" val="738861397"/>
                    </a:ext>
                  </a:extLst>
                </a:gridCol>
                <a:gridCol w="329184">
                  <a:extLst>
                    <a:ext uri="{9D8B030D-6E8A-4147-A177-3AD203B41FA5}">
                      <a16:colId xmlns:a16="http://schemas.microsoft.com/office/drawing/2014/main" val="3269703676"/>
                    </a:ext>
                  </a:extLst>
                </a:gridCol>
                <a:gridCol w="329184">
                  <a:extLst>
                    <a:ext uri="{9D8B030D-6E8A-4147-A177-3AD203B41FA5}">
                      <a16:colId xmlns:a16="http://schemas.microsoft.com/office/drawing/2014/main" val="3306310271"/>
                    </a:ext>
                  </a:extLst>
                </a:gridCol>
                <a:gridCol w="329184">
                  <a:extLst>
                    <a:ext uri="{9D8B030D-6E8A-4147-A177-3AD203B41FA5}">
                      <a16:colId xmlns:a16="http://schemas.microsoft.com/office/drawing/2014/main" val="1179222028"/>
                    </a:ext>
                  </a:extLst>
                </a:gridCol>
                <a:gridCol w="329184">
                  <a:extLst>
                    <a:ext uri="{9D8B030D-6E8A-4147-A177-3AD203B41FA5}">
                      <a16:colId xmlns:a16="http://schemas.microsoft.com/office/drawing/2014/main" val="3015666182"/>
                    </a:ext>
                  </a:extLst>
                </a:gridCol>
                <a:gridCol w="329184">
                  <a:extLst>
                    <a:ext uri="{9D8B030D-6E8A-4147-A177-3AD203B41FA5}">
                      <a16:colId xmlns:a16="http://schemas.microsoft.com/office/drawing/2014/main" val="2440055073"/>
                    </a:ext>
                  </a:extLst>
                </a:gridCol>
                <a:gridCol w="329184">
                  <a:extLst>
                    <a:ext uri="{9D8B030D-6E8A-4147-A177-3AD203B41FA5}">
                      <a16:colId xmlns:a16="http://schemas.microsoft.com/office/drawing/2014/main" val="2803910714"/>
                    </a:ext>
                  </a:extLst>
                </a:gridCol>
                <a:gridCol w="329184">
                  <a:extLst>
                    <a:ext uri="{9D8B030D-6E8A-4147-A177-3AD203B41FA5}">
                      <a16:colId xmlns:a16="http://schemas.microsoft.com/office/drawing/2014/main" val="663666024"/>
                    </a:ext>
                  </a:extLst>
                </a:gridCol>
                <a:gridCol w="329184">
                  <a:extLst>
                    <a:ext uri="{9D8B030D-6E8A-4147-A177-3AD203B41FA5}">
                      <a16:colId xmlns:a16="http://schemas.microsoft.com/office/drawing/2014/main" val="1859927327"/>
                    </a:ext>
                  </a:extLst>
                </a:gridCol>
                <a:gridCol w="329184">
                  <a:extLst>
                    <a:ext uri="{9D8B030D-6E8A-4147-A177-3AD203B41FA5}">
                      <a16:colId xmlns:a16="http://schemas.microsoft.com/office/drawing/2014/main" val="1845411048"/>
                    </a:ext>
                  </a:extLst>
                </a:gridCol>
                <a:gridCol w="329184">
                  <a:extLst>
                    <a:ext uri="{9D8B030D-6E8A-4147-A177-3AD203B41FA5}">
                      <a16:colId xmlns:a16="http://schemas.microsoft.com/office/drawing/2014/main" val="4141372431"/>
                    </a:ext>
                  </a:extLst>
                </a:gridCol>
                <a:gridCol w="329184">
                  <a:extLst>
                    <a:ext uri="{9D8B030D-6E8A-4147-A177-3AD203B41FA5}">
                      <a16:colId xmlns:a16="http://schemas.microsoft.com/office/drawing/2014/main" val="3442666808"/>
                    </a:ext>
                  </a:extLst>
                </a:gridCol>
                <a:gridCol w="329184">
                  <a:extLst>
                    <a:ext uri="{9D8B030D-6E8A-4147-A177-3AD203B41FA5}">
                      <a16:colId xmlns:a16="http://schemas.microsoft.com/office/drawing/2014/main" val="887917234"/>
                    </a:ext>
                  </a:extLst>
                </a:gridCol>
                <a:gridCol w="329184">
                  <a:extLst>
                    <a:ext uri="{9D8B030D-6E8A-4147-A177-3AD203B41FA5}">
                      <a16:colId xmlns:a16="http://schemas.microsoft.com/office/drawing/2014/main" val="3583571743"/>
                    </a:ext>
                  </a:extLst>
                </a:gridCol>
                <a:gridCol w="329184">
                  <a:extLst>
                    <a:ext uri="{9D8B030D-6E8A-4147-A177-3AD203B41FA5}">
                      <a16:colId xmlns:a16="http://schemas.microsoft.com/office/drawing/2014/main" val="4109880499"/>
                    </a:ext>
                  </a:extLst>
                </a:gridCol>
                <a:gridCol w="329184">
                  <a:extLst>
                    <a:ext uri="{9D8B030D-6E8A-4147-A177-3AD203B41FA5}">
                      <a16:colId xmlns:a16="http://schemas.microsoft.com/office/drawing/2014/main" val="3304843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340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Maxi Palí Costa Rica - 2020-04-16 21:58:10</a:t>
                      </a:r>
                      <a:r>
                        <a:rPr kumimoji="0" lang="es-ES" sz="1000" b="0" i="0" u="none" strike="noStrike" kern="1200" cap="none" spc="0" normalizeH="0" baseline="0" noProof="0">
                          <a:ln>
                            <a:noFill/>
                          </a:ln>
                          <a:solidFill>
                            <a:prstClr val="black"/>
                          </a:solidFill>
                          <a:effectLst/>
                          <a:uLnTx/>
                          <a:uFillTx/>
                          <a:latin typeface="+mn-lt"/>
                          <a:ea typeface="+mn-ea"/>
                          <a:cs typeface="+mn-cs"/>
                        </a:rPr>
                        <a:t>
 Prepará deliciosos platillos y sorprendé a tu familia. 👇
*Válido al 22 de abril de 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03:23:11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35056327"/>
                  </a:ext>
                </a:extLst>
              </a:tr>
            </a:tbl>
          </a:graphicData>
        </a:graphic>
      </p:graphicFrame>
      <p:sp>
        <p:nvSpPr>
          <p:cNvPr id="4" name="Text Placeholder 3">
            <a:extLst>
              <a:ext uri="{FF2B5EF4-FFF2-40B4-BE49-F238E27FC236}">
                <a16:creationId xmlns:a16="http://schemas.microsoft.com/office/drawing/2014/main" id="{D146AD30-1B67-4DEB-9174-5402A7FD134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82247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A2F74-B7D7-403F-90A0-357555D268DB}"/>
              </a:ext>
            </a:extLst>
          </p:cNvPr>
          <p:cNvSpPr>
            <a:spLocks noGrp="1"/>
          </p:cNvSpPr>
          <p:nvPr>
            <p:ph type="title"/>
          </p:nvPr>
        </p:nvSpPr>
        <p:spPr/>
        <p:txBody>
          <a:bodyPr/>
          <a:lstStyle/>
          <a:p>
            <a:r>
              <a:rPr lang="es-ES"/>
              <a:t>Facebook Top 20 publicaciones con más interacción (Incluye Automercado + Competencia). | All Pages - 17 of 21</a:t>
            </a:r>
            <a:endParaRPr lang="en-US"/>
          </a:p>
        </p:txBody>
      </p:sp>
      <p:graphicFrame>
        <p:nvGraphicFramePr>
          <p:cNvPr id="5" name="Table Placeholder 4">
            <a:extLst>
              <a:ext uri="{FF2B5EF4-FFF2-40B4-BE49-F238E27FC236}">
                <a16:creationId xmlns:a16="http://schemas.microsoft.com/office/drawing/2014/main" id="{7383FBE0-DC0F-46DC-ADAE-2965FB5BE439}"/>
              </a:ext>
            </a:extLst>
          </p:cNvPr>
          <p:cNvGraphicFramePr>
            <a:graphicFrameLocks noGrp="1"/>
          </p:cNvGraphicFramePr>
          <p:nvPr>
            <p:ph type="tbl" sz="quarter" idx="13"/>
            <p:extLst>
              <p:ext uri="{D42A27DB-BD31-4B8C-83A1-F6EECF244321}">
                <p14:modId xmlns:p14="http://schemas.microsoft.com/office/powerpoint/2010/main" val="1554383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0059525"/>
                    </a:ext>
                  </a:extLst>
                </a:gridCol>
                <a:gridCol w="905256">
                  <a:extLst>
                    <a:ext uri="{9D8B030D-6E8A-4147-A177-3AD203B41FA5}">
                      <a16:colId xmlns:a16="http://schemas.microsoft.com/office/drawing/2014/main" val="3899718806"/>
                    </a:ext>
                  </a:extLst>
                </a:gridCol>
                <a:gridCol w="658368">
                  <a:extLst>
                    <a:ext uri="{9D8B030D-6E8A-4147-A177-3AD203B41FA5}">
                      <a16:colId xmlns:a16="http://schemas.microsoft.com/office/drawing/2014/main" val="3384361691"/>
                    </a:ext>
                  </a:extLst>
                </a:gridCol>
                <a:gridCol w="329184">
                  <a:extLst>
                    <a:ext uri="{9D8B030D-6E8A-4147-A177-3AD203B41FA5}">
                      <a16:colId xmlns:a16="http://schemas.microsoft.com/office/drawing/2014/main" val="3365947339"/>
                    </a:ext>
                  </a:extLst>
                </a:gridCol>
                <a:gridCol w="329184">
                  <a:extLst>
                    <a:ext uri="{9D8B030D-6E8A-4147-A177-3AD203B41FA5}">
                      <a16:colId xmlns:a16="http://schemas.microsoft.com/office/drawing/2014/main" val="526123728"/>
                    </a:ext>
                  </a:extLst>
                </a:gridCol>
                <a:gridCol w="329184">
                  <a:extLst>
                    <a:ext uri="{9D8B030D-6E8A-4147-A177-3AD203B41FA5}">
                      <a16:colId xmlns:a16="http://schemas.microsoft.com/office/drawing/2014/main" val="1579956360"/>
                    </a:ext>
                  </a:extLst>
                </a:gridCol>
                <a:gridCol w="329184">
                  <a:extLst>
                    <a:ext uri="{9D8B030D-6E8A-4147-A177-3AD203B41FA5}">
                      <a16:colId xmlns:a16="http://schemas.microsoft.com/office/drawing/2014/main" val="2745852311"/>
                    </a:ext>
                  </a:extLst>
                </a:gridCol>
                <a:gridCol w="329184">
                  <a:extLst>
                    <a:ext uri="{9D8B030D-6E8A-4147-A177-3AD203B41FA5}">
                      <a16:colId xmlns:a16="http://schemas.microsoft.com/office/drawing/2014/main" val="4161274229"/>
                    </a:ext>
                  </a:extLst>
                </a:gridCol>
                <a:gridCol w="329184">
                  <a:extLst>
                    <a:ext uri="{9D8B030D-6E8A-4147-A177-3AD203B41FA5}">
                      <a16:colId xmlns:a16="http://schemas.microsoft.com/office/drawing/2014/main" val="3207297201"/>
                    </a:ext>
                  </a:extLst>
                </a:gridCol>
                <a:gridCol w="329184">
                  <a:extLst>
                    <a:ext uri="{9D8B030D-6E8A-4147-A177-3AD203B41FA5}">
                      <a16:colId xmlns:a16="http://schemas.microsoft.com/office/drawing/2014/main" val="4116562257"/>
                    </a:ext>
                  </a:extLst>
                </a:gridCol>
                <a:gridCol w="329184">
                  <a:extLst>
                    <a:ext uri="{9D8B030D-6E8A-4147-A177-3AD203B41FA5}">
                      <a16:colId xmlns:a16="http://schemas.microsoft.com/office/drawing/2014/main" val="1564883463"/>
                    </a:ext>
                  </a:extLst>
                </a:gridCol>
                <a:gridCol w="329184">
                  <a:extLst>
                    <a:ext uri="{9D8B030D-6E8A-4147-A177-3AD203B41FA5}">
                      <a16:colId xmlns:a16="http://schemas.microsoft.com/office/drawing/2014/main" val="786941190"/>
                    </a:ext>
                  </a:extLst>
                </a:gridCol>
                <a:gridCol w="329184">
                  <a:extLst>
                    <a:ext uri="{9D8B030D-6E8A-4147-A177-3AD203B41FA5}">
                      <a16:colId xmlns:a16="http://schemas.microsoft.com/office/drawing/2014/main" val="1004297930"/>
                    </a:ext>
                  </a:extLst>
                </a:gridCol>
                <a:gridCol w="329184">
                  <a:extLst>
                    <a:ext uri="{9D8B030D-6E8A-4147-A177-3AD203B41FA5}">
                      <a16:colId xmlns:a16="http://schemas.microsoft.com/office/drawing/2014/main" val="3723783752"/>
                    </a:ext>
                  </a:extLst>
                </a:gridCol>
                <a:gridCol w="329184">
                  <a:extLst>
                    <a:ext uri="{9D8B030D-6E8A-4147-A177-3AD203B41FA5}">
                      <a16:colId xmlns:a16="http://schemas.microsoft.com/office/drawing/2014/main" val="4134191550"/>
                    </a:ext>
                  </a:extLst>
                </a:gridCol>
                <a:gridCol w="329184">
                  <a:extLst>
                    <a:ext uri="{9D8B030D-6E8A-4147-A177-3AD203B41FA5}">
                      <a16:colId xmlns:a16="http://schemas.microsoft.com/office/drawing/2014/main" val="2954753243"/>
                    </a:ext>
                  </a:extLst>
                </a:gridCol>
                <a:gridCol w="329184">
                  <a:extLst>
                    <a:ext uri="{9D8B030D-6E8A-4147-A177-3AD203B41FA5}">
                      <a16:colId xmlns:a16="http://schemas.microsoft.com/office/drawing/2014/main" val="2949803667"/>
                    </a:ext>
                  </a:extLst>
                </a:gridCol>
                <a:gridCol w="329184">
                  <a:extLst>
                    <a:ext uri="{9D8B030D-6E8A-4147-A177-3AD203B41FA5}">
                      <a16:colId xmlns:a16="http://schemas.microsoft.com/office/drawing/2014/main" val="3306965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733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- 2020-04-21 20:01:20</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trabajadores que día a día dejan sus hogares para que Costa Rica se siga moviendo.
#YoMeQuedoEnCasa
#EstáEnTusManos
#Protejámonosjuntos
#AutoCuidado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https://scontent-iad3-1.xx.fbcdn.net/v/t15.13418-10/s720x720/93551475_670306803539337_5660585047212687360_n.jpg?_nc_cat=100&amp;_nc_sid=ad6a45&amp;_nc_ohc=Lqp2ASDk1fQAX9MmYYH&amp;_nc_ht=scontent-iad3-1.xx&amp;_nc_tp=7&amp;oh=5ec55250a4703a38a3ff48d16c8b64cc&amp;oe=5EE4B563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05/14/2020 15:18:53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23377623"/>
                  </a:ext>
                </a:extLst>
              </a:tr>
            </a:tbl>
          </a:graphicData>
        </a:graphic>
      </p:graphicFrame>
      <p:sp>
        <p:nvSpPr>
          <p:cNvPr id="4" name="Text Placeholder 3">
            <a:extLst>
              <a:ext uri="{FF2B5EF4-FFF2-40B4-BE49-F238E27FC236}">
                <a16:creationId xmlns:a16="http://schemas.microsoft.com/office/drawing/2014/main" id="{32927F47-3CCC-44F4-B047-F585851411F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123284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7B059-B803-456E-BDC2-F6FF343A86A5}"/>
              </a:ext>
            </a:extLst>
          </p:cNvPr>
          <p:cNvSpPr>
            <a:spLocks noGrp="1"/>
          </p:cNvSpPr>
          <p:nvPr>
            <p:ph type="title"/>
          </p:nvPr>
        </p:nvSpPr>
        <p:spPr/>
        <p:txBody>
          <a:bodyPr/>
          <a:lstStyle/>
          <a:p>
            <a:r>
              <a:rPr lang="es-ES"/>
              <a:t>Facebook Top 20 publicaciones con más interacción (Incluye Automercado + Competencia). | All Pages - 18 of 21</a:t>
            </a:r>
            <a:endParaRPr lang="en-US"/>
          </a:p>
        </p:txBody>
      </p:sp>
      <p:graphicFrame>
        <p:nvGraphicFramePr>
          <p:cNvPr id="5" name="Table Placeholder 4">
            <a:extLst>
              <a:ext uri="{FF2B5EF4-FFF2-40B4-BE49-F238E27FC236}">
                <a16:creationId xmlns:a16="http://schemas.microsoft.com/office/drawing/2014/main" id="{BC63900F-5EB1-4773-B7E1-27DE6C2D67AC}"/>
              </a:ext>
            </a:extLst>
          </p:cNvPr>
          <p:cNvGraphicFramePr>
            <a:graphicFrameLocks noGrp="1"/>
          </p:cNvGraphicFramePr>
          <p:nvPr>
            <p:ph type="tbl" sz="quarter" idx="13"/>
            <p:extLst>
              <p:ext uri="{D42A27DB-BD31-4B8C-83A1-F6EECF244321}">
                <p14:modId xmlns:p14="http://schemas.microsoft.com/office/powerpoint/2010/main" val="4025967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99155053"/>
                    </a:ext>
                  </a:extLst>
                </a:gridCol>
                <a:gridCol w="905256">
                  <a:extLst>
                    <a:ext uri="{9D8B030D-6E8A-4147-A177-3AD203B41FA5}">
                      <a16:colId xmlns:a16="http://schemas.microsoft.com/office/drawing/2014/main" val="3274328104"/>
                    </a:ext>
                  </a:extLst>
                </a:gridCol>
                <a:gridCol w="658368">
                  <a:extLst>
                    <a:ext uri="{9D8B030D-6E8A-4147-A177-3AD203B41FA5}">
                      <a16:colId xmlns:a16="http://schemas.microsoft.com/office/drawing/2014/main" val="1519125072"/>
                    </a:ext>
                  </a:extLst>
                </a:gridCol>
                <a:gridCol w="329184">
                  <a:extLst>
                    <a:ext uri="{9D8B030D-6E8A-4147-A177-3AD203B41FA5}">
                      <a16:colId xmlns:a16="http://schemas.microsoft.com/office/drawing/2014/main" val="93123092"/>
                    </a:ext>
                  </a:extLst>
                </a:gridCol>
                <a:gridCol w="329184">
                  <a:extLst>
                    <a:ext uri="{9D8B030D-6E8A-4147-A177-3AD203B41FA5}">
                      <a16:colId xmlns:a16="http://schemas.microsoft.com/office/drawing/2014/main" val="2121393072"/>
                    </a:ext>
                  </a:extLst>
                </a:gridCol>
                <a:gridCol w="329184">
                  <a:extLst>
                    <a:ext uri="{9D8B030D-6E8A-4147-A177-3AD203B41FA5}">
                      <a16:colId xmlns:a16="http://schemas.microsoft.com/office/drawing/2014/main" val="806075339"/>
                    </a:ext>
                  </a:extLst>
                </a:gridCol>
                <a:gridCol w="329184">
                  <a:extLst>
                    <a:ext uri="{9D8B030D-6E8A-4147-A177-3AD203B41FA5}">
                      <a16:colId xmlns:a16="http://schemas.microsoft.com/office/drawing/2014/main" val="3219175876"/>
                    </a:ext>
                  </a:extLst>
                </a:gridCol>
                <a:gridCol w="329184">
                  <a:extLst>
                    <a:ext uri="{9D8B030D-6E8A-4147-A177-3AD203B41FA5}">
                      <a16:colId xmlns:a16="http://schemas.microsoft.com/office/drawing/2014/main" val="3596916946"/>
                    </a:ext>
                  </a:extLst>
                </a:gridCol>
                <a:gridCol w="329184">
                  <a:extLst>
                    <a:ext uri="{9D8B030D-6E8A-4147-A177-3AD203B41FA5}">
                      <a16:colId xmlns:a16="http://schemas.microsoft.com/office/drawing/2014/main" val="2944987678"/>
                    </a:ext>
                  </a:extLst>
                </a:gridCol>
                <a:gridCol w="329184">
                  <a:extLst>
                    <a:ext uri="{9D8B030D-6E8A-4147-A177-3AD203B41FA5}">
                      <a16:colId xmlns:a16="http://schemas.microsoft.com/office/drawing/2014/main" val="4235503407"/>
                    </a:ext>
                  </a:extLst>
                </a:gridCol>
                <a:gridCol w="329184">
                  <a:extLst>
                    <a:ext uri="{9D8B030D-6E8A-4147-A177-3AD203B41FA5}">
                      <a16:colId xmlns:a16="http://schemas.microsoft.com/office/drawing/2014/main" val="578557274"/>
                    </a:ext>
                  </a:extLst>
                </a:gridCol>
                <a:gridCol w="329184">
                  <a:extLst>
                    <a:ext uri="{9D8B030D-6E8A-4147-A177-3AD203B41FA5}">
                      <a16:colId xmlns:a16="http://schemas.microsoft.com/office/drawing/2014/main" val="4208182501"/>
                    </a:ext>
                  </a:extLst>
                </a:gridCol>
                <a:gridCol w="329184">
                  <a:extLst>
                    <a:ext uri="{9D8B030D-6E8A-4147-A177-3AD203B41FA5}">
                      <a16:colId xmlns:a16="http://schemas.microsoft.com/office/drawing/2014/main" val="1157493849"/>
                    </a:ext>
                  </a:extLst>
                </a:gridCol>
                <a:gridCol w="329184">
                  <a:extLst>
                    <a:ext uri="{9D8B030D-6E8A-4147-A177-3AD203B41FA5}">
                      <a16:colId xmlns:a16="http://schemas.microsoft.com/office/drawing/2014/main" val="432662290"/>
                    </a:ext>
                  </a:extLst>
                </a:gridCol>
                <a:gridCol w="329184">
                  <a:extLst>
                    <a:ext uri="{9D8B030D-6E8A-4147-A177-3AD203B41FA5}">
                      <a16:colId xmlns:a16="http://schemas.microsoft.com/office/drawing/2014/main" val="1549028767"/>
                    </a:ext>
                  </a:extLst>
                </a:gridCol>
                <a:gridCol w="329184">
                  <a:extLst>
                    <a:ext uri="{9D8B030D-6E8A-4147-A177-3AD203B41FA5}">
                      <a16:colId xmlns:a16="http://schemas.microsoft.com/office/drawing/2014/main" val="3049714743"/>
                    </a:ext>
                  </a:extLst>
                </a:gridCol>
                <a:gridCol w="329184">
                  <a:extLst>
                    <a:ext uri="{9D8B030D-6E8A-4147-A177-3AD203B41FA5}">
                      <a16:colId xmlns:a16="http://schemas.microsoft.com/office/drawing/2014/main" val="261133031"/>
                    </a:ext>
                  </a:extLst>
                </a:gridCol>
                <a:gridCol w="329184">
                  <a:extLst>
                    <a:ext uri="{9D8B030D-6E8A-4147-A177-3AD203B41FA5}">
                      <a16:colId xmlns:a16="http://schemas.microsoft.com/office/drawing/2014/main" val="448821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932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- 2020-04-01 19:56:48</a:t>
                      </a:r>
                      <a:r>
                        <a:rPr kumimoji="0" lang="es-ES" sz="1000" b="0" i="0" u="none" strike="noStrike" kern="1200" cap="none" spc="0" normalizeH="0" baseline="0" noProof="0">
                          <a:ln>
                            <a:noFill/>
                          </a:ln>
                          <a:solidFill>
                            <a:prstClr val="black"/>
                          </a:solidFill>
                          <a:effectLst/>
                          <a:uLnTx/>
                          <a:uFillTx/>
                          <a:latin typeface="+mn-lt"/>
                          <a:ea typeface="+mn-ea"/>
                          <a:cs typeface="+mn-cs"/>
                        </a:rPr>
                        <a:t>
 En Auto Mercado desde el inicio de esta emergencia nacional hemos reforzado las distintas acciones de higiene con las que contamos desde hace mucho tiempo, cumpliendo con los lineamientos del Ministerio de Salud. Silvia Pérez Baires, encargada de Responsabilidad Social y Sostenibilidad de Auto Mercado, nos cuenta en esta nota qué más estamos haciendo para protegernos juntos del COVID-19.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https://external-iad3-1.xx.fbcdn.net/safe_image.php?d=AQD8KHGamUgZkaaI&amp;w=630&amp;h=630&amp;url=https%3A%2F%2Fimage.multimedios.cr%2Fsites%2Fdefault%2Ffiles%2Fstyles%2Fsocial_share%2Fpublic%2Ffield%2Fimage%2Fsuper_0.jpg&amp;cfs=1&amp;_nc_hash=AQBkkLzv2hTC97PJ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04/21/2020 03:12:23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85502890"/>
                  </a:ext>
                </a:extLst>
              </a:tr>
            </a:tbl>
          </a:graphicData>
        </a:graphic>
      </p:graphicFrame>
      <p:sp>
        <p:nvSpPr>
          <p:cNvPr id="4" name="Text Placeholder 3">
            <a:extLst>
              <a:ext uri="{FF2B5EF4-FFF2-40B4-BE49-F238E27FC236}">
                <a16:creationId xmlns:a16="http://schemas.microsoft.com/office/drawing/2014/main" id="{831801C5-02CE-454F-9A4B-20924C51949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416382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D9A36-38D4-4164-BA01-9E2C86F542A3}"/>
              </a:ext>
            </a:extLst>
          </p:cNvPr>
          <p:cNvSpPr>
            <a:spLocks noGrp="1"/>
          </p:cNvSpPr>
          <p:nvPr>
            <p:ph type="title"/>
          </p:nvPr>
        </p:nvSpPr>
        <p:spPr/>
        <p:txBody>
          <a:bodyPr/>
          <a:lstStyle/>
          <a:p>
            <a:r>
              <a:rPr lang="es-ES"/>
              <a:t>Facebook Top 20 publicaciones con más interacción (Incluye Automercado + Competencia). | All Pages - 19 of 21</a:t>
            </a:r>
            <a:endParaRPr lang="en-US"/>
          </a:p>
        </p:txBody>
      </p:sp>
      <p:graphicFrame>
        <p:nvGraphicFramePr>
          <p:cNvPr id="5" name="Table Placeholder 4">
            <a:extLst>
              <a:ext uri="{FF2B5EF4-FFF2-40B4-BE49-F238E27FC236}">
                <a16:creationId xmlns:a16="http://schemas.microsoft.com/office/drawing/2014/main" id="{11751654-82ED-412E-9713-9DEE4B6DF711}"/>
              </a:ext>
            </a:extLst>
          </p:cNvPr>
          <p:cNvGraphicFramePr>
            <a:graphicFrameLocks noGrp="1"/>
          </p:cNvGraphicFramePr>
          <p:nvPr>
            <p:ph type="tbl" sz="quarter" idx="13"/>
            <p:extLst>
              <p:ext uri="{D42A27DB-BD31-4B8C-83A1-F6EECF244321}">
                <p14:modId xmlns:p14="http://schemas.microsoft.com/office/powerpoint/2010/main" val="4120168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81140779"/>
                    </a:ext>
                  </a:extLst>
                </a:gridCol>
                <a:gridCol w="905256">
                  <a:extLst>
                    <a:ext uri="{9D8B030D-6E8A-4147-A177-3AD203B41FA5}">
                      <a16:colId xmlns:a16="http://schemas.microsoft.com/office/drawing/2014/main" val="1001570440"/>
                    </a:ext>
                  </a:extLst>
                </a:gridCol>
                <a:gridCol w="658368">
                  <a:extLst>
                    <a:ext uri="{9D8B030D-6E8A-4147-A177-3AD203B41FA5}">
                      <a16:colId xmlns:a16="http://schemas.microsoft.com/office/drawing/2014/main" val="3679245937"/>
                    </a:ext>
                  </a:extLst>
                </a:gridCol>
                <a:gridCol w="329184">
                  <a:extLst>
                    <a:ext uri="{9D8B030D-6E8A-4147-A177-3AD203B41FA5}">
                      <a16:colId xmlns:a16="http://schemas.microsoft.com/office/drawing/2014/main" val="2977333493"/>
                    </a:ext>
                  </a:extLst>
                </a:gridCol>
                <a:gridCol w="329184">
                  <a:extLst>
                    <a:ext uri="{9D8B030D-6E8A-4147-A177-3AD203B41FA5}">
                      <a16:colId xmlns:a16="http://schemas.microsoft.com/office/drawing/2014/main" val="3498692111"/>
                    </a:ext>
                  </a:extLst>
                </a:gridCol>
                <a:gridCol w="329184">
                  <a:extLst>
                    <a:ext uri="{9D8B030D-6E8A-4147-A177-3AD203B41FA5}">
                      <a16:colId xmlns:a16="http://schemas.microsoft.com/office/drawing/2014/main" val="1647634230"/>
                    </a:ext>
                  </a:extLst>
                </a:gridCol>
                <a:gridCol w="329184">
                  <a:extLst>
                    <a:ext uri="{9D8B030D-6E8A-4147-A177-3AD203B41FA5}">
                      <a16:colId xmlns:a16="http://schemas.microsoft.com/office/drawing/2014/main" val="1744811847"/>
                    </a:ext>
                  </a:extLst>
                </a:gridCol>
                <a:gridCol w="329184">
                  <a:extLst>
                    <a:ext uri="{9D8B030D-6E8A-4147-A177-3AD203B41FA5}">
                      <a16:colId xmlns:a16="http://schemas.microsoft.com/office/drawing/2014/main" val="2232117674"/>
                    </a:ext>
                  </a:extLst>
                </a:gridCol>
                <a:gridCol w="329184">
                  <a:extLst>
                    <a:ext uri="{9D8B030D-6E8A-4147-A177-3AD203B41FA5}">
                      <a16:colId xmlns:a16="http://schemas.microsoft.com/office/drawing/2014/main" val="3828822285"/>
                    </a:ext>
                  </a:extLst>
                </a:gridCol>
                <a:gridCol w="329184">
                  <a:extLst>
                    <a:ext uri="{9D8B030D-6E8A-4147-A177-3AD203B41FA5}">
                      <a16:colId xmlns:a16="http://schemas.microsoft.com/office/drawing/2014/main" val="2993536440"/>
                    </a:ext>
                  </a:extLst>
                </a:gridCol>
                <a:gridCol w="329184">
                  <a:extLst>
                    <a:ext uri="{9D8B030D-6E8A-4147-A177-3AD203B41FA5}">
                      <a16:colId xmlns:a16="http://schemas.microsoft.com/office/drawing/2014/main" val="2745762587"/>
                    </a:ext>
                  </a:extLst>
                </a:gridCol>
                <a:gridCol w="329184">
                  <a:extLst>
                    <a:ext uri="{9D8B030D-6E8A-4147-A177-3AD203B41FA5}">
                      <a16:colId xmlns:a16="http://schemas.microsoft.com/office/drawing/2014/main" val="1062101627"/>
                    </a:ext>
                  </a:extLst>
                </a:gridCol>
                <a:gridCol w="329184">
                  <a:extLst>
                    <a:ext uri="{9D8B030D-6E8A-4147-A177-3AD203B41FA5}">
                      <a16:colId xmlns:a16="http://schemas.microsoft.com/office/drawing/2014/main" val="3097235984"/>
                    </a:ext>
                  </a:extLst>
                </a:gridCol>
                <a:gridCol w="329184">
                  <a:extLst>
                    <a:ext uri="{9D8B030D-6E8A-4147-A177-3AD203B41FA5}">
                      <a16:colId xmlns:a16="http://schemas.microsoft.com/office/drawing/2014/main" val="1153158238"/>
                    </a:ext>
                  </a:extLst>
                </a:gridCol>
                <a:gridCol w="329184">
                  <a:extLst>
                    <a:ext uri="{9D8B030D-6E8A-4147-A177-3AD203B41FA5}">
                      <a16:colId xmlns:a16="http://schemas.microsoft.com/office/drawing/2014/main" val="1796550081"/>
                    </a:ext>
                  </a:extLst>
                </a:gridCol>
                <a:gridCol w="329184">
                  <a:extLst>
                    <a:ext uri="{9D8B030D-6E8A-4147-A177-3AD203B41FA5}">
                      <a16:colId xmlns:a16="http://schemas.microsoft.com/office/drawing/2014/main" val="3245767594"/>
                    </a:ext>
                  </a:extLst>
                </a:gridCol>
                <a:gridCol w="329184">
                  <a:extLst>
                    <a:ext uri="{9D8B030D-6E8A-4147-A177-3AD203B41FA5}">
                      <a16:colId xmlns:a16="http://schemas.microsoft.com/office/drawing/2014/main" val="1342568392"/>
                    </a:ext>
                  </a:extLst>
                </a:gridCol>
                <a:gridCol w="329184">
                  <a:extLst>
                    <a:ext uri="{9D8B030D-6E8A-4147-A177-3AD203B41FA5}">
                      <a16:colId xmlns:a16="http://schemas.microsoft.com/office/drawing/2014/main" val="4048004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9598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Walmart Costa Rica - 2020-04-08 21:38:29</a:t>
                      </a:r>
                      <a:r>
                        <a:rPr kumimoji="0" lang="es-ES" sz="1000" b="0" i="0" u="none" strike="noStrike" kern="1200" cap="none" spc="0" normalizeH="0" baseline="0" noProof="0">
                          <a:ln>
                            <a:noFill/>
                          </a:ln>
                          <a:solidFill>
                            <a:prstClr val="black"/>
                          </a:solidFill>
                          <a:effectLst/>
                          <a:uLnTx/>
                          <a:uFillTx/>
                          <a:latin typeface="+mn-lt"/>
                          <a:ea typeface="+mn-ea"/>
                          <a:cs typeface="+mn-cs"/>
                        </a:rPr>
                        <a:t>
 Elegí las canastas con los productos que necesités, y pedí la tuya. 😉
*Llamá al: 2582 5555.
**Aplican restricciones.
- Se venden en todas las tiendas Walmart de Costa Rica (pago con tarjeta).
- Pickup aplica en todas las tiendas Walmart de Costa Rica.
- Servicio a Domicilio aplica únicamente para los Walmart Heredia, Alajuela, San Sebastián, Curridabat, Guadalupe, Liberia, Escazú y Cartago, radio de entrega 10 Km, costo de envío ₡2.500.
- Compra mínima: ₡8.950
- Máximo de canastas por cliente: 12
- Horario de atención de pedidos: lunes a domingo de 7 am a 7 pm. 
- Entrega de pedidos a domicilio de 8 am - 4 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05/14/2020 15:23:23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1052475"/>
                  </a:ext>
                </a:extLst>
              </a:tr>
            </a:tbl>
          </a:graphicData>
        </a:graphic>
      </p:graphicFrame>
      <p:sp>
        <p:nvSpPr>
          <p:cNvPr id="4" name="Text Placeholder 3">
            <a:extLst>
              <a:ext uri="{FF2B5EF4-FFF2-40B4-BE49-F238E27FC236}">
                <a16:creationId xmlns:a16="http://schemas.microsoft.com/office/drawing/2014/main" id="{FAFEDCD4-4047-4460-AEAD-5998C3B048F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373141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B76BC-0B0B-4CFB-B42C-D0153C21EA50}"/>
              </a:ext>
            </a:extLst>
          </p:cNvPr>
          <p:cNvSpPr>
            <a:spLocks noGrp="1"/>
          </p:cNvSpPr>
          <p:nvPr>
            <p:ph type="title"/>
          </p:nvPr>
        </p:nvSpPr>
        <p:spPr/>
        <p:txBody>
          <a:bodyPr/>
          <a:lstStyle/>
          <a:p>
            <a:r>
              <a:rPr lang="es-ES"/>
              <a:t>Facebook Top 20 publicaciones con más interacción (Incluye Automercado + Competencia). | All Pages - 20 of 21</a:t>
            </a:r>
            <a:endParaRPr lang="en-US"/>
          </a:p>
        </p:txBody>
      </p:sp>
      <p:graphicFrame>
        <p:nvGraphicFramePr>
          <p:cNvPr id="5" name="Table Placeholder 4">
            <a:extLst>
              <a:ext uri="{FF2B5EF4-FFF2-40B4-BE49-F238E27FC236}">
                <a16:creationId xmlns:a16="http://schemas.microsoft.com/office/drawing/2014/main" id="{41CB4343-AFF8-41FF-BECE-1B1948E0366F}"/>
              </a:ext>
            </a:extLst>
          </p:cNvPr>
          <p:cNvGraphicFramePr>
            <a:graphicFrameLocks noGrp="1"/>
          </p:cNvGraphicFramePr>
          <p:nvPr>
            <p:ph type="tbl" sz="quarter" idx="13"/>
            <p:extLst>
              <p:ext uri="{D42A27DB-BD31-4B8C-83A1-F6EECF244321}">
                <p14:modId xmlns:p14="http://schemas.microsoft.com/office/powerpoint/2010/main" val="1655903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34110492"/>
                    </a:ext>
                  </a:extLst>
                </a:gridCol>
                <a:gridCol w="905256">
                  <a:extLst>
                    <a:ext uri="{9D8B030D-6E8A-4147-A177-3AD203B41FA5}">
                      <a16:colId xmlns:a16="http://schemas.microsoft.com/office/drawing/2014/main" val="1106718304"/>
                    </a:ext>
                  </a:extLst>
                </a:gridCol>
                <a:gridCol w="658368">
                  <a:extLst>
                    <a:ext uri="{9D8B030D-6E8A-4147-A177-3AD203B41FA5}">
                      <a16:colId xmlns:a16="http://schemas.microsoft.com/office/drawing/2014/main" val="4282741848"/>
                    </a:ext>
                  </a:extLst>
                </a:gridCol>
                <a:gridCol w="329184">
                  <a:extLst>
                    <a:ext uri="{9D8B030D-6E8A-4147-A177-3AD203B41FA5}">
                      <a16:colId xmlns:a16="http://schemas.microsoft.com/office/drawing/2014/main" val="2890791273"/>
                    </a:ext>
                  </a:extLst>
                </a:gridCol>
                <a:gridCol w="329184">
                  <a:extLst>
                    <a:ext uri="{9D8B030D-6E8A-4147-A177-3AD203B41FA5}">
                      <a16:colId xmlns:a16="http://schemas.microsoft.com/office/drawing/2014/main" val="4058598331"/>
                    </a:ext>
                  </a:extLst>
                </a:gridCol>
                <a:gridCol w="329184">
                  <a:extLst>
                    <a:ext uri="{9D8B030D-6E8A-4147-A177-3AD203B41FA5}">
                      <a16:colId xmlns:a16="http://schemas.microsoft.com/office/drawing/2014/main" val="1271735412"/>
                    </a:ext>
                  </a:extLst>
                </a:gridCol>
                <a:gridCol w="329184">
                  <a:extLst>
                    <a:ext uri="{9D8B030D-6E8A-4147-A177-3AD203B41FA5}">
                      <a16:colId xmlns:a16="http://schemas.microsoft.com/office/drawing/2014/main" val="4282085712"/>
                    </a:ext>
                  </a:extLst>
                </a:gridCol>
                <a:gridCol w="329184">
                  <a:extLst>
                    <a:ext uri="{9D8B030D-6E8A-4147-A177-3AD203B41FA5}">
                      <a16:colId xmlns:a16="http://schemas.microsoft.com/office/drawing/2014/main" val="19902022"/>
                    </a:ext>
                  </a:extLst>
                </a:gridCol>
                <a:gridCol w="329184">
                  <a:extLst>
                    <a:ext uri="{9D8B030D-6E8A-4147-A177-3AD203B41FA5}">
                      <a16:colId xmlns:a16="http://schemas.microsoft.com/office/drawing/2014/main" val="2893260332"/>
                    </a:ext>
                  </a:extLst>
                </a:gridCol>
                <a:gridCol w="329184">
                  <a:extLst>
                    <a:ext uri="{9D8B030D-6E8A-4147-A177-3AD203B41FA5}">
                      <a16:colId xmlns:a16="http://schemas.microsoft.com/office/drawing/2014/main" val="1069021139"/>
                    </a:ext>
                  </a:extLst>
                </a:gridCol>
                <a:gridCol w="329184">
                  <a:extLst>
                    <a:ext uri="{9D8B030D-6E8A-4147-A177-3AD203B41FA5}">
                      <a16:colId xmlns:a16="http://schemas.microsoft.com/office/drawing/2014/main" val="1046247653"/>
                    </a:ext>
                  </a:extLst>
                </a:gridCol>
                <a:gridCol w="329184">
                  <a:extLst>
                    <a:ext uri="{9D8B030D-6E8A-4147-A177-3AD203B41FA5}">
                      <a16:colId xmlns:a16="http://schemas.microsoft.com/office/drawing/2014/main" val="3536823108"/>
                    </a:ext>
                  </a:extLst>
                </a:gridCol>
                <a:gridCol w="329184">
                  <a:extLst>
                    <a:ext uri="{9D8B030D-6E8A-4147-A177-3AD203B41FA5}">
                      <a16:colId xmlns:a16="http://schemas.microsoft.com/office/drawing/2014/main" val="1367939096"/>
                    </a:ext>
                  </a:extLst>
                </a:gridCol>
                <a:gridCol w="329184">
                  <a:extLst>
                    <a:ext uri="{9D8B030D-6E8A-4147-A177-3AD203B41FA5}">
                      <a16:colId xmlns:a16="http://schemas.microsoft.com/office/drawing/2014/main" val="1570315433"/>
                    </a:ext>
                  </a:extLst>
                </a:gridCol>
                <a:gridCol w="329184">
                  <a:extLst>
                    <a:ext uri="{9D8B030D-6E8A-4147-A177-3AD203B41FA5}">
                      <a16:colId xmlns:a16="http://schemas.microsoft.com/office/drawing/2014/main" val="2653578727"/>
                    </a:ext>
                  </a:extLst>
                </a:gridCol>
                <a:gridCol w="329184">
                  <a:extLst>
                    <a:ext uri="{9D8B030D-6E8A-4147-A177-3AD203B41FA5}">
                      <a16:colId xmlns:a16="http://schemas.microsoft.com/office/drawing/2014/main" val="3435134397"/>
                    </a:ext>
                  </a:extLst>
                </a:gridCol>
                <a:gridCol w="329184">
                  <a:extLst>
                    <a:ext uri="{9D8B030D-6E8A-4147-A177-3AD203B41FA5}">
                      <a16:colId xmlns:a16="http://schemas.microsoft.com/office/drawing/2014/main" val="4103914405"/>
                    </a:ext>
                  </a:extLst>
                </a:gridCol>
                <a:gridCol w="329184">
                  <a:extLst>
                    <a:ext uri="{9D8B030D-6E8A-4147-A177-3AD203B41FA5}">
                      <a16:colId xmlns:a16="http://schemas.microsoft.com/office/drawing/2014/main" val="823511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7315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- 2020-04-07 18:43:07</a:t>
                      </a:r>
                      <a:r>
                        <a:rPr kumimoji="0" lang="es-ES" sz="1000" b="0" i="0" u="none" strike="noStrike" kern="1200" cap="none" spc="0" normalizeH="0" baseline="0" noProof="0">
                          <a:ln>
                            <a:noFill/>
                          </a:ln>
                          <a:solidFill>
                            <a:prstClr val="black"/>
                          </a:solidFill>
                          <a:effectLst/>
                          <a:uLnTx/>
                          <a:uFillTx/>
                          <a:latin typeface="+mn-lt"/>
                          <a:ea typeface="+mn-ea"/>
                          <a:cs typeface="+mn-cs"/>
                        </a:rPr>
                        <a:t>
 ¡Alerta! Información urgente.
Conozca más información en: https://bit.ly/33NEzsA
#YoMeQuedoEnCasa
#EstáEnTusManos
#Protejámonosjuntos
#AutoCuidado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https://scontent-iad3-1.xx.fbcdn.net/v/t1.0-9/p720x720/92353999_2915090668557145_1435857079435788288_n.jpg?_nc_cat=109&amp;_nc_sid=8024bb&amp;_nc_ohc=43lPeHLqYWwAX9ZZKI5&amp;_nc_ht=scontent-iad3-1.xx&amp;_nc_tp=6&amp;oh=ae6a327d24f43fd2670433cfb7ca19dd&amp;oe=5EE0F35E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15:57:05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48025831"/>
                  </a:ext>
                </a:extLst>
              </a:tr>
            </a:tbl>
          </a:graphicData>
        </a:graphic>
      </p:graphicFrame>
      <p:sp>
        <p:nvSpPr>
          <p:cNvPr id="4" name="Text Placeholder 3">
            <a:extLst>
              <a:ext uri="{FF2B5EF4-FFF2-40B4-BE49-F238E27FC236}">
                <a16:creationId xmlns:a16="http://schemas.microsoft.com/office/drawing/2014/main" id="{C80DDAD5-A289-4209-A3CA-355520ECC2F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971286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C714F-C1DE-4B09-9EAD-DF753604AB84}"/>
              </a:ext>
            </a:extLst>
          </p:cNvPr>
          <p:cNvSpPr>
            <a:spLocks noGrp="1"/>
          </p:cNvSpPr>
          <p:nvPr>
            <p:ph type="title"/>
          </p:nvPr>
        </p:nvSpPr>
        <p:spPr/>
        <p:txBody>
          <a:bodyPr/>
          <a:lstStyle/>
          <a:p>
            <a:r>
              <a:rPr lang="es-ES"/>
              <a:t>Facebook Top 20 publicaciones con más interacción (Incluye Automercado + Competencia). | All Pages - 21 of 21</a:t>
            </a:r>
            <a:endParaRPr lang="en-US"/>
          </a:p>
        </p:txBody>
      </p:sp>
      <p:graphicFrame>
        <p:nvGraphicFramePr>
          <p:cNvPr id="5" name="Table Placeholder 4">
            <a:extLst>
              <a:ext uri="{FF2B5EF4-FFF2-40B4-BE49-F238E27FC236}">
                <a16:creationId xmlns:a16="http://schemas.microsoft.com/office/drawing/2014/main" id="{DA99E9DC-DFC9-45AD-8403-A8FC30842379}"/>
              </a:ext>
            </a:extLst>
          </p:cNvPr>
          <p:cNvGraphicFramePr>
            <a:graphicFrameLocks noGrp="1"/>
          </p:cNvGraphicFramePr>
          <p:nvPr>
            <p:ph type="tbl" sz="quarter" idx="13"/>
            <p:extLst>
              <p:ext uri="{D42A27DB-BD31-4B8C-83A1-F6EECF244321}">
                <p14:modId xmlns:p14="http://schemas.microsoft.com/office/powerpoint/2010/main" val="1538614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17173595"/>
                    </a:ext>
                  </a:extLst>
                </a:gridCol>
                <a:gridCol w="905256">
                  <a:extLst>
                    <a:ext uri="{9D8B030D-6E8A-4147-A177-3AD203B41FA5}">
                      <a16:colId xmlns:a16="http://schemas.microsoft.com/office/drawing/2014/main" val="1550780996"/>
                    </a:ext>
                  </a:extLst>
                </a:gridCol>
                <a:gridCol w="658368">
                  <a:extLst>
                    <a:ext uri="{9D8B030D-6E8A-4147-A177-3AD203B41FA5}">
                      <a16:colId xmlns:a16="http://schemas.microsoft.com/office/drawing/2014/main" val="3298645311"/>
                    </a:ext>
                  </a:extLst>
                </a:gridCol>
                <a:gridCol w="329184">
                  <a:extLst>
                    <a:ext uri="{9D8B030D-6E8A-4147-A177-3AD203B41FA5}">
                      <a16:colId xmlns:a16="http://schemas.microsoft.com/office/drawing/2014/main" val="840045764"/>
                    </a:ext>
                  </a:extLst>
                </a:gridCol>
                <a:gridCol w="329184">
                  <a:extLst>
                    <a:ext uri="{9D8B030D-6E8A-4147-A177-3AD203B41FA5}">
                      <a16:colId xmlns:a16="http://schemas.microsoft.com/office/drawing/2014/main" val="1224258561"/>
                    </a:ext>
                  </a:extLst>
                </a:gridCol>
                <a:gridCol w="329184">
                  <a:extLst>
                    <a:ext uri="{9D8B030D-6E8A-4147-A177-3AD203B41FA5}">
                      <a16:colId xmlns:a16="http://schemas.microsoft.com/office/drawing/2014/main" val="1149086703"/>
                    </a:ext>
                  </a:extLst>
                </a:gridCol>
                <a:gridCol w="329184">
                  <a:extLst>
                    <a:ext uri="{9D8B030D-6E8A-4147-A177-3AD203B41FA5}">
                      <a16:colId xmlns:a16="http://schemas.microsoft.com/office/drawing/2014/main" val="221864326"/>
                    </a:ext>
                  </a:extLst>
                </a:gridCol>
                <a:gridCol w="329184">
                  <a:extLst>
                    <a:ext uri="{9D8B030D-6E8A-4147-A177-3AD203B41FA5}">
                      <a16:colId xmlns:a16="http://schemas.microsoft.com/office/drawing/2014/main" val="936319067"/>
                    </a:ext>
                  </a:extLst>
                </a:gridCol>
                <a:gridCol w="329184">
                  <a:extLst>
                    <a:ext uri="{9D8B030D-6E8A-4147-A177-3AD203B41FA5}">
                      <a16:colId xmlns:a16="http://schemas.microsoft.com/office/drawing/2014/main" val="4265250283"/>
                    </a:ext>
                  </a:extLst>
                </a:gridCol>
                <a:gridCol w="329184">
                  <a:extLst>
                    <a:ext uri="{9D8B030D-6E8A-4147-A177-3AD203B41FA5}">
                      <a16:colId xmlns:a16="http://schemas.microsoft.com/office/drawing/2014/main" val="1244177879"/>
                    </a:ext>
                  </a:extLst>
                </a:gridCol>
                <a:gridCol w="329184">
                  <a:extLst>
                    <a:ext uri="{9D8B030D-6E8A-4147-A177-3AD203B41FA5}">
                      <a16:colId xmlns:a16="http://schemas.microsoft.com/office/drawing/2014/main" val="2445170861"/>
                    </a:ext>
                  </a:extLst>
                </a:gridCol>
                <a:gridCol w="329184">
                  <a:extLst>
                    <a:ext uri="{9D8B030D-6E8A-4147-A177-3AD203B41FA5}">
                      <a16:colId xmlns:a16="http://schemas.microsoft.com/office/drawing/2014/main" val="3075248561"/>
                    </a:ext>
                  </a:extLst>
                </a:gridCol>
                <a:gridCol w="329184">
                  <a:extLst>
                    <a:ext uri="{9D8B030D-6E8A-4147-A177-3AD203B41FA5}">
                      <a16:colId xmlns:a16="http://schemas.microsoft.com/office/drawing/2014/main" val="2750491663"/>
                    </a:ext>
                  </a:extLst>
                </a:gridCol>
                <a:gridCol w="329184">
                  <a:extLst>
                    <a:ext uri="{9D8B030D-6E8A-4147-A177-3AD203B41FA5}">
                      <a16:colId xmlns:a16="http://schemas.microsoft.com/office/drawing/2014/main" val="2658279867"/>
                    </a:ext>
                  </a:extLst>
                </a:gridCol>
                <a:gridCol w="329184">
                  <a:extLst>
                    <a:ext uri="{9D8B030D-6E8A-4147-A177-3AD203B41FA5}">
                      <a16:colId xmlns:a16="http://schemas.microsoft.com/office/drawing/2014/main" val="357722965"/>
                    </a:ext>
                  </a:extLst>
                </a:gridCol>
                <a:gridCol w="329184">
                  <a:extLst>
                    <a:ext uri="{9D8B030D-6E8A-4147-A177-3AD203B41FA5}">
                      <a16:colId xmlns:a16="http://schemas.microsoft.com/office/drawing/2014/main" val="2305607216"/>
                    </a:ext>
                  </a:extLst>
                </a:gridCol>
                <a:gridCol w="329184">
                  <a:extLst>
                    <a:ext uri="{9D8B030D-6E8A-4147-A177-3AD203B41FA5}">
                      <a16:colId xmlns:a16="http://schemas.microsoft.com/office/drawing/2014/main" val="1467479923"/>
                    </a:ext>
                  </a:extLst>
                </a:gridCol>
                <a:gridCol w="329184">
                  <a:extLst>
                    <a:ext uri="{9D8B030D-6E8A-4147-A177-3AD203B41FA5}">
                      <a16:colId xmlns:a16="http://schemas.microsoft.com/office/drawing/2014/main" val="486971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5726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- 2020-04-26 16:00:35</a:t>
                      </a:r>
                      <a:r>
                        <a:rPr kumimoji="0" lang="es-ES" sz="1000" b="0" i="0" u="none" strike="noStrike" kern="1200" cap="none" spc="0" normalizeH="0" baseline="0" noProof="0">
                          <a:ln>
                            <a:noFill/>
                          </a:ln>
                          <a:solidFill>
                            <a:prstClr val="black"/>
                          </a:solidFill>
                          <a:effectLst/>
                          <a:uLnTx/>
                          <a:uFillTx/>
                          <a:latin typeface="+mn-lt"/>
                          <a:ea typeface="+mn-ea"/>
                          <a:cs typeface="+mn-cs"/>
                        </a:rPr>
                        <a:t>
 Combiná estos ingredientes para crear una crema de camote, zanahoria y jengibre que te llenaran de nutrientes y vitaminas beneficiosos para tu salud. 
Ingredientes:
• 2 camotes medianos
• 2 zanahorias 
• 1 cda. de aceite de oliva
• ½ cebolla mediana
• 2 cdas. de jengibre fresco rallado
• 1 diente de ajo 
• Sal, pimienta, comino y orégano al gusto
Preparación:
1. Lavarse las manos con agua y jabón.
2. Lavar el camote y la zanahoria, frotándolos con un cepillo para vegetales bajo el chorro de agua fría.
3. Pelar y cortar los camotes y las zanahorias en porciones más pequeñas. De seguido, cocinarlos en agua hirviendo hasta que queden bien suaves. Retirar del agua y reservarla.
4. Por aparte, en una sartén a temperatura media, agregar el aceite de oliva y saltear la cebolla. De seguido, agregar el ajo.
5. Incorporar el camote, la zanahoria, la sal, la pimienta, el comino, el orégano y jengibre, y mezclar bien.
6. En una licuadora, colocar los vegetales, licuar e incorporar, poco a poco,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s720x720/94838948_2955894827810062_3044810257252483072_o.png?_nc_cat=108&amp;_nc_sid=8024bb&amp;_nc_oc=AQmpryvxAmmvYrTAglh6_VaaSf_pn0v1Irl3kSx5H2mJKMiOuLGQtLNVPqFt9PxqPwA&amp;_nc_ht=scontent-lga3-1.xx&amp;oh=aed10393135e9577a3cc398f49af6190&amp;oe=5EDD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21:19:20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62077541"/>
                  </a:ext>
                </a:extLst>
              </a:tr>
            </a:tbl>
          </a:graphicData>
        </a:graphic>
      </p:graphicFrame>
      <p:sp>
        <p:nvSpPr>
          <p:cNvPr id="4" name="Text Placeholder 3">
            <a:extLst>
              <a:ext uri="{FF2B5EF4-FFF2-40B4-BE49-F238E27FC236}">
                <a16:creationId xmlns:a16="http://schemas.microsoft.com/office/drawing/2014/main" id="{659F7032-9B77-4ABB-80E9-5E980E32BA5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2146014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2474</Words>
  <Application>Microsoft Office PowerPoint</Application>
  <PresentationFormat>On-screen Show (4:3)</PresentationFormat>
  <Paragraphs>841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Reporte Mensual Ejecutivo</vt:lpstr>
      <vt:lpstr>Facebook Número de Fans y % de Crecimiento en 30 días. | All Pages</vt:lpstr>
      <vt:lpstr>Facebook Interaction Rate (Porcentaje de Interacción normalizado para comparación). | All Pages</vt:lpstr>
      <vt:lpstr>Facebook Total de Interacciones: Reacciones + Shares + Comentarios | All Pages</vt:lpstr>
      <vt:lpstr>Facebook Alcance Total: Número de personas únicas que recibieron nuestros mensajes. | All Pages</vt:lpstr>
      <vt:lpstr>Facebook Top 20 publicaciones con más interacción (Incluye Automercado + Competencia). | All Pages - 1 of 21</vt:lpstr>
      <vt:lpstr>Facebook Top 20 publicaciones con más interacción (Incluye Automercado + Competencia). | All Pages - 2 of 21</vt:lpstr>
      <vt:lpstr>Facebook Top 20 publicaciones con más interacción (Incluye Automercado + Competencia). | All Pages - 3 of 21</vt:lpstr>
      <vt:lpstr>Facebook Top 20 publicaciones con más interacción (Incluye Automercado + Competencia). | All Pages - 4 of 21</vt:lpstr>
      <vt:lpstr>Facebook Top 20 publicaciones con más interacción (Incluye Automercado + Competencia). | All Pages - 5 of 21</vt:lpstr>
      <vt:lpstr>Facebook Top 20 publicaciones con más interacción (Incluye Automercado + Competencia). | All Pages - 6 of 21</vt:lpstr>
      <vt:lpstr>Facebook Top 20 publicaciones con más interacción (Incluye Automercado + Competencia). | All Pages - 7 of 21</vt:lpstr>
      <vt:lpstr>Facebook Top 20 publicaciones con más interacción (Incluye Automercado + Competencia). | All Pages - 8 of 21</vt:lpstr>
      <vt:lpstr>Facebook Top 20 publicaciones con más interacción (Incluye Automercado + Competencia). | All Pages - 9 of 21</vt:lpstr>
      <vt:lpstr>Facebook Top 20 publicaciones con más interacción (Incluye Automercado + Competencia). | All Pages - 10 of 21</vt:lpstr>
      <vt:lpstr>Facebook Top 20 publicaciones con más interacción (Incluye Automercado + Competencia). | All Pages - 11 of 21</vt:lpstr>
      <vt:lpstr>Facebook Top 20 publicaciones con más interacción (Incluye Automercado + Competencia). | All Pages - 12 of 21</vt:lpstr>
      <vt:lpstr>Facebook Top 20 publicaciones con más interacción (Incluye Automercado + Competencia). | All Pages - 13 of 21</vt:lpstr>
      <vt:lpstr>Facebook Top 20 publicaciones con más interacción (Incluye Automercado + Competencia). | All Pages - 14 of 21</vt:lpstr>
      <vt:lpstr>Facebook Top 20 publicaciones con más interacción (Incluye Automercado + Competencia). | All Pages - 15 of 21</vt:lpstr>
      <vt:lpstr>Facebook Top 20 publicaciones con más interacción (Incluye Automercado + Competencia). | All Pages - 16 of 21</vt:lpstr>
      <vt:lpstr>Facebook Top 20 publicaciones con más interacción (Incluye Automercado + Competencia). | All Pages - 17 of 21</vt:lpstr>
      <vt:lpstr>Facebook Top 20 publicaciones con más interacción (Incluye Automercado + Competencia). | All Pages - 18 of 21</vt:lpstr>
      <vt:lpstr>Facebook Top 20 publicaciones con más interacción (Incluye Automercado + Competencia). | All Pages - 19 of 21</vt:lpstr>
      <vt:lpstr>Facebook Top 20 publicaciones con más interacción (Incluye Automercado + Competencia). | All Pages - 20 of 21</vt:lpstr>
      <vt:lpstr>Facebook Top 20 publicaciones con más interacción (Incluye Automercado + Competencia). | All Pages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Mensual Ejecutivo</dc:title>
  <dc:creator>Frederik Peiniger</dc:creator>
  <cp:lastModifiedBy>Frederik Peiniger</cp:lastModifiedBy>
  <cp:revision>1</cp:revision>
  <dcterms:created xsi:type="dcterms:W3CDTF">2020-05-14T19:56:28Z</dcterms:created>
  <dcterms:modified xsi:type="dcterms:W3CDTF">2020-05-14T19:57:24Z</dcterms:modified>
</cp:coreProperties>
</file>