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automercadocostarica</c:v>
                </c:pt>
              </c:strCache>
            </c:strRef>
          </c:cat>
          <c:val>
            <c:numRef>
              <c:f>Sheet1!$B$2</c:f>
              <c:numCache>
                <c:formatCode>General</c:formatCode>
                <c:ptCount val="1"/>
                <c:pt idx="0">
                  <c:v>9714.3333333333303</c:v>
                </c:pt>
              </c:numCache>
            </c:numRef>
          </c:val>
          <c:extLst>
            <c:ext xmlns:c16="http://schemas.microsoft.com/office/drawing/2014/chart" uri="{C3380CC4-5D6E-409C-BE32-E72D297353CC}">
              <c16:uniqueId val="{00000000-571E-42A8-8AC7-DB44AFA2A37F}"/>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automercadocostarica</c:v>
                </c:pt>
              </c:strCache>
            </c:strRef>
          </c:cat>
          <c:val>
            <c:numRef>
              <c:f>Sheet1!$C$2</c:f>
              <c:numCache>
                <c:formatCode>General</c:formatCode>
                <c:ptCount val="1"/>
                <c:pt idx="0">
                  <c:v>16776.6875</c:v>
                </c:pt>
              </c:numCache>
            </c:numRef>
          </c:val>
          <c:extLst>
            <c:ext xmlns:c16="http://schemas.microsoft.com/office/drawing/2014/chart" uri="{C3380CC4-5D6E-409C-BE32-E72D297353CC}">
              <c16:uniqueId val="{00000001-571E-42A8-8AC7-DB44AFA2A37F}"/>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automercadocostarica</c:v>
                </c:pt>
              </c:strCache>
            </c:strRef>
          </c:cat>
          <c:val>
            <c:numRef>
              <c:f>Sheet1!$D$2</c:f>
              <c:numCache>
                <c:formatCode>General</c:formatCode>
                <c:ptCount val="1"/>
                <c:pt idx="0">
                  <c:v>6973.4</c:v>
                </c:pt>
              </c:numCache>
            </c:numRef>
          </c:val>
          <c:extLst>
            <c:ext xmlns:c16="http://schemas.microsoft.com/office/drawing/2014/chart" uri="{C3380CC4-5D6E-409C-BE32-E72D297353CC}">
              <c16:uniqueId val="{00000002-571E-42A8-8AC7-DB44AFA2A37F}"/>
            </c:ext>
          </c:extLst>
        </c:ser>
        <c:dLbls>
          <c:showLegendKey val="0"/>
          <c:showVal val="0"/>
          <c:showCatName val="0"/>
          <c:showSerName val="0"/>
          <c:showPercent val="0"/>
          <c:showBubbleSize val="0"/>
        </c:dLbls>
        <c:gapWidth val="150"/>
        <c:overlap val="100"/>
        <c:axId val="318417176"/>
        <c:axId val="318418160"/>
      </c:barChart>
      <c:catAx>
        <c:axId val="31841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18160"/>
        <c:crosses val="autoZero"/>
        <c:auto val="1"/>
        <c:lblAlgn val="ctr"/>
        <c:lblOffset val="100"/>
        <c:noMultiLvlLbl val="0"/>
      </c:catAx>
      <c:valAx>
        <c:axId val="318418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1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automercadocostarica</c:v>
                </c:pt>
              </c:strCache>
            </c:strRef>
          </c:cat>
          <c:val>
            <c:numRef>
              <c:f>Sheet1!$B$2</c:f>
              <c:numCache>
                <c:formatCode>General</c:formatCode>
                <c:ptCount val="1"/>
                <c:pt idx="0">
                  <c:v>344.222222222222</c:v>
                </c:pt>
              </c:numCache>
            </c:numRef>
          </c:val>
          <c:extLst>
            <c:ext xmlns:c16="http://schemas.microsoft.com/office/drawing/2014/chart" uri="{C3380CC4-5D6E-409C-BE32-E72D297353CC}">
              <c16:uniqueId val="{00000000-CCB8-4F9B-BB06-E883FD31F218}"/>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automercadocostarica</c:v>
                </c:pt>
              </c:strCache>
            </c:strRef>
          </c:cat>
          <c:val>
            <c:numRef>
              <c:f>Sheet1!$C$2</c:f>
              <c:numCache>
                <c:formatCode>General</c:formatCode>
                <c:ptCount val="1"/>
                <c:pt idx="0">
                  <c:v>2847.9375</c:v>
                </c:pt>
              </c:numCache>
            </c:numRef>
          </c:val>
          <c:extLst>
            <c:ext xmlns:c16="http://schemas.microsoft.com/office/drawing/2014/chart" uri="{C3380CC4-5D6E-409C-BE32-E72D297353CC}">
              <c16:uniqueId val="{00000001-CCB8-4F9B-BB06-E883FD31F21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automercadocostarica</c:v>
                </c:pt>
              </c:strCache>
            </c:strRef>
          </c:cat>
          <c:val>
            <c:numRef>
              <c:f>Sheet1!$D$2</c:f>
              <c:numCache>
                <c:formatCode>General</c:formatCode>
                <c:ptCount val="1"/>
                <c:pt idx="0">
                  <c:v>131.19999999999999</c:v>
                </c:pt>
              </c:numCache>
            </c:numRef>
          </c:val>
          <c:extLst>
            <c:ext xmlns:c16="http://schemas.microsoft.com/office/drawing/2014/chart" uri="{C3380CC4-5D6E-409C-BE32-E72D297353CC}">
              <c16:uniqueId val="{00000002-CCB8-4F9B-BB06-E883FD31F218}"/>
            </c:ext>
          </c:extLst>
        </c:ser>
        <c:dLbls>
          <c:showLegendKey val="0"/>
          <c:showVal val="0"/>
          <c:showCatName val="0"/>
          <c:showSerName val="0"/>
          <c:showPercent val="0"/>
          <c:showBubbleSize val="0"/>
        </c:dLbls>
        <c:gapWidth val="150"/>
        <c:overlap val="100"/>
        <c:axId val="318420128"/>
        <c:axId val="314523488"/>
      </c:barChart>
      <c:catAx>
        <c:axId val="31842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23488"/>
        <c:crosses val="autoZero"/>
        <c:auto val="1"/>
        <c:lblAlgn val="ctr"/>
        <c:lblOffset val="100"/>
        <c:noMultiLvlLbl val="0"/>
      </c:catAx>
      <c:valAx>
        <c:axId val="314523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2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automercadocostarica</c:v>
                </c:pt>
              </c:strCache>
            </c:strRef>
          </c:tx>
          <c:spPr>
            <a:solidFill>
              <a:schemeClr val="accent1"/>
            </a:solidFill>
            <a:ln>
              <a:noFill/>
            </a:ln>
            <a:effectLst/>
          </c:spPr>
          <c:invertIfNegative val="0"/>
          <c:cat>
            <c:numRef>
              <c:f>Sheet1!$A$2</c:f>
              <c:numCache>
                <c:formatCode>m/d/yyyy</c:formatCode>
                <c:ptCount val="1"/>
                <c:pt idx="0">
                  <c:v>43586</c:v>
                </c:pt>
              </c:numCache>
            </c:numRef>
          </c:cat>
          <c:val>
            <c:numRef>
              <c:f>Sheet1!$B$2</c:f>
              <c:numCache>
                <c:formatCode>General</c:formatCode>
                <c:ptCount val="1"/>
                <c:pt idx="0">
                  <c:v>94830</c:v>
                </c:pt>
              </c:numCache>
            </c:numRef>
          </c:val>
          <c:extLst>
            <c:ext xmlns:c16="http://schemas.microsoft.com/office/drawing/2014/chart" uri="{C3380CC4-5D6E-409C-BE32-E72D297353CC}">
              <c16:uniqueId val="{00000000-316E-40BD-B4DF-B460F9869DC5}"/>
            </c:ext>
          </c:extLst>
        </c:ser>
        <c:dLbls>
          <c:showLegendKey val="0"/>
          <c:showVal val="0"/>
          <c:showCatName val="0"/>
          <c:showSerName val="0"/>
          <c:showPercent val="0"/>
          <c:showBubbleSize val="0"/>
        </c:dLbls>
        <c:gapWidth val="219"/>
        <c:overlap val="-27"/>
        <c:axId val="311765488"/>
        <c:axId val="311764504"/>
      </c:barChart>
      <c:dateAx>
        <c:axId val="31176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64504"/>
        <c:crosses val="autoZero"/>
        <c:auto val="1"/>
        <c:lblOffset val="100"/>
        <c:baseTimeUnit val="days"/>
      </c:dateAx>
      <c:valAx>
        <c:axId val="31176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6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automercadocostarica</c:v>
                </c:pt>
              </c:strCache>
            </c:strRef>
          </c:tx>
          <c:spPr>
            <a:solidFill>
              <a:schemeClr val="accent1"/>
            </a:solidFill>
            <a:ln>
              <a:noFill/>
            </a:ln>
            <a:effectLst/>
          </c:spPr>
          <c:invertIfNegative val="0"/>
          <c:cat>
            <c:numRef>
              <c:f>Sheet1!$A$2</c:f>
              <c:numCache>
                <c:formatCode>m/d/yyyy</c:formatCode>
                <c:ptCount val="1"/>
                <c:pt idx="0">
                  <c:v>43617</c:v>
                </c:pt>
              </c:numCache>
            </c:numRef>
          </c:cat>
          <c:val>
            <c:numRef>
              <c:f>Sheet1!$B$2</c:f>
              <c:numCache>
                <c:formatCode>General</c:formatCode>
                <c:ptCount val="1"/>
                <c:pt idx="0">
                  <c:v>120051</c:v>
                </c:pt>
              </c:numCache>
            </c:numRef>
          </c:val>
          <c:extLst>
            <c:ext xmlns:c16="http://schemas.microsoft.com/office/drawing/2014/chart" uri="{C3380CC4-5D6E-409C-BE32-E72D297353CC}">
              <c16:uniqueId val="{00000000-08E8-4258-BBF1-770BA8FDD30B}"/>
            </c:ext>
          </c:extLst>
        </c:ser>
        <c:dLbls>
          <c:showLegendKey val="0"/>
          <c:showVal val="0"/>
          <c:showCatName val="0"/>
          <c:showSerName val="0"/>
          <c:showPercent val="0"/>
          <c:showBubbleSize val="0"/>
        </c:dLbls>
        <c:gapWidth val="219"/>
        <c:overlap val="-27"/>
        <c:axId val="311771392"/>
        <c:axId val="311771720"/>
      </c:barChart>
      <c:dateAx>
        <c:axId val="31177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71720"/>
        <c:crosses val="autoZero"/>
        <c:auto val="1"/>
        <c:lblOffset val="100"/>
        <c:baseTimeUnit val="days"/>
      </c:dateAx>
      <c:valAx>
        <c:axId val="31177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7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automercadocostarica</c:v>
                </c:pt>
              </c:strCache>
            </c:strRef>
          </c:tx>
          <c:spPr>
            <a:solidFill>
              <a:schemeClr val="accent1"/>
            </a:solidFill>
            <a:ln>
              <a:noFill/>
            </a:ln>
            <a:effectLst/>
          </c:spPr>
          <c:invertIfNegative val="0"/>
          <c:cat>
            <c:numRef>
              <c:f>Sheet1!$A$2</c:f>
              <c:numCache>
                <c:formatCode>m/d/yyyy</c:formatCode>
                <c:ptCount val="1"/>
                <c:pt idx="0">
                  <c:v>43586</c:v>
                </c:pt>
              </c:numCache>
            </c:numRef>
          </c:cat>
          <c:val>
            <c:numRef>
              <c:f>Sheet1!$B$2</c:f>
              <c:numCache>
                <c:formatCode>General</c:formatCode>
                <c:ptCount val="1"/>
                <c:pt idx="0">
                  <c:v>1.1545000000000001</c:v>
                </c:pt>
              </c:numCache>
            </c:numRef>
          </c:val>
          <c:extLst>
            <c:ext xmlns:c16="http://schemas.microsoft.com/office/drawing/2014/chart" uri="{C3380CC4-5D6E-409C-BE32-E72D297353CC}">
              <c16:uniqueId val="{00000000-BED1-427D-86BD-DBD1B79AC7F5}"/>
            </c:ext>
          </c:extLst>
        </c:ser>
        <c:dLbls>
          <c:showLegendKey val="0"/>
          <c:showVal val="0"/>
          <c:showCatName val="0"/>
          <c:showSerName val="0"/>
          <c:showPercent val="0"/>
          <c:showBubbleSize val="0"/>
        </c:dLbls>
        <c:gapWidth val="219"/>
        <c:overlap val="-27"/>
        <c:axId val="319418096"/>
        <c:axId val="319411864"/>
      </c:barChart>
      <c:dateAx>
        <c:axId val="319418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11864"/>
        <c:crosses val="autoZero"/>
        <c:auto val="1"/>
        <c:lblOffset val="100"/>
        <c:baseTimeUnit val="days"/>
      </c:dateAx>
      <c:valAx>
        <c:axId val="31941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1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automercadocostarica</c:v>
                </c:pt>
              </c:strCache>
            </c:strRef>
          </c:tx>
          <c:spPr>
            <a:solidFill>
              <a:schemeClr val="accent1"/>
            </a:solidFill>
            <a:ln>
              <a:noFill/>
            </a:ln>
            <a:effectLst/>
          </c:spPr>
          <c:invertIfNegative val="0"/>
          <c:cat>
            <c:numRef>
              <c:f>Sheet1!$A$2</c:f>
              <c:numCache>
                <c:formatCode>m/d/yyyy</c:formatCode>
                <c:ptCount val="1"/>
                <c:pt idx="0">
                  <c:v>43617</c:v>
                </c:pt>
              </c:numCache>
            </c:numRef>
          </c:cat>
          <c:val>
            <c:numRef>
              <c:f>Sheet1!$B$2</c:f>
              <c:numCache>
                <c:formatCode>General</c:formatCode>
                <c:ptCount val="1"/>
                <c:pt idx="0">
                  <c:v>9.2685999999999993</c:v>
                </c:pt>
              </c:numCache>
            </c:numRef>
          </c:val>
          <c:extLst>
            <c:ext xmlns:c16="http://schemas.microsoft.com/office/drawing/2014/chart" uri="{C3380CC4-5D6E-409C-BE32-E72D297353CC}">
              <c16:uniqueId val="{00000000-B8FE-4CDC-B5B7-7C4AAA751AFF}"/>
            </c:ext>
          </c:extLst>
        </c:ser>
        <c:dLbls>
          <c:showLegendKey val="0"/>
          <c:showVal val="0"/>
          <c:showCatName val="0"/>
          <c:showSerName val="0"/>
          <c:showPercent val="0"/>
          <c:showBubbleSize val="0"/>
        </c:dLbls>
        <c:gapWidth val="219"/>
        <c:overlap val="-27"/>
        <c:axId val="319409896"/>
        <c:axId val="319409568"/>
      </c:barChart>
      <c:dateAx>
        <c:axId val="319409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09568"/>
        <c:crosses val="autoZero"/>
        <c:auto val="1"/>
        <c:lblOffset val="100"/>
        <c:baseTimeUnit val="days"/>
      </c:dateAx>
      <c:valAx>
        <c:axId val="31940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0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E6368-74B8-4E7F-A2DA-8485D094F4C5}"/>
              </a:ext>
            </a:extLst>
          </p:cNvPr>
          <p:cNvSpPr>
            <a:spLocks noGrp="1"/>
          </p:cNvSpPr>
          <p:nvPr>
            <p:ph type="ctrTitle"/>
          </p:nvPr>
        </p:nvSpPr>
        <p:spPr/>
        <p:txBody>
          <a:bodyPr/>
          <a:lstStyle/>
          <a:p>
            <a:r>
              <a:rPr lang="en-US"/>
              <a:t>Instagram Mensual</a:t>
            </a:r>
          </a:p>
        </p:txBody>
      </p:sp>
      <p:sp>
        <p:nvSpPr>
          <p:cNvPr id="3" name="Subtitle 2">
            <a:extLst>
              <a:ext uri="{FF2B5EF4-FFF2-40B4-BE49-F238E27FC236}">
                <a16:creationId xmlns:a16="http://schemas.microsoft.com/office/drawing/2014/main" id="{0DCB4492-0464-4B18-AE14-4780E6B09D01}"/>
              </a:ext>
            </a:extLst>
          </p:cNvPr>
          <p:cNvSpPr>
            <a:spLocks noGrp="1"/>
          </p:cNvSpPr>
          <p:nvPr>
            <p:ph type="subTitle" idx="1"/>
          </p:nvPr>
        </p:nvSpPr>
        <p:spPr/>
        <p:txBody>
          <a:bodyPr/>
          <a:lstStyle/>
          <a:p>
            <a:r>
              <a:rPr lang="en-US"/>
              <a:t>Auto Mercado</a:t>
            </a:r>
          </a:p>
        </p:txBody>
      </p:sp>
    </p:spTree>
    <p:extLst>
      <p:ext uri="{BB962C8B-B14F-4D97-AF65-F5344CB8AC3E}">
        <p14:creationId xmlns:p14="http://schemas.microsoft.com/office/powerpoint/2010/main" val="792399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91B9B-56E7-431C-B5CA-BC005768F793}"/>
              </a:ext>
            </a:extLst>
          </p:cNvPr>
          <p:cNvSpPr>
            <a:spLocks noGrp="1"/>
          </p:cNvSpPr>
          <p:nvPr>
            <p:ph type="title"/>
          </p:nvPr>
        </p:nvSpPr>
        <p:spPr/>
        <p:txBody>
          <a:bodyPr/>
          <a:lstStyle/>
          <a:p>
            <a:r>
              <a:rPr lang="en-US"/>
              <a:t>Resumen General | All Pages</a:t>
            </a:r>
          </a:p>
        </p:txBody>
      </p:sp>
      <p:graphicFrame>
        <p:nvGraphicFramePr>
          <p:cNvPr id="5" name="Table Placeholder 4">
            <a:extLst>
              <a:ext uri="{FF2B5EF4-FFF2-40B4-BE49-F238E27FC236}">
                <a16:creationId xmlns:a16="http://schemas.microsoft.com/office/drawing/2014/main" id="{93636473-C5B4-4699-84B5-1B30F17EA3CF}"/>
              </a:ext>
            </a:extLst>
          </p:cNvPr>
          <p:cNvGraphicFramePr>
            <a:graphicFrameLocks noGrp="1"/>
          </p:cNvGraphicFramePr>
          <p:nvPr>
            <p:ph type="tbl" sz="quarter" idx="13"/>
            <p:extLst>
              <p:ext uri="{D42A27DB-BD31-4B8C-83A1-F6EECF244321}">
                <p14:modId xmlns:p14="http://schemas.microsoft.com/office/powerpoint/2010/main" val="2949058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473546488"/>
                    </a:ext>
                  </a:extLst>
                </a:gridCol>
                <a:gridCol w="576072">
                  <a:extLst>
                    <a:ext uri="{9D8B030D-6E8A-4147-A177-3AD203B41FA5}">
                      <a16:colId xmlns:a16="http://schemas.microsoft.com/office/drawing/2014/main" val="1178533956"/>
                    </a:ext>
                  </a:extLst>
                </a:gridCol>
                <a:gridCol w="576072">
                  <a:extLst>
                    <a:ext uri="{9D8B030D-6E8A-4147-A177-3AD203B41FA5}">
                      <a16:colId xmlns:a16="http://schemas.microsoft.com/office/drawing/2014/main" val="4077357269"/>
                    </a:ext>
                  </a:extLst>
                </a:gridCol>
                <a:gridCol w="576072">
                  <a:extLst>
                    <a:ext uri="{9D8B030D-6E8A-4147-A177-3AD203B41FA5}">
                      <a16:colId xmlns:a16="http://schemas.microsoft.com/office/drawing/2014/main" val="3516957706"/>
                    </a:ext>
                  </a:extLst>
                </a:gridCol>
                <a:gridCol w="576072">
                  <a:extLst>
                    <a:ext uri="{9D8B030D-6E8A-4147-A177-3AD203B41FA5}">
                      <a16:colId xmlns:a16="http://schemas.microsoft.com/office/drawing/2014/main" val="2629539623"/>
                    </a:ext>
                  </a:extLst>
                </a:gridCol>
                <a:gridCol w="576072">
                  <a:extLst>
                    <a:ext uri="{9D8B030D-6E8A-4147-A177-3AD203B41FA5}">
                      <a16:colId xmlns:a16="http://schemas.microsoft.com/office/drawing/2014/main" val="3201007156"/>
                    </a:ext>
                  </a:extLst>
                </a:gridCol>
                <a:gridCol w="576072">
                  <a:extLst>
                    <a:ext uri="{9D8B030D-6E8A-4147-A177-3AD203B41FA5}">
                      <a16:colId xmlns:a16="http://schemas.microsoft.com/office/drawing/2014/main" val="2418106062"/>
                    </a:ext>
                  </a:extLst>
                </a:gridCol>
                <a:gridCol w="576072">
                  <a:extLst>
                    <a:ext uri="{9D8B030D-6E8A-4147-A177-3AD203B41FA5}">
                      <a16:colId xmlns:a16="http://schemas.microsoft.com/office/drawing/2014/main" val="4067981503"/>
                    </a:ext>
                  </a:extLst>
                </a:gridCol>
                <a:gridCol w="576072">
                  <a:extLst>
                    <a:ext uri="{9D8B030D-6E8A-4147-A177-3AD203B41FA5}">
                      <a16:colId xmlns:a16="http://schemas.microsoft.com/office/drawing/2014/main" val="3721488957"/>
                    </a:ext>
                  </a:extLst>
                </a:gridCol>
                <a:gridCol w="576072">
                  <a:extLst>
                    <a:ext uri="{9D8B030D-6E8A-4147-A177-3AD203B41FA5}">
                      <a16:colId xmlns:a16="http://schemas.microsoft.com/office/drawing/2014/main" val="592423552"/>
                    </a:ext>
                  </a:extLst>
                </a:gridCol>
                <a:gridCol w="576072">
                  <a:extLst>
                    <a:ext uri="{9D8B030D-6E8A-4147-A177-3AD203B41FA5}">
                      <a16:colId xmlns:a16="http://schemas.microsoft.com/office/drawing/2014/main" val="2042398543"/>
                    </a:ext>
                  </a:extLst>
                </a:gridCol>
                <a:gridCol w="576072">
                  <a:extLst>
                    <a:ext uri="{9D8B030D-6E8A-4147-A177-3AD203B41FA5}">
                      <a16:colId xmlns:a16="http://schemas.microsoft.com/office/drawing/2014/main" val="546742106"/>
                    </a:ext>
                  </a:extLst>
                </a:gridCol>
                <a:gridCol w="576072">
                  <a:extLst>
                    <a:ext uri="{9D8B030D-6E8A-4147-A177-3AD203B41FA5}">
                      <a16:colId xmlns:a16="http://schemas.microsoft.com/office/drawing/2014/main" val="512957646"/>
                    </a:ext>
                  </a:extLst>
                </a:gridCol>
                <a:gridCol w="576072">
                  <a:extLst>
                    <a:ext uri="{9D8B030D-6E8A-4147-A177-3AD203B41FA5}">
                      <a16:colId xmlns:a16="http://schemas.microsoft.com/office/drawing/2014/main" val="100470229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958402567"/>
                  </a:ext>
                </a:extLst>
              </a:tr>
              <a:tr h="370840">
                <a:tc>
                  <a:txBody>
                    <a:bodyPr/>
                    <a:lstStyle/>
                    <a:p>
                      <a:r>
                        <a:rPr lang="en-US" sz="1000"/>
                        <a:t>automercadocostarica</a:t>
                      </a:r>
                    </a:p>
                  </a:txBody>
                  <a:tcPr/>
                </a:tc>
                <a:tc>
                  <a:txBody>
                    <a:bodyPr/>
                    <a:lstStyle/>
                    <a:p>
                      <a:r>
                        <a:rPr lang="en-US" sz="1000"/>
                        <a:t>30</a:t>
                      </a:r>
                    </a:p>
                  </a:txBody>
                  <a:tcPr/>
                </a:tc>
                <a:tc>
                  <a:txBody>
                    <a:bodyPr/>
                    <a:lstStyle/>
                    <a:p>
                      <a:r>
                        <a:rPr lang="en-US" sz="1000"/>
                        <a:t>128</a:t>
                      </a:r>
                    </a:p>
                  </a:txBody>
                  <a:tcPr/>
                </a:tc>
                <a:tc>
                  <a:txBody>
                    <a:bodyPr/>
                    <a:lstStyle/>
                    <a:p>
                      <a:r>
                        <a:rPr lang="en-US" sz="1000"/>
                        <a:t>46270</a:t>
                      </a:r>
                    </a:p>
                  </a:txBody>
                  <a:tcPr/>
                </a:tc>
                <a:tc>
                  <a:txBody>
                    <a:bodyPr/>
                    <a:lstStyle/>
                    <a:p>
                      <a:r>
                        <a:rPr lang="en-US" sz="1000"/>
                        <a:t>546</a:t>
                      </a:r>
                    </a:p>
                  </a:txBody>
                  <a:tcPr/>
                </a:tc>
                <a:tc>
                  <a:txBody>
                    <a:bodyPr/>
                    <a:lstStyle/>
                    <a:p>
                      <a:r>
                        <a:rPr lang="en-US" sz="1000"/>
                        <a:t>625851</a:t>
                      </a:r>
                    </a:p>
                  </a:txBody>
                  <a:tcPr/>
                </a:tc>
                <a:tc>
                  <a:txBody>
                    <a:bodyPr/>
                    <a:lstStyle/>
                    <a:p>
                      <a:r>
                        <a:rPr lang="en-US" sz="1000"/>
                        <a:t>565394</a:t>
                      </a:r>
                    </a:p>
                  </a:txBody>
                  <a:tcPr/>
                </a:tc>
                <a:tc>
                  <a:txBody>
                    <a:bodyPr/>
                    <a:lstStyle/>
                    <a:p>
                      <a:r>
                        <a:rPr lang="en-US" sz="1000"/>
                        <a:t>49321</a:t>
                      </a:r>
                    </a:p>
                  </a:txBody>
                  <a:tcPr/>
                </a:tc>
                <a:tc>
                  <a:txBody>
                    <a:bodyPr/>
                    <a:lstStyle/>
                    <a:p>
                      <a:r>
                        <a:rPr lang="en-US" sz="1000"/>
                        <a:t>13024.1</a:t>
                      </a:r>
                    </a:p>
                  </a:txBody>
                  <a:tcPr/>
                </a:tc>
                <a:tc>
                  <a:txBody>
                    <a:bodyPr/>
                    <a:lstStyle/>
                    <a:p>
                      <a:r>
                        <a:rPr lang="en-US" sz="1000"/>
                        <a:t>4050.109375</a:t>
                      </a:r>
                    </a:p>
                  </a:txBody>
                  <a:tcPr/>
                </a:tc>
                <a:tc>
                  <a:txBody>
                    <a:bodyPr/>
                    <a:lstStyle/>
                    <a:p>
                      <a:r>
                        <a:rPr lang="en-US" sz="1000"/>
                        <a:t>2505</a:t>
                      </a:r>
                    </a:p>
                  </a:txBody>
                  <a:tcPr/>
                </a:tc>
                <a:tc>
                  <a:txBody>
                    <a:bodyPr/>
                    <a:lstStyle/>
                    <a:p>
                      <a:r>
                        <a:rPr lang="en-US" sz="1000"/>
                        <a:t>16</a:t>
                      </a:r>
                    </a:p>
                  </a:txBody>
                  <a:tcPr/>
                </a:tc>
                <a:tc>
                  <a:txBody>
                    <a:bodyPr/>
                    <a:lstStyle/>
                    <a:p>
                      <a:r>
                        <a:rPr lang="en-US" sz="1000"/>
                        <a:t>9</a:t>
                      </a:r>
                    </a:p>
                  </a:txBody>
                  <a:tcPr/>
                </a:tc>
                <a:tc>
                  <a:txBody>
                    <a:bodyPr/>
                    <a:lstStyle/>
                    <a:p>
                      <a:r>
                        <a:rPr lang="en-US" sz="1000"/>
                        <a:t>5</a:t>
                      </a:r>
                    </a:p>
                  </a:txBody>
                  <a:tcPr/>
                </a:tc>
                <a:extLst>
                  <a:ext uri="{0D108BD9-81ED-4DB2-BD59-A6C34878D82A}">
                    <a16:rowId xmlns:a16="http://schemas.microsoft.com/office/drawing/2014/main" val="3161785776"/>
                  </a:ext>
                </a:extLst>
              </a:tr>
            </a:tbl>
          </a:graphicData>
        </a:graphic>
      </p:graphicFrame>
      <p:sp>
        <p:nvSpPr>
          <p:cNvPr id="4" name="Text Placeholder 3">
            <a:extLst>
              <a:ext uri="{FF2B5EF4-FFF2-40B4-BE49-F238E27FC236}">
                <a16:creationId xmlns:a16="http://schemas.microsoft.com/office/drawing/2014/main" id="{95C3DC1B-FA97-4535-8E91-976E30420871}"/>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3039890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4A1F6-4A90-43AF-97F2-98024B6B2082}"/>
              </a:ext>
            </a:extLst>
          </p:cNvPr>
          <p:cNvSpPr>
            <a:spLocks noGrp="1"/>
          </p:cNvSpPr>
          <p:nvPr>
            <p:ph type="title"/>
          </p:nvPr>
        </p:nvSpPr>
        <p:spPr/>
        <p:txBody>
          <a:bodyPr/>
          <a:lstStyle/>
          <a:p>
            <a:r>
              <a:rPr lang="en-US"/>
              <a:t>Reach Orgánico por Tipo de Contenido | All Pages</a:t>
            </a:r>
          </a:p>
        </p:txBody>
      </p:sp>
      <p:graphicFrame>
        <p:nvGraphicFramePr>
          <p:cNvPr id="6" name="Chart Placeholder 5">
            <a:extLst>
              <a:ext uri="{FF2B5EF4-FFF2-40B4-BE49-F238E27FC236}">
                <a16:creationId xmlns:a16="http://schemas.microsoft.com/office/drawing/2014/main" id="{CE2052CA-7AC1-4512-A4F8-37201EC7A3BB}"/>
              </a:ext>
            </a:extLst>
          </p:cNvPr>
          <p:cNvGraphicFramePr>
            <a:graphicFrameLocks noGrp="1"/>
          </p:cNvGraphicFramePr>
          <p:nvPr>
            <p:ph type="chart" sz="quarter" idx="13"/>
            <p:extLst>
              <p:ext uri="{D42A27DB-BD31-4B8C-83A1-F6EECF244321}">
                <p14:modId xmlns:p14="http://schemas.microsoft.com/office/powerpoint/2010/main" val="1527550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979AB-BF5E-46F8-A5CB-1FC9D4BC3E82}"/>
              </a:ext>
            </a:extLst>
          </p:cNvPr>
          <p:cNvSpPr>
            <a:spLocks noGrp="1"/>
          </p:cNvSpPr>
          <p:nvPr>
            <p:ph type="body" sz="quarter" idx="14"/>
          </p:nvPr>
        </p:nvSpPr>
        <p:spPr/>
        <p:txBody>
          <a:bodyPr/>
          <a:lstStyle/>
          <a:p>
            <a:r>
              <a:rPr lang="en-US"/>
              <a:t>05/01/2019 - 06/30/2019</a:t>
            </a:r>
          </a:p>
        </p:txBody>
      </p:sp>
      <p:sp>
        <p:nvSpPr>
          <p:cNvPr id="5" name="Footer Placeholder 4">
            <a:extLst>
              <a:ext uri="{FF2B5EF4-FFF2-40B4-BE49-F238E27FC236}">
                <a16:creationId xmlns:a16="http://schemas.microsoft.com/office/drawing/2014/main" id="{3D333462-A319-42EF-BF63-B73CFEA9CE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947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89C58-F5D6-45F0-A3CD-02D1E42DA6AA}"/>
              </a:ext>
            </a:extLst>
          </p:cNvPr>
          <p:cNvSpPr>
            <a:spLocks noGrp="1"/>
          </p:cNvSpPr>
          <p:nvPr>
            <p:ph type="title"/>
          </p:nvPr>
        </p:nvSpPr>
        <p:spPr/>
        <p:txBody>
          <a:bodyPr/>
          <a:lstStyle/>
          <a:p>
            <a:r>
              <a:rPr lang="en-US"/>
              <a:t>% de Engagment por Tipo de Post | All Pages</a:t>
            </a:r>
          </a:p>
        </p:txBody>
      </p:sp>
      <p:graphicFrame>
        <p:nvGraphicFramePr>
          <p:cNvPr id="6" name="Chart Placeholder 5">
            <a:extLst>
              <a:ext uri="{FF2B5EF4-FFF2-40B4-BE49-F238E27FC236}">
                <a16:creationId xmlns:a16="http://schemas.microsoft.com/office/drawing/2014/main" id="{CA033B5E-8294-4B83-96C7-65B4C142554D}"/>
              </a:ext>
            </a:extLst>
          </p:cNvPr>
          <p:cNvGraphicFramePr>
            <a:graphicFrameLocks noGrp="1"/>
          </p:cNvGraphicFramePr>
          <p:nvPr>
            <p:ph type="chart" sz="quarter" idx="13"/>
            <p:extLst>
              <p:ext uri="{D42A27DB-BD31-4B8C-83A1-F6EECF244321}">
                <p14:modId xmlns:p14="http://schemas.microsoft.com/office/powerpoint/2010/main" val="1224241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324C43-DE4E-4B45-ABF2-CB5BCCB49878}"/>
              </a:ext>
            </a:extLst>
          </p:cNvPr>
          <p:cNvSpPr>
            <a:spLocks noGrp="1"/>
          </p:cNvSpPr>
          <p:nvPr>
            <p:ph type="body" sz="quarter" idx="14"/>
          </p:nvPr>
        </p:nvSpPr>
        <p:spPr/>
        <p:txBody>
          <a:bodyPr/>
          <a:lstStyle/>
          <a:p>
            <a:r>
              <a:rPr lang="en-US"/>
              <a:t>05/01/2019 - 06/30/2019</a:t>
            </a:r>
          </a:p>
        </p:txBody>
      </p:sp>
      <p:sp>
        <p:nvSpPr>
          <p:cNvPr id="5" name="Footer Placeholder 4">
            <a:extLst>
              <a:ext uri="{FF2B5EF4-FFF2-40B4-BE49-F238E27FC236}">
                <a16:creationId xmlns:a16="http://schemas.microsoft.com/office/drawing/2014/main" id="{8980EA62-E02F-4659-A31A-60A86FCE0E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112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F9B3-5D65-403F-869F-01BE08D965C7}"/>
              </a:ext>
            </a:extLst>
          </p:cNvPr>
          <p:cNvSpPr>
            <a:spLocks noGrp="1"/>
          </p:cNvSpPr>
          <p:nvPr>
            <p:ph type="title"/>
          </p:nvPr>
        </p:nvSpPr>
        <p:spPr/>
        <p:txBody>
          <a:bodyPr/>
          <a:lstStyle/>
          <a:p>
            <a:r>
              <a:rPr lang="es-ES"/>
              <a:t>Alcance del Mes Anterior | automercadocostarica</a:t>
            </a:r>
            <a:endParaRPr lang="en-US"/>
          </a:p>
        </p:txBody>
      </p:sp>
      <p:graphicFrame>
        <p:nvGraphicFramePr>
          <p:cNvPr id="6" name="Chart Placeholder 5">
            <a:extLst>
              <a:ext uri="{FF2B5EF4-FFF2-40B4-BE49-F238E27FC236}">
                <a16:creationId xmlns:a16="http://schemas.microsoft.com/office/drawing/2014/main" id="{1B65856B-E125-489F-B0C2-3F7CC56F9EBC}"/>
              </a:ext>
            </a:extLst>
          </p:cNvPr>
          <p:cNvGraphicFramePr>
            <a:graphicFrameLocks noGrp="1"/>
          </p:cNvGraphicFramePr>
          <p:nvPr>
            <p:ph type="chart" sz="quarter" idx="13"/>
            <p:extLst>
              <p:ext uri="{D42A27DB-BD31-4B8C-83A1-F6EECF244321}">
                <p14:modId xmlns:p14="http://schemas.microsoft.com/office/powerpoint/2010/main" val="716791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7B1793-083C-473E-9ACF-4777EDCD2D5D}"/>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EB335674-FE77-4EF3-B6A5-417703BAD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003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2FBCC-ED81-4E03-8AAC-66895DE39252}"/>
              </a:ext>
            </a:extLst>
          </p:cNvPr>
          <p:cNvSpPr>
            <a:spLocks noGrp="1"/>
          </p:cNvSpPr>
          <p:nvPr>
            <p:ph type="title"/>
          </p:nvPr>
        </p:nvSpPr>
        <p:spPr/>
        <p:txBody>
          <a:bodyPr/>
          <a:lstStyle/>
          <a:p>
            <a:r>
              <a:rPr lang="es-ES"/>
              <a:t>Alcance del Mes Actual | All Pages</a:t>
            </a:r>
            <a:endParaRPr lang="en-US"/>
          </a:p>
        </p:txBody>
      </p:sp>
      <p:graphicFrame>
        <p:nvGraphicFramePr>
          <p:cNvPr id="6" name="Chart Placeholder 5">
            <a:extLst>
              <a:ext uri="{FF2B5EF4-FFF2-40B4-BE49-F238E27FC236}">
                <a16:creationId xmlns:a16="http://schemas.microsoft.com/office/drawing/2014/main" id="{92669D67-33B6-417A-81B2-A869E4A28709}"/>
              </a:ext>
            </a:extLst>
          </p:cNvPr>
          <p:cNvGraphicFramePr>
            <a:graphicFrameLocks noGrp="1"/>
          </p:cNvGraphicFramePr>
          <p:nvPr>
            <p:ph type="chart" sz="quarter" idx="13"/>
            <p:extLst>
              <p:ext uri="{D42A27DB-BD31-4B8C-83A1-F6EECF244321}">
                <p14:modId xmlns:p14="http://schemas.microsoft.com/office/powerpoint/2010/main" val="1650349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B8756A-7221-4944-BFC3-F0FD62B25ED5}"/>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99C23B3C-65C6-473C-A7F1-D737F0889A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2928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57543-98EB-4911-8747-7B6090162D67}"/>
              </a:ext>
            </a:extLst>
          </p:cNvPr>
          <p:cNvSpPr>
            <a:spLocks noGrp="1"/>
          </p:cNvSpPr>
          <p:nvPr>
            <p:ph type="title"/>
          </p:nvPr>
        </p:nvSpPr>
        <p:spPr/>
        <p:txBody>
          <a:bodyPr/>
          <a:lstStyle/>
          <a:p>
            <a:r>
              <a:rPr lang="en-US"/>
              <a:t>Interaction Rate Mes Anterior | All Pages</a:t>
            </a:r>
          </a:p>
        </p:txBody>
      </p:sp>
      <p:graphicFrame>
        <p:nvGraphicFramePr>
          <p:cNvPr id="6" name="Chart Placeholder 5">
            <a:extLst>
              <a:ext uri="{FF2B5EF4-FFF2-40B4-BE49-F238E27FC236}">
                <a16:creationId xmlns:a16="http://schemas.microsoft.com/office/drawing/2014/main" id="{4C86DFEB-6B63-4554-87CE-A82C301208EC}"/>
              </a:ext>
            </a:extLst>
          </p:cNvPr>
          <p:cNvGraphicFramePr>
            <a:graphicFrameLocks noGrp="1"/>
          </p:cNvGraphicFramePr>
          <p:nvPr>
            <p:ph type="chart" sz="quarter" idx="13"/>
            <p:extLst>
              <p:ext uri="{D42A27DB-BD31-4B8C-83A1-F6EECF244321}">
                <p14:modId xmlns:p14="http://schemas.microsoft.com/office/powerpoint/2010/main" val="1841649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745FB-9354-42D0-B3D3-CC3E827149BB}"/>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2D47CA9E-31E0-48BD-A123-2E08972184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928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59C2F-2901-4402-BFD1-F5FB154BF050}"/>
              </a:ext>
            </a:extLst>
          </p:cNvPr>
          <p:cNvSpPr>
            <a:spLocks noGrp="1"/>
          </p:cNvSpPr>
          <p:nvPr>
            <p:ph type="title"/>
          </p:nvPr>
        </p:nvSpPr>
        <p:spPr/>
        <p:txBody>
          <a:bodyPr/>
          <a:lstStyle/>
          <a:p>
            <a:r>
              <a:rPr lang="en-US"/>
              <a:t>Interaction Rate Mes Actual | All Pages</a:t>
            </a:r>
          </a:p>
        </p:txBody>
      </p:sp>
      <p:graphicFrame>
        <p:nvGraphicFramePr>
          <p:cNvPr id="6" name="Chart Placeholder 5">
            <a:extLst>
              <a:ext uri="{FF2B5EF4-FFF2-40B4-BE49-F238E27FC236}">
                <a16:creationId xmlns:a16="http://schemas.microsoft.com/office/drawing/2014/main" id="{849C73B1-1ADE-4E93-9659-99402D5083AF}"/>
              </a:ext>
            </a:extLst>
          </p:cNvPr>
          <p:cNvGraphicFramePr>
            <a:graphicFrameLocks noGrp="1"/>
          </p:cNvGraphicFramePr>
          <p:nvPr>
            <p:ph type="chart" sz="quarter" idx="13"/>
            <p:extLst>
              <p:ext uri="{D42A27DB-BD31-4B8C-83A1-F6EECF244321}">
                <p14:modId xmlns:p14="http://schemas.microsoft.com/office/powerpoint/2010/main" val="3977836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8A0E8-638A-42C1-844E-8A1A1E963A60}"/>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4A25034D-BF4C-4D5D-BF0F-5789E1011F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985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6B17C-E1DC-4CA4-8B84-32B708B5A1CE}"/>
              </a:ext>
            </a:extLst>
          </p:cNvPr>
          <p:cNvSpPr>
            <a:spLocks noGrp="1"/>
          </p:cNvSpPr>
          <p:nvPr>
            <p:ph type="title"/>
          </p:nvPr>
        </p:nvSpPr>
        <p:spPr/>
        <p:txBody>
          <a:bodyPr/>
          <a:lstStyle/>
          <a:p>
            <a:r>
              <a:rPr lang="en-US"/>
              <a:t>Top 10 Posts Mes (Por engagement). | All Pages - 1 of 10</a:t>
            </a:r>
          </a:p>
        </p:txBody>
      </p:sp>
      <p:graphicFrame>
        <p:nvGraphicFramePr>
          <p:cNvPr id="5" name="Table Placeholder 4">
            <a:extLst>
              <a:ext uri="{FF2B5EF4-FFF2-40B4-BE49-F238E27FC236}">
                <a16:creationId xmlns:a16="http://schemas.microsoft.com/office/drawing/2014/main" id="{C9468CC9-8E15-441C-878D-A384F859BC85}"/>
              </a:ext>
            </a:extLst>
          </p:cNvPr>
          <p:cNvGraphicFramePr>
            <a:graphicFrameLocks noGrp="1"/>
          </p:cNvGraphicFramePr>
          <p:nvPr>
            <p:ph type="tbl" sz="quarter" idx="13"/>
            <p:extLst>
              <p:ext uri="{D42A27DB-BD31-4B8C-83A1-F6EECF244321}">
                <p14:modId xmlns:p14="http://schemas.microsoft.com/office/powerpoint/2010/main" val="1900004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2015678"/>
                    </a:ext>
                  </a:extLst>
                </a:gridCol>
                <a:gridCol w="1234439">
                  <a:extLst>
                    <a:ext uri="{9D8B030D-6E8A-4147-A177-3AD203B41FA5}">
                      <a16:colId xmlns:a16="http://schemas.microsoft.com/office/drawing/2014/main" val="2915493561"/>
                    </a:ext>
                  </a:extLst>
                </a:gridCol>
                <a:gridCol w="576072">
                  <a:extLst>
                    <a:ext uri="{9D8B030D-6E8A-4147-A177-3AD203B41FA5}">
                      <a16:colId xmlns:a16="http://schemas.microsoft.com/office/drawing/2014/main" val="277204027"/>
                    </a:ext>
                  </a:extLst>
                </a:gridCol>
                <a:gridCol w="576072">
                  <a:extLst>
                    <a:ext uri="{9D8B030D-6E8A-4147-A177-3AD203B41FA5}">
                      <a16:colId xmlns:a16="http://schemas.microsoft.com/office/drawing/2014/main" val="4183012817"/>
                    </a:ext>
                  </a:extLst>
                </a:gridCol>
                <a:gridCol w="576072">
                  <a:extLst>
                    <a:ext uri="{9D8B030D-6E8A-4147-A177-3AD203B41FA5}">
                      <a16:colId xmlns:a16="http://schemas.microsoft.com/office/drawing/2014/main" val="31136502"/>
                    </a:ext>
                  </a:extLst>
                </a:gridCol>
                <a:gridCol w="576072">
                  <a:extLst>
                    <a:ext uri="{9D8B030D-6E8A-4147-A177-3AD203B41FA5}">
                      <a16:colId xmlns:a16="http://schemas.microsoft.com/office/drawing/2014/main" val="1650842862"/>
                    </a:ext>
                  </a:extLst>
                </a:gridCol>
                <a:gridCol w="576072">
                  <a:extLst>
                    <a:ext uri="{9D8B030D-6E8A-4147-A177-3AD203B41FA5}">
                      <a16:colId xmlns:a16="http://schemas.microsoft.com/office/drawing/2014/main" val="236166670"/>
                    </a:ext>
                  </a:extLst>
                </a:gridCol>
                <a:gridCol w="576072">
                  <a:extLst>
                    <a:ext uri="{9D8B030D-6E8A-4147-A177-3AD203B41FA5}">
                      <a16:colId xmlns:a16="http://schemas.microsoft.com/office/drawing/2014/main" val="3187045293"/>
                    </a:ext>
                  </a:extLst>
                </a:gridCol>
                <a:gridCol w="576072">
                  <a:extLst>
                    <a:ext uri="{9D8B030D-6E8A-4147-A177-3AD203B41FA5}">
                      <a16:colId xmlns:a16="http://schemas.microsoft.com/office/drawing/2014/main" val="1098330290"/>
                    </a:ext>
                  </a:extLst>
                </a:gridCol>
                <a:gridCol w="576072">
                  <a:extLst>
                    <a:ext uri="{9D8B030D-6E8A-4147-A177-3AD203B41FA5}">
                      <a16:colId xmlns:a16="http://schemas.microsoft.com/office/drawing/2014/main" val="1215647479"/>
                    </a:ext>
                  </a:extLst>
                </a:gridCol>
                <a:gridCol w="576072">
                  <a:extLst>
                    <a:ext uri="{9D8B030D-6E8A-4147-A177-3AD203B41FA5}">
                      <a16:colId xmlns:a16="http://schemas.microsoft.com/office/drawing/2014/main" val="356743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9738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- 2019-06-26 16:20:46 </a:t>
                      </a:r>
                      <a:r>
                        <a:rPr kumimoji="0" lang="es-ES" sz="1000" b="0" i="0" u="none" strike="noStrike" kern="1200" cap="none" spc="0" normalizeH="0" baseline="0" noProof="0">
                          <a:ln>
                            <a:noFill/>
                          </a:ln>
                          <a:solidFill>
                            <a:prstClr val="black"/>
                          </a:solidFill>
                          <a:effectLst/>
                          <a:uLnTx/>
                          <a:uFillTx/>
                          <a:latin typeface="+mn-lt"/>
                          <a:ea typeface="+mn-ea"/>
                          <a:cs typeface="+mn-cs"/>
                        </a:rPr>
                        <a:t>
 ¡GRACIAS, LO LOGRAMOS! 💚 ~ ¡Por cada 6 likes que se hagan, desde hoy hasta el 30 de junio de este año, @arbolesmagicos junto con @automercadocostarica sembraremos un árbol en Costa Rica! Seis likes = Un árbol 🌱 #ArbolesMagicos ¡Nuestra meta es lograr hasta 500 árboles! ¿Nos ayudás? #soloenelauto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https://www.instagram.com/p/BzL6kYxnowI/media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62606</a:t>
                      </a:r>
                    </a:p>
                  </a:txBody>
                  <a:tcPr/>
                </a:tc>
                <a:extLst>
                  <a:ext uri="{0D108BD9-81ED-4DB2-BD59-A6C34878D82A}">
                    <a16:rowId xmlns:a16="http://schemas.microsoft.com/office/drawing/2014/main" val="846745288"/>
                  </a:ext>
                </a:extLst>
              </a:tr>
            </a:tbl>
          </a:graphicData>
        </a:graphic>
      </p:graphicFrame>
      <p:sp>
        <p:nvSpPr>
          <p:cNvPr id="4" name="Text Placeholder 3">
            <a:extLst>
              <a:ext uri="{FF2B5EF4-FFF2-40B4-BE49-F238E27FC236}">
                <a16:creationId xmlns:a16="http://schemas.microsoft.com/office/drawing/2014/main" id="{5E6A1514-3545-4B4C-80CA-38BC785CB991}"/>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2451955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E3A2C-75BF-4552-9694-9F8F3230B623}"/>
              </a:ext>
            </a:extLst>
          </p:cNvPr>
          <p:cNvSpPr>
            <a:spLocks noGrp="1"/>
          </p:cNvSpPr>
          <p:nvPr>
            <p:ph type="title"/>
          </p:nvPr>
        </p:nvSpPr>
        <p:spPr/>
        <p:txBody>
          <a:bodyPr/>
          <a:lstStyle/>
          <a:p>
            <a:r>
              <a:rPr lang="en-US"/>
              <a:t>Top 10 Posts Mes (Por engagement). | All Pages - 2 of 10</a:t>
            </a:r>
          </a:p>
        </p:txBody>
      </p:sp>
      <p:graphicFrame>
        <p:nvGraphicFramePr>
          <p:cNvPr id="5" name="Table Placeholder 4">
            <a:extLst>
              <a:ext uri="{FF2B5EF4-FFF2-40B4-BE49-F238E27FC236}">
                <a16:creationId xmlns:a16="http://schemas.microsoft.com/office/drawing/2014/main" id="{B91900CA-2CF9-407B-A34B-3C1111769286}"/>
              </a:ext>
            </a:extLst>
          </p:cNvPr>
          <p:cNvGraphicFramePr>
            <a:graphicFrameLocks noGrp="1"/>
          </p:cNvGraphicFramePr>
          <p:nvPr>
            <p:ph type="tbl" sz="quarter" idx="13"/>
            <p:extLst>
              <p:ext uri="{D42A27DB-BD31-4B8C-83A1-F6EECF244321}">
                <p14:modId xmlns:p14="http://schemas.microsoft.com/office/powerpoint/2010/main" val="2850056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82374292"/>
                    </a:ext>
                  </a:extLst>
                </a:gridCol>
                <a:gridCol w="1234439">
                  <a:extLst>
                    <a:ext uri="{9D8B030D-6E8A-4147-A177-3AD203B41FA5}">
                      <a16:colId xmlns:a16="http://schemas.microsoft.com/office/drawing/2014/main" val="1794537548"/>
                    </a:ext>
                  </a:extLst>
                </a:gridCol>
                <a:gridCol w="576072">
                  <a:extLst>
                    <a:ext uri="{9D8B030D-6E8A-4147-A177-3AD203B41FA5}">
                      <a16:colId xmlns:a16="http://schemas.microsoft.com/office/drawing/2014/main" val="701824058"/>
                    </a:ext>
                  </a:extLst>
                </a:gridCol>
                <a:gridCol w="576072">
                  <a:extLst>
                    <a:ext uri="{9D8B030D-6E8A-4147-A177-3AD203B41FA5}">
                      <a16:colId xmlns:a16="http://schemas.microsoft.com/office/drawing/2014/main" val="191363259"/>
                    </a:ext>
                  </a:extLst>
                </a:gridCol>
                <a:gridCol w="576072">
                  <a:extLst>
                    <a:ext uri="{9D8B030D-6E8A-4147-A177-3AD203B41FA5}">
                      <a16:colId xmlns:a16="http://schemas.microsoft.com/office/drawing/2014/main" val="3137738507"/>
                    </a:ext>
                  </a:extLst>
                </a:gridCol>
                <a:gridCol w="576072">
                  <a:extLst>
                    <a:ext uri="{9D8B030D-6E8A-4147-A177-3AD203B41FA5}">
                      <a16:colId xmlns:a16="http://schemas.microsoft.com/office/drawing/2014/main" val="3774883407"/>
                    </a:ext>
                  </a:extLst>
                </a:gridCol>
                <a:gridCol w="576072">
                  <a:extLst>
                    <a:ext uri="{9D8B030D-6E8A-4147-A177-3AD203B41FA5}">
                      <a16:colId xmlns:a16="http://schemas.microsoft.com/office/drawing/2014/main" val="1073413879"/>
                    </a:ext>
                  </a:extLst>
                </a:gridCol>
                <a:gridCol w="576072">
                  <a:extLst>
                    <a:ext uri="{9D8B030D-6E8A-4147-A177-3AD203B41FA5}">
                      <a16:colId xmlns:a16="http://schemas.microsoft.com/office/drawing/2014/main" val="272982389"/>
                    </a:ext>
                  </a:extLst>
                </a:gridCol>
                <a:gridCol w="576072">
                  <a:extLst>
                    <a:ext uri="{9D8B030D-6E8A-4147-A177-3AD203B41FA5}">
                      <a16:colId xmlns:a16="http://schemas.microsoft.com/office/drawing/2014/main" val="94243256"/>
                    </a:ext>
                  </a:extLst>
                </a:gridCol>
                <a:gridCol w="576072">
                  <a:extLst>
                    <a:ext uri="{9D8B030D-6E8A-4147-A177-3AD203B41FA5}">
                      <a16:colId xmlns:a16="http://schemas.microsoft.com/office/drawing/2014/main" val="1461259712"/>
                    </a:ext>
                  </a:extLst>
                </a:gridCol>
                <a:gridCol w="576072">
                  <a:extLst>
                    <a:ext uri="{9D8B030D-6E8A-4147-A177-3AD203B41FA5}">
                      <a16:colId xmlns:a16="http://schemas.microsoft.com/office/drawing/2014/main" val="875825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4227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- 2019-06-27 19:08:59 </a:t>
                      </a:r>
                      <a:r>
                        <a:rPr kumimoji="0" lang="es-ES" sz="1000" b="0" i="0" u="none" strike="noStrike" kern="1200" cap="none" spc="0" normalizeH="0" baseline="0" noProof="0">
                          <a:ln>
                            <a:noFill/>
                          </a:ln>
                          <a:solidFill>
                            <a:prstClr val="black"/>
                          </a:solidFill>
                          <a:effectLst/>
                          <a:uLnTx/>
                          <a:uFillTx/>
                          <a:latin typeface="+mn-lt"/>
                          <a:ea typeface="+mn-ea"/>
                          <a:cs typeface="+mn-cs"/>
                        </a:rPr>
                        <a:t>
 ¡Nos sentimos muy felices!
¡Gracias a vos, en tiempo récord alcanzamos la meta!
@arbolesmagicos junto con @automercadocostarica sembraremos 500 árboles
500 nuevas razones para Pausar, Contemplar, Conectar y Crear #soloenelauto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https://www.instagram.com/p/BzOynU_nEHq/media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18598</a:t>
                      </a:r>
                    </a:p>
                  </a:txBody>
                  <a:tcPr/>
                </a:tc>
                <a:extLst>
                  <a:ext uri="{0D108BD9-81ED-4DB2-BD59-A6C34878D82A}">
                    <a16:rowId xmlns:a16="http://schemas.microsoft.com/office/drawing/2014/main" val="3570727305"/>
                  </a:ext>
                </a:extLst>
              </a:tr>
            </a:tbl>
          </a:graphicData>
        </a:graphic>
      </p:graphicFrame>
      <p:sp>
        <p:nvSpPr>
          <p:cNvPr id="4" name="Text Placeholder 3">
            <a:extLst>
              <a:ext uri="{FF2B5EF4-FFF2-40B4-BE49-F238E27FC236}">
                <a16:creationId xmlns:a16="http://schemas.microsoft.com/office/drawing/2014/main" id="{17BB6FFD-5096-4B47-B754-401D6CD859FE}"/>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584341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B3E3B-A509-4C53-BCCB-30DBF4692C1E}"/>
              </a:ext>
            </a:extLst>
          </p:cNvPr>
          <p:cNvSpPr>
            <a:spLocks noGrp="1"/>
          </p:cNvSpPr>
          <p:nvPr>
            <p:ph type="title"/>
          </p:nvPr>
        </p:nvSpPr>
        <p:spPr/>
        <p:txBody>
          <a:bodyPr/>
          <a:lstStyle/>
          <a:p>
            <a:r>
              <a:rPr lang="en-US"/>
              <a:t>Top 10 Posts Mes (Por engagement). | All Pages - 3 of 10</a:t>
            </a:r>
          </a:p>
        </p:txBody>
      </p:sp>
      <p:graphicFrame>
        <p:nvGraphicFramePr>
          <p:cNvPr id="5" name="Table Placeholder 4">
            <a:extLst>
              <a:ext uri="{FF2B5EF4-FFF2-40B4-BE49-F238E27FC236}">
                <a16:creationId xmlns:a16="http://schemas.microsoft.com/office/drawing/2014/main" id="{CB77B320-0C5E-47C6-85F1-DA87D5020C86}"/>
              </a:ext>
            </a:extLst>
          </p:cNvPr>
          <p:cNvGraphicFramePr>
            <a:graphicFrameLocks noGrp="1"/>
          </p:cNvGraphicFramePr>
          <p:nvPr>
            <p:ph type="tbl" sz="quarter" idx="13"/>
            <p:extLst>
              <p:ext uri="{D42A27DB-BD31-4B8C-83A1-F6EECF244321}">
                <p14:modId xmlns:p14="http://schemas.microsoft.com/office/powerpoint/2010/main" val="220525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08974840"/>
                    </a:ext>
                  </a:extLst>
                </a:gridCol>
                <a:gridCol w="1234439">
                  <a:extLst>
                    <a:ext uri="{9D8B030D-6E8A-4147-A177-3AD203B41FA5}">
                      <a16:colId xmlns:a16="http://schemas.microsoft.com/office/drawing/2014/main" val="2562380362"/>
                    </a:ext>
                  </a:extLst>
                </a:gridCol>
                <a:gridCol w="576072">
                  <a:extLst>
                    <a:ext uri="{9D8B030D-6E8A-4147-A177-3AD203B41FA5}">
                      <a16:colId xmlns:a16="http://schemas.microsoft.com/office/drawing/2014/main" val="2654885410"/>
                    </a:ext>
                  </a:extLst>
                </a:gridCol>
                <a:gridCol w="576072">
                  <a:extLst>
                    <a:ext uri="{9D8B030D-6E8A-4147-A177-3AD203B41FA5}">
                      <a16:colId xmlns:a16="http://schemas.microsoft.com/office/drawing/2014/main" val="2828079725"/>
                    </a:ext>
                  </a:extLst>
                </a:gridCol>
                <a:gridCol w="576072">
                  <a:extLst>
                    <a:ext uri="{9D8B030D-6E8A-4147-A177-3AD203B41FA5}">
                      <a16:colId xmlns:a16="http://schemas.microsoft.com/office/drawing/2014/main" val="3464509690"/>
                    </a:ext>
                  </a:extLst>
                </a:gridCol>
                <a:gridCol w="576072">
                  <a:extLst>
                    <a:ext uri="{9D8B030D-6E8A-4147-A177-3AD203B41FA5}">
                      <a16:colId xmlns:a16="http://schemas.microsoft.com/office/drawing/2014/main" val="661766845"/>
                    </a:ext>
                  </a:extLst>
                </a:gridCol>
                <a:gridCol w="576072">
                  <a:extLst>
                    <a:ext uri="{9D8B030D-6E8A-4147-A177-3AD203B41FA5}">
                      <a16:colId xmlns:a16="http://schemas.microsoft.com/office/drawing/2014/main" val="2521330417"/>
                    </a:ext>
                  </a:extLst>
                </a:gridCol>
                <a:gridCol w="576072">
                  <a:extLst>
                    <a:ext uri="{9D8B030D-6E8A-4147-A177-3AD203B41FA5}">
                      <a16:colId xmlns:a16="http://schemas.microsoft.com/office/drawing/2014/main" val="1659099962"/>
                    </a:ext>
                  </a:extLst>
                </a:gridCol>
                <a:gridCol w="576072">
                  <a:extLst>
                    <a:ext uri="{9D8B030D-6E8A-4147-A177-3AD203B41FA5}">
                      <a16:colId xmlns:a16="http://schemas.microsoft.com/office/drawing/2014/main" val="877403307"/>
                    </a:ext>
                  </a:extLst>
                </a:gridCol>
                <a:gridCol w="576072">
                  <a:extLst>
                    <a:ext uri="{9D8B030D-6E8A-4147-A177-3AD203B41FA5}">
                      <a16:colId xmlns:a16="http://schemas.microsoft.com/office/drawing/2014/main" val="3834184159"/>
                    </a:ext>
                  </a:extLst>
                </a:gridCol>
                <a:gridCol w="576072">
                  <a:extLst>
                    <a:ext uri="{9D8B030D-6E8A-4147-A177-3AD203B41FA5}">
                      <a16:colId xmlns:a16="http://schemas.microsoft.com/office/drawing/2014/main" val="157729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1250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- 2019-05-29 20:24:10 </a:t>
                      </a:r>
                      <a:r>
                        <a:rPr kumimoji="0" lang="es-ES" sz="1000" b="0" i="0" u="none" strike="noStrike" kern="1200" cap="none" spc="0" normalizeH="0" baseline="0" noProof="0">
                          <a:ln>
                            <a:noFill/>
                          </a:ln>
                          <a:solidFill>
                            <a:prstClr val="black"/>
                          </a:solidFill>
                          <a:effectLst/>
                          <a:uLnTx/>
                          <a:uFillTx/>
                          <a:latin typeface="+mn-lt"/>
                          <a:ea typeface="+mn-ea"/>
                          <a:cs typeface="+mn-cs"/>
                        </a:rPr>
                        <a:t>
 Sé que apenas es miércoles, pero ya estoy deseando que sea el fin de semana para devorar esta torre de pancakes gorditos y esponjosos 🍯🥞. ¡No necesitás premezclas costosas para hacer unos deliciosos pancakes! En realidad se ocupan pocos ingredientes, que probablemente ya tenés dando vueltas por ahí 😉
Ingredientes
½ taza harina GF
½ cdta polvo de hornear
1 cdta canela
⅛ cdta sal
1 cda azucar crudo
2 huevos
1 cda aceite de coco
1 banano, majado
1 cdta vainilla
¼ taza bebida de almendra
Preparación
1. En un tazón mediano, añadir la harina, polvo de hornear, canela, sal y azúcar. Mezclar bien.
2. En otro tazón, batir los huevos. Agregar el aceite, banano majado, vainilla, la leche y batir nuevamente para incorporar todo.
3. Añadir los ingredientes húmedos al tazón de ingredientes secos y mezclar para incorporar.
4. Calentar una sartén y ponerle un poquito de aceite en spray. Medir 1/4 de taza de la mezcla de pancakes y utilizar la taza medidora para verter la mezcla en la sartén engrasada.
5. Esperar a que la mezcla haga burbujitas y con mucho cuidado, darle vuelta al pancake con una espátula. Repetir con cada pancake, hasta que se acabe la mezcla.
6. ¡Servir en una torre y agregar los toppings que quieran! ~ @melisingluten #soloenelauto #pancakes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https://www.instagram.com/p/ByEQKkRHUY9/media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14165</a:t>
                      </a:r>
                    </a:p>
                  </a:txBody>
                  <a:tcPr/>
                </a:tc>
                <a:extLst>
                  <a:ext uri="{0D108BD9-81ED-4DB2-BD59-A6C34878D82A}">
                    <a16:rowId xmlns:a16="http://schemas.microsoft.com/office/drawing/2014/main" val="3071315251"/>
                  </a:ext>
                </a:extLst>
              </a:tr>
            </a:tbl>
          </a:graphicData>
        </a:graphic>
      </p:graphicFrame>
      <p:sp>
        <p:nvSpPr>
          <p:cNvPr id="4" name="Text Placeholder 3">
            <a:extLst>
              <a:ext uri="{FF2B5EF4-FFF2-40B4-BE49-F238E27FC236}">
                <a16:creationId xmlns:a16="http://schemas.microsoft.com/office/drawing/2014/main" id="{1CCF1D72-76C7-483A-B8A7-A787A064B535}"/>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2110380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B6567-6100-4AB2-AF5D-1E2EBE5CE9D8}"/>
              </a:ext>
            </a:extLst>
          </p:cNvPr>
          <p:cNvSpPr>
            <a:spLocks noGrp="1"/>
          </p:cNvSpPr>
          <p:nvPr>
            <p:ph type="title"/>
          </p:nvPr>
        </p:nvSpPr>
        <p:spPr/>
        <p:txBody>
          <a:bodyPr/>
          <a:lstStyle/>
          <a:p>
            <a:r>
              <a:rPr lang="en-US"/>
              <a:t>Top 10 Posts Mes (Por engagement). | All Pages - 4 of 10</a:t>
            </a:r>
          </a:p>
        </p:txBody>
      </p:sp>
      <p:graphicFrame>
        <p:nvGraphicFramePr>
          <p:cNvPr id="5" name="Table Placeholder 4">
            <a:extLst>
              <a:ext uri="{FF2B5EF4-FFF2-40B4-BE49-F238E27FC236}">
                <a16:creationId xmlns:a16="http://schemas.microsoft.com/office/drawing/2014/main" id="{7AE3FEF6-14BA-4BD5-963A-AD7349CEC191}"/>
              </a:ext>
            </a:extLst>
          </p:cNvPr>
          <p:cNvGraphicFramePr>
            <a:graphicFrameLocks noGrp="1"/>
          </p:cNvGraphicFramePr>
          <p:nvPr>
            <p:ph type="tbl" sz="quarter" idx="13"/>
            <p:extLst>
              <p:ext uri="{D42A27DB-BD31-4B8C-83A1-F6EECF244321}">
                <p14:modId xmlns:p14="http://schemas.microsoft.com/office/powerpoint/2010/main" val="1312478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97272005"/>
                    </a:ext>
                  </a:extLst>
                </a:gridCol>
                <a:gridCol w="1234439">
                  <a:extLst>
                    <a:ext uri="{9D8B030D-6E8A-4147-A177-3AD203B41FA5}">
                      <a16:colId xmlns:a16="http://schemas.microsoft.com/office/drawing/2014/main" val="904435685"/>
                    </a:ext>
                  </a:extLst>
                </a:gridCol>
                <a:gridCol w="576072">
                  <a:extLst>
                    <a:ext uri="{9D8B030D-6E8A-4147-A177-3AD203B41FA5}">
                      <a16:colId xmlns:a16="http://schemas.microsoft.com/office/drawing/2014/main" val="143252261"/>
                    </a:ext>
                  </a:extLst>
                </a:gridCol>
                <a:gridCol w="576072">
                  <a:extLst>
                    <a:ext uri="{9D8B030D-6E8A-4147-A177-3AD203B41FA5}">
                      <a16:colId xmlns:a16="http://schemas.microsoft.com/office/drawing/2014/main" val="2182126685"/>
                    </a:ext>
                  </a:extLst>
                </a:gridCol>
                <a:gridCol w="576072">
                  <a:extLst>
                    <a:ext uri="{9D8B030D-6E8A-4147-A177-3AD203B41FA5}">
                      <a16:colId xmlns:a16="http://schemas.microsoft.com/office/drawing/2014/main" val="1754026018"/>
                    </a:ext>
                  </a:extLst>
                </a:gridCol>
                <a:gridCol w="576072">
                  <a:extLst>
                    <a:ext uri="{9D8B030D-6E8A-4147-A177-3AD203B41FA5}">
                      <a16:colId xmlns:a16="http://schemas.microsoft.com/office/drawing/2014/main" val="3103216451"/>
                    </a:ext>
                  </a:extLst>
                </a:gridCol>
                <a:gridCol w="576072">
                  <a:extLst>
                    <a:ext uri="{9D8B030D-6E8A-4147-A177-3AD203B41FA5}">
                      <a16:colId xmlns:a16="http://schemas.microsoft.com/office/drawing/2014/main" val="1232953426"/>
                    </a:ext>
                  </a:extLst>
                </a:gridCol>
                <a:gridCol w="576072">
                  <a:extLst>
                    <a:ext uri="{9D8B030D-6E8A-4147-A177-3AD203B41FA5}">
                      <a16:colId xmlns:a16="http://schemas.microsoft.com/office/drawing/2014/main" val="3980806817"/>
                    </a:ext>
                  </a:extLst>
                </a:gridCol>
                <a:gridCol w="576072">
                  <a:extLst>
                    <a:ext uri="{9D8B030D-6E8A-4147-A177-3AD203B41FA5}">
                      <a16:colId xmlns:a16="http://schemas.microsoft.com/office/drawing/2014/main" val="4255760529"/>
                    </a:ext>
                  </a:extLst>
                </a:gridCol>
                <a:gridCol w="576072">
                  <a:extLst>
                    <a:ext uri="{9D8B030D-6E8A-4147-A177-3AD203B41FA5}">
                      <a16:colId xmlns:a16="http://schemas.microsoft.com/office/drawing/2014/main" val="3136588136"/>
                    </a:ext>
                  </a:extLst>
                </a:gridCol>
                <a:gridCol w="576072">
                  <a:extLst>
                    <a:ext uri="{9D8B030D-6E8A-4147-A177-3AD203B41FA5}">
                      <a16:colId xmlns:a16="http://schemas.microsoft.com/office/drawing/2014/main" val="231348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44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- 2019-05-25 12:50:53 </a:t>
                      </a:r>
                      <a:r>
                        <a:rPr kumimoji="0" lang="es-ES" sz="1000" b="0" i="0" u="none" strike="noStrike" kern="1200" cap="none" spc="0" normalizeH="0" baseline="0" noProof="0">
                          <a:ln>
                            <a:noFill/>
                          </a:ln>
                          <a:solidFill>
                            <a:prstClr val="black"/>
                          </a:solidFill>
                          <a:effectLst/>
                          <a:uLnTx/>
                          <a:uFillTx/>
                          <a:latin typeface="+mn-lt"/>
                          <a:ea typeface="+mn-ea"/>
                          <a:cs typeface="+mn-cs"/>
                        </a:rPr>
                        <a:t>
 BROWNIES DE MANTEQUILLA DE MANI 🥜🍫🤤 el postre que no puede faltar en mis celebraciones familiares y que se va literalmente volando de la mesa. Estos brownies son perfectos: chiclosos, pegajosos y chocolatosos. Si no les digo que son libres de gluten, azúcar refinado y lácteos NUNCA lo adivinarían. ¡Las palabras no les hacen justicia, tienen que hacerlos para saber de lo que estoy hablando! 
Ingredientes
¾ taza aceite de coco
¾ taza de azúcar crudo
2 huevos
1 cdta extracto de vainilla
¾ cdta polvo de hornear
¼ cdta sal
½ taza cacao en polvo
¾ taza harina multipropósito libre de gluten
½ taza mantequilla de maní 
Preparación
1. Precalentar el horno a 180 C. Forrar un molde para brownies o un pyrex cuadrado con papel pergamino y engrasar.
2. En un tazón apto para microondas, derretir la mantequilla. Agregar los huevos, azúcar y vainilla. Batir bien hasta que la mezcla quede suave y cremosa.
3. Agregar los ingredientes secos y combinar. 
4. Vertir la mezcla de chocolate en el molde y aplanar con una espátula. Con una cuchara, agregar la mantequilla de maní poco a poco de forma aleatoria por todo el molde.
5. Con un cuchillo, hacer movimientos en espiral para incorporar levemente las secciones con mantequilla de maní.
6. Hornear aproximadamente  25 minutos, hasta que un palillo de dientes salga limpio. Ojo: No los dejes más tiempo del necesario en el horno, para que queden bien chiclosos y chocolatosos. ~ @melisingluten #soloenelauto #peanutbutterbrownies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https://www.instagram.com/p/Bx5JHIynVSd/media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13574</a:t>
                      </a:r>
                    </a:p>
                  </a:txBody>
                  <a:tcPr/>
                </a:tc>
                <a:extLst>
                  <a:ext uri="{0D108BD9-81ED-4DB2-BD59-A6C34878D82A}">
                    <a16:rowId xmlns:a16="http://schemas.microsoft.com/office/drawing/2014/main" val="2805155601"/>
                  </a:ext>
                </a:extLst>
              </a:tr>
            </a:tbl>
          </a:graphicData>
        </a:graphic>
      </p:graphicFrame>
      <p:sp>
        <p:nvSpPr>
          <p:cNvPr id="4" name="Text Placeholder 3">
            <a:extLst>
              <a:ext uri="{FF2B5EF4-FFF2-40B4-BE49-F238E27FC236}">
                <a16:creationId xmlns:a16="http://schemas.microsoft.com/office/drawing/2014/main" id="{18119869-3E08-47CE-8328-D402390EBB39}"/>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2574652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8615F-C723-4D19-AD77-6E9A9F60A3F6}"/>
              </a:ext>
            </a:extLst>
          </p:cNvPr>
          <p:cNvSpPr>
            <a:spLocks noGrp="1"/>
          </p:cNvSpPr>
          <p:nvPr>
            <p:ph type="title"/>
          </p:nvPr>
        </p:nvSpPr>
        <p:spPr/>
        <p:txBody>
          <a:bodyPr/>
          <a:lstStyle/>
          <a:p>
            <a:r>
              <a:rPr lang="en-US"/>
              <a:t>Top 10 Posts Mes (Por engagement). | All Pages - 5 of 10</a:t>
            </a:r>
          </a:p>
        </p:txBody>
      </p:sp>
      <p:graphicFrame>
        <p:nvGraphicFramePr>
          <p:cNvPr id="5" name="Table Placeholder 4">
            <a:extLst>
              <a:ext uri="{FF2B5EF4-FFF2-40B4-BE49-F238E27FC236}">
                <a16:creationId xmlns:a16="http://schemas.microsoft.com/office/drawing/2014/main" id="{22ED97E3-115A-4084-B172-498D75B02F8F}"/>
              </a:ext>
            </a:extLst>
          </p:cNvPr>
          <p:cNvGraphicFramePr>
            <a:graphicFrameLocks noGrp="1"/>
          </p:cNvGraphicFramePr>
          <p:nvPr>
            <p:ph type="tbl" sz="quarter" idx="13"/>
            <p:extLst>
              <p:ext uri="{D42A27DB-BD31-4B8C-83A1-F6EECF244321}">
                <p14:modId xmlns:p14="http://schemas.microsoft.com/office/powerpoint/2010/main" val="216437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86078668"/>
                    </a:ext>
                  </a:extLst>
                </a:gridCol>
                <a:gridCol w="1234439">
                  <a:extLst>
                    <a:ext uri="{9D8B030D-6E8A-4147-A177-3AD203B41FA5}">
                      <a16:colId xmlns:a16="http://schemas.microsoft.com/office/drawing/2014/main" val="1006310127"/>
                    </a:ext>
                  </a:extLst>
                </a:gridCol>
                <a:gridCol w="576072">
                  <a:extLst>
                    <a:ext uri="{9D8B030D-6E8A-4147-A177-3AD203B41FA5}">
                      <a16:colId xmlns:a16="http://schemas.microsoft.com/office/drawing/2014/main" val="182014835"/>
                    </a:ext>
                  </a:extLst>
                </a:gridCol>
                <a:gridCol w="576072">
                  <a:extLst>
                    <a:ext uri="{9D8B030D-6E8A-4147-A177-3AD203B41FA5}">
                      <a16:colId xmlns:a16="http://schemas.microsoft.com/office/drawing/2014/main" val="1163111744"/>
                    </a:ext>
                  </a:extLst>
                </a:gridCol>
                <a:gridCol w="576072">
                  <a:extLst>
                    <a:ext uri="{9D8B030D-6E8A-4147-A177-3AD203B41FA5}">
                      <a16:colId xmlns:a16="http://schemas.microsoft.com/office/drawing/2014/main" val="1752322111"/>
                    </a:ext>
                  </a:extLst>
                </a:gridCol>
                <a:gridCol w="576072">
                  <a:extLst>
                    <a:ext uri="{9D8B030D-6E8A-4147-A177-3AD203B41FA5}">
                      <a16:colId xmlns:a16="http://schemas.microsoft.com/office/drawing/2014/main" val="1978396202"/>
                    </a:ext>
                  </a:extLst>
                </a:gridCol>
                <a:gridCol w="576072">
                  <a:extLst>
                    <a:ext uri="{9D8B030D-6E8A-4147-A177-3AD203B41FA5}">
                      <a16:colId xmlns:a16="http://schemas.microsoft.com/office/drawing/2014/main" val="769143045"/>
                    </a:ext>
                  </a:extLst>
                </a:gridCol>
                <a:gridCol w="576072">
                  <a:extLst>
                    <a:ext uri="{9D8B030D-6E8A-4147-A177-3AD203B41FA5}">
                      <a16:colId xmlns:a16="http://schemas.microsoft.com/office/drawing/2014/main" val="3106974056"/>
                    </a:ext>
                  </a:extLst>
                </a:gridCol>
                <a:gridCol w="576072">
                  <a:extLst>
                    <a:ext uri="{9D8B030D-6E8A-4147-A177-3AD203B41FA5}">
                      <a16:colId xmlns:a16="http://schemas.microsoft.com/office/drawing/2014/main" val="3233553591"/>
                    </a:ext>
                  </a:extLst>
                </a:gridCol>
                <a:gridCol w="576072">
                  <a:extLst>
                    <a:ext uri="{9D8B030D-6E8A-4147-A177-3AD203B41FA5}">
                      <a16:colId xmlns:a16="http://schemas.microsoft.com/office/drawing/2014/main" val="3823812705"/>
                    </a:ext>
                  </a:extLst>
                </a:gridCol>
                <a:gridCol w="576072">
                  <a:extLst>
                    <a:ext uri="{9D8B030D-6E8A-4147-A177-3AD203B41FA5}">
                      <a16:colId xmlns:a16="http://schemas.microsoft.com/office/drawing/2014/main" val="1854167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4091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- 2019-05-08 18:53:13 </a:t>
                      </a:r>
                      <a:r>
                        <a:rPr kumimoji="0" lang="es-ES" sz="1000" b="0" i="0" u="none" strike="noStrike" kern="1200" cap="none" spc="0" normalizeH="0" baseline="0" noProof="0">
                          <a:ln>
                            <a:noFill/>
                          </a:ln>
                          <a:solidFill>
                            <a:prstClr val="black"/>
                          </a:solidFill>
                          <a:effectLst/>
                          <a:uLnTx/>
                          <a:uFillTx/>
                          <a:latin typeface="+mn-lt"/>
                          <a:ea typeface="+mn-ea"/>
                          <a:cs typeface="+mn-cs"/>
                        </a:rPr>
                        <a:t>
 La avena no es muy popular porque suele ser “blanda, aburrida” pero mi meta personal es hacerla cool otra vez 🤞. Es una comida súper completa, me mantiene satisfecha por horas, me quita el antojo de algo dulce y sencillamente es deliciosa! Esta avena cubierta con manzanas caramelizadas es un desayuno o merienda  nutritiva y mucho más decadente de lo que parece. ¡Además es libre de gluten, azúcar refinada y vegana! Los reto a probarla y unirse a mi #teamavena 🍎🍎🍎 Ingredientes
⅓ taza de avena libre de gluten
1 taza de bebida de almendra sin endulzar
1 cdta canela
¼ cdta nuez moscada
1 pizca de sal
1 manzana gala, en trozos
1 cdta aceite de coco
1 cda mantequilla de almendra
1 cdta azúcar crudo 
Preparación
1. En una sartén pequeña, calentar el aceite de coco. Agregar la manzana, ½ cdta de canela y 1 cdta azúcar moreno.
2. Cocinar un par de minutos hasta que la manzana esté dorada y caramelizada.
3. En una olla pequeña, agregar los demás ingredientes y hervir a fuego medio.
4. Revolver constantemente hasta que la avena tenga una consistencia cremosa. Si está muy seca, agregar un poquito más de leche. 
5. Servir la avena en un tazón, agregar la manzana y la mantequilla de almendra como topping. ~ @melisingluten #esmilugar #avena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https://www.instagram.com/p/BxOBEDhFxgx/media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a:t>
                      </a:r>
                    </a:p>
                  </a:txBody>
                  <a:tcPr/>
                </a:tc>
                <a:extLst>
                  <a:ext uri="{0D108BD9-81ED-4DB2-BD59-A6C34878D82A}">
                    <a16:rowId xmlns:a16="http://schemas.microsoft.com/office/drawing/2014/main" val="2738541340"/>
                  </a:ext>
                </a:extLst>
              </a:tr>
            </a:tbl>
          </a:graphicData>
        </a:graphic>
      </p:graphicFrame>
      <p:sp>
        <p:nvSpPr>
          <p:cNvPr id="4" name="Text Placeholder 3">
            <a:extLst>
              <a:ext uri="{FF2B5EF4-FFF2-40B4-BE49-F238E27FC236}">
                <a16:creationId xmlns:a16="http://schemas.microsoft.com/office/drawing/2014/main" id="{31B87C54-CBAA-4B2B-A14E-1D2D7FF868E3}"/>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883130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25819-E409-4C13-87F3-7E8A0418C351}"/>
              </a:ext>
            </a:extLst>
          </p:cNvPr>
          <p:cNvSpPr>
            <a:spLocks noGrp="1"/>
          </p:cNvSpPr>
          <p:nvPr>
            <p:ph type="title"/>
          </p:nvPr>
        </p:nvSpPr>
        <p:spPr/>
        <p:txBody>
          <a:bodyPr/>
          <a:lstStyle/>
          <a:p>
            <a:r>
              <a:rPr lang="en-US"/>
              <a:t>Top 10 Posts Mes (Por engagement). | All Pages - 6 of 10</a:t>
            </a:r>
          </a:p>
        </p:txBody>
      </p:sp>
      <p:graphicFrame>
        <p:nvGraphicFramePr>
          <p:cNvPr id="5" name="Table Placeholder 4">
            <a:extLst>
              <a:ext uri="{FF2B5EF4-FFF2-40B4-BE49-F238E27FC236}">
                <a16:creationId xmlns:a16="http://schemas.microsoft.com/office/drawing/2014/main" id="{00FD2927-DFF3-4D85-9DBA-1A43767F4648}"/>
              </a:ext>
            </a:extLst>
          </p:cNvPr>
          <p:cNvGraphicFramePr>
            <a:graphicFrameLocks noGrp="1"/>
          </p:cNvGraphicFramePr>
          <p:nvPr>
            <p:ph type="tbl" sz="quarter" idx="13"/>
            <p:extLst>
              <p:ext uri="{D42A27DB-BD31-4B8C-83A1-F6EECF244321}">
                <p14:modId xmlns:p14="http://schemas.microsoft.com/office/powerpoint/2010/main" val="40313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53533010"/>
                    </a:ext>
                  </a:extLst>
                </a:gridCol>
                <a:gridCol w="1234439">
                  <a:extLst>
                    <a:ext uri="{9D8B030D-6E8A-4147-A177-3AD203B41FA5}">
                      <a16:colId xmlns:a16="http://schemas.microsoft.com/office/drawing/2014/main" val="3313509554"/>
                    </a:ext>
                  </a:extLst>
                </a:gridCol>
                <a:gridCol w="576072">
                  <a:extLst>
                    <a:ext uri="{9D8B030D-6E8A-4147-A177-3AD203B41FA5}">
                      <a16:colId xmlns:a16="http://schemas.microsoft.com/office/drawing/2014/main" val="3619789971"/>
                    </a:ext>
                  </a:extLst>
                </a:gridCol>
                <a:gridCol w="576072">
                  <a:extLst>
                    <a:ext uri="{9D8B030D-6E8A-4147-A177-3AD203B41FA5}">
                      <a16:colId xmlns:a16="http://schemas.microsoft.com/office/drawing/2014/main" val="2034080547"/>
                    </a:ext>
                  </a:extLst>
                </a:gridCol>
                <a:gridCol w="576072">
                  <a:extLst>
                    <a:ext uri="{9D8B030D-6E8A-4147-A177-3AD203B41FA5}">
                      <a16:colId xmlns:a16="http://schemas.microsoft.com/office/drawing/2014/main" val="3064776045"/>
                    </a:ext>
                  </a:extLst>
                </a:gridCol>
                <a:gridCol w="576072">
                  <a:extLst>
                    <a:ext uri="{9D8B030D-6E8A-4147-A177-3AD203B41FA5}">
                      <a16:colId xmlns:a16="http://schemas.microsoft.com/office/drawing/2014/main" val="511857551"/>
                    </a:ext>
                  </a:extLst>
                </a:gridCol>
                <a:gridCol w="576072">
                  <a:extLst>
                    <a:ext uri="{9D8B030D-6E8A-4147-A177-3AD203B41FA5}">
                      <a16:colId xmlns:a16="http://schemas.microsoft.com/office/drawing/2014/main" val="491414625"/>
                    </a:ext>
                  </a:extLst>
                </a:gridCol>
                <a:gridCol w="576072">
                  <a:extLst>
                    <a:ext uri="{9D8B030D-6E8A-4147-A177-3AD203B41FA5}">
                      <a16:colId xmlns:a16="http://schemas.microsoft.com/office/drawing/2014/main" val="1942463647"/>
                    </a:ext>
                  </a:extLst>
                </a:gridCol>
                <a:gridCol w="576072">
                  <a:extLst>
                    <a:ext uri="{9D8B030D-6E8A-4147-A177-3AD203B41FA5}">
                      <a16:colId xmlns:a16="http://schemas.microsoft.com/office/drawing/2014/main" val="3941864266"/>
                    </a:ext>
                  </a:extLst>
                </a:gridCol>
                <a:gridCol w="576072">
                  <a:extLst>
                    <a:ext uri="{9D8B030D-6E8A-4147-A177-3AD203B41FA5}">
                      <a16:colId xmlns:a16="http://schemas.microsoft.com/office/drawing/2014/main" val="1455171510"/>
                    </a:ext>
                  </a:extLst>
                </a:gridCol>
                <a:gridCol w="576072">
                  <a:extLst>
                    <a:ext uri="{9D8B030D-6E8A-4147-A177-3AD203B41FA5}">
                      <a16:colId xmlns:a16="http://schemas.microsoft.com/office/drawing/2014/main" val="1321228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0064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- 2019-05-03 11:24:13 </a:t>
                      </a:r>
                      <a:r>
                        <a:rPr kumimoji="0" lang="es-ES" sz="1000" b="0" i="0" u="none" strike="noStrike" kern="1200" cap="none" spc="0" normalizeH="0" baseline="0" noProof="0">
                          <a:ln>
                            <a:noFill/>
                          </a:ln>
                          <a:solidFill>
                            <a:prstClr val="black"/>
                          </a:solidFill>
                          <a:effectLst/>
                          <a:uLnTx/>
                          <a:uFillTx/>
                          <a:latin typeface="+mn-lt"/>
                          <a:ea typeface="+mn-ea"/>
                          <a:cs typeface="+mn-cs"/>
                        </a:rPr>
                        <a:t>
 El desayuno es mi comida favorita del día, pero normalmente no tengo mucho tiempo para prepararlo. ¡Estos waffles de camote sólo requieren de 3 ingredientes y menos de 15 min de principio a fin! 🙌
.
Ingredientes
1 camote mediano, finamente rallado
1 huevo, batido
¼ cdta sal
.
 Preparación
1. En un bowl mediano, mezclar el huevo, camote y sal.
2. Calentar una wafflera, añadirle un poquito de aceite en spray y agregar la mezcla.
3. Cuando el waffle esté doradito, retirarlo y repetir con el resto de la mezcla.
. 
Podés usar estos waffles como base y agregarle tus toppings favoritos. Mi recomendación: 1 huevo frito 🍳, queso feta y un poquito de pimienta 😋 ~ @melisingluten #esmilugar #waffles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https://www.instagram.com/p/BxAVtEAlvUi/media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17783</a:t>
                      </a:r>
                    </a:p>
                  </a:txBody>
                  <a:tcPr/>
                </a:tc>
                <a:extLst>
                  <a:ext uri="{0D108BD9-81ED-4DB2-BD59-A6C34878D82A}">
                    <a16:rowId xmlns:a16="http://schemas.microsoft.com/office/drawing/2014/main" val="1015676473"/>
                  </a:ext>
                </a:extLst>
              </a:tr>
            </a:tbl>
          </a:graphicData>
        </a:graphic>
      </p:graphicFrame>
      <p:sp>
        <p:nvSpPr>
          <p:cNvPr id="4" name="Text Placeholder 3">
            <a:extLst>
              <a:ext uri="{FF2B5EF4-FFF2-40B4-BE49-F238E27FC236}">
                <a16:creationId xmlns:a16="http://schemas.microsoft.com/office/drawing/2014/main" id="{EBEEC8CC-A19D-4AD0-BAEA-40B063366297}"/>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2299113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93D28-B9C4-4973-AC4C-616D56B57CD2}"/>
              </a:ext>
            </a:extLst>
          </p:cNvPr>
          <p:cNvSpPr>
            <a:spLocks noGrp="1"/>
          </p:cNvSpPr>
          <p:nvPr>
            <p:ph type="title"/>
          </p:nvPr>
        </p:nvSpPr>
        <p:spPr/>
        <p:txBody>
          <a:bodyPr/>
          <a:lstStyle/>
          <a:p>
            <a:r>
              <a:rPr lang="en-US"/>
              <a:t>Top 10 Posts Mes (Por engagement). | All Pages - 7 of 10</a:t>
            </a:r>
          </a:p>
        </p:txBody>
      </p:sp>
      <p:graphicFrame>
        <p:nvGraphicFramePr>
          <p:cNvPr id="5" name="Table Placeholder 4">
            <a:extLst>
              <a:ext uri="{FF2B5EF4-FFF2-40B4-BE49-F238E27FC236}">
                <a16:creationId xmlns:a16="http://schemas.microsoft.com/office/drawing/2014/main" id="{B523A87E-6E82-44D9-B986-ACA77CE630E8}"/>
              </a:ext>
            </a:extLst>
          </p:cNvPr>
          <p:cNvGraphicFramePr>
            <a:graphicFrameLocks noGrp="1"/>
          </p:cNvGraphicFramePr>
          <p:nvPr>
            <p:ph type="tbl" sz="quarter" idx="13"/>
            <p:extLst>
              <p:ext uri="{D42A27DB-BD31-4B8C-83A1-F6EECF244321}">
                <p14:modId xmlns:p14="http://schemas.microsoft.com/office/powerpoint/2010/main" val="3234630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44502999"/>
                    </a:ext>
                  </a:extLst>
                </a:gridCol>
                <a:gridCol w="1234439">
                  <a:extLst>
                    <a:ext uri="{9D8B030D-6E8A-4147-A177-3AD203B41FA5}">
                      <a16:colId xmlns:a16="http://schemas.microsoft.com/office/drawing/2014/main" val="2885607760"/>
                    </a:ext>
                  </a:extLst>
                </a:gridCol>
                <a:gridCol w="576072">
                  <a:extLst>
                    <a:ext uri="{9D8B030D-6E8A-4147-A177-3AD203B41FA5}">
                      <a16:colId xmlns:a16="http://schemas.microsoft.com/office/drawing/2014/main" val="4028408562"/>
                    </a:ext>
                  </a:extLst>
                </a:gridCol>
                <a:gridCol w="576072">
                  <a:extLst>
                    <a:ext uri="{9D8B030D-6E8A-4147-A177-3AD203B41FA5}">
                      <a16:colId xmlns:a16="http://schemas.microsoft.com/office/drawing/2014/main" val="1648923034"/>
                    </a:ext>
                  </a:extLst>
                </a:gridCol>
                <a:gridCol w="576072">
                  <a:extLst>
                    <a:ext uri="{9D8B030D-6E8A-4147-A177-3AD203B41FA5}">
                      <a16:colId xmlns:a16="http://schemas.microsoft.com/office/drawing/2014/main" val="2303625141"/>
                    </a:ext>
                  </a:extLst>
                </a:gridCol>
                <a:gridCol w="576072">
                  <a:extLst>
                    <a:ext uri="{9D8B030D-6E8A-4147-A177-3AD203B41FA5}">
                      <a16:colId xmlns:a16="http://schemas.microsoft.com/office/drawing/2014/main" val="1783312172"/>
                    </a:ext>
                  </a:extLst>
                </a:gridCol>
                <a:gridCol w="576072">
                  <a:extLst>
                    <a:ext uri="{9D8B030D-6E8A-4147-A177-3AD203B41FA5}">
                      <a16:colId xmlns:a16="http://schemas.microsoft.com/office/drawing/2014/main" val="2641860187"/>
                    </a:ext>
                  </a:extLst>
                </a:gridCol>
                <a:gridCol w="576072">
                  <a:extLst>
                    <a:ext uri="{9D8B030D-6E8A-4147-A177-3AD203B41FA5}">
                      <a16:colId xmlns:a16="http://schemas.microsoft.com/office/drawing/2014/main" val="2940196527"/>
                    </a:ext>
                  </a:extLst>
                </a:gridCol>
                <a:gridCol w="576072">
                  <a:extLst>
                    <a:ext uri="{9D8B030D-6E8A-4147-A177-3AD203B41FA5}">
                      <a16:colId xmlns:a16="http://schemas.microsoft.com/office/drawing/2014/main" val="3783150693"/>
                    </a:ext>
                  </a:extLst>
                </a:gridCol>
                <a:gridCol w="576072">
                  <a:extLst>
                    <a:ext uri="{9D8B030D-6E8A-4147-A177-3AD203B41FA5}">
                      <a16:colId xmlns:a16="http://schemas.microsoft.com/office/drawing/2014/main" val="153300901"/>
                    </a:ext>
                  </a:extLst>
                </a:gridCol>
                <a:gridCol w="576072">
                  <a:extLst>
                    <a:ext uri="{9D8B030D-6E8A-4147-A177-3AD203B41FA5}">
                      <a16:colId xmlns:a16="http://schemas.microsoft.com/office/drawing/2014/main" val="4176463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6664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- 2019-05-15 18:22:05 </a:t>
                      </a:r>
                      <a:r>
                        <a:rPr kumimoji="0" lang="es-ES" sz="1000" b="0" i="0" u="none" strike="noStrike" kern="1200" cap="none" spc="0" normalizeH="0" baseline="0" noProof="0">
                          <a:ln>
                            <a:noFill/>
                          </a:ln>
                          <a:solidFill>
                            <a:prstClr val="black"/>
                          </a:solidFill>
                          <a:effectLst/>
                          <a:uLnTx/>
                          <a:uFillTx/>
                          <a:latin typeface="+mn-lt"/>
                          <a:ea typeface="+mn-ea"/>
                          <a:cs typeface="+mn-cs"/>
                        </a:rPr>
                        <a:t>
 Esta pasta con pesto, hongos y queso ricotta es súper indulgente y saludable al mismo tiempo. Una opción vegetariana alta en proteína, que perfectamente podés veganizar cambiando el queso por tu opción vegana preferida. Rápida de hacer y deliciosa, ¡la comida perfecta para la cena de hoy! 🍝🍄🍃 Ingredientes pasta
1 paquete de spaghetti libre de gluten (400g)
250 g hongos frescos, rebanados
200 g queso ricotta de búfala
1 taza de petit pois congeladas
Aceite de oliva
Ingredientes pesto
4 tazas de albahaca
2 gajos ajo
½ taza aceite de oliva
½ taza parmesano
¼ cdta sal
Pimienta
Preparación
1. Hervir la pasta de acuerdo a las instrucciones del paquete. Cocinar hasta que esté al dente y colar, reservando un poco del agua de la cocción.
2. Licuar los ingredientes para el pesto, agregando un poco más aceite de oliva de ser necesario.
3. En una sartén grande, saltear los hongos y petit pois con aceite de oliva, sal y pimienta. Agregar la pasta cocida, el pesto, la ricotta  y un poco del agua de cocción de la pasta para diluir la salsa de ser necesario.
4. Mezclar bien y rectificar la sazón.
5. Al  servir, agregar un poco de queso parmesano por encima a cada plato. ~ @melisingluten #esmilugar #pastapesto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https://www.instagram.com/p/Bxf_EK_H-rb/media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14340</a:t>
                      </a:r>
                    </a:p>
                  </a:txBody>
                  <a:tcPr/>
                </a:tc>
                <a:extLst>
                  <a:ext uri="{0D108BD9-81ED-4DB2-BD59-A6C34878D82A}">
                    <a16:rowId xmlns:a16="http://schemas.microsoft.com/office/drawing/2014/main" val="1025857219"/>
                  </a:ext>
                </a:extLst>
              </a:tr>
            </a:tbl>
          </a:graphicData>
        </a:graphic>
      </p:graphicFrame>
      <p:sp>
        <p:nvSpPr>
          <p:cNvPr id="4" name="Text Placeholder 3">
            <a:extLst>
              <a:ext uri="{FF2B5EF4-FFF2-40B4-BE49-F238E27FC236}">
                <a16:creationId xmlns:a16="http://schemas.microsoft.com/office/drawing/2014/main" id="{B6EAA02F-3065-4A7F-B640-B5D8345B1BBD}"/>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4058068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C79F4-518D-4D3B-A879-688BC7D32773}"/>
              </a:ext>
            </a:extLst>
          </p:cNvPr>
          <p:cNvSpPr>
            <a:spLocks noGrp="1"/>
          </p:cNvSpPr>
          <p:nvPr>
            <p:ph type="title"/>
          </p:nvPr>
        </p:nvSpPr>
        <p:spPr/>
        <p:txBody>
          <a:bodyPr/>
          <a:lstStyle/>
          <a:p>
            <a:r>
              <a:rPr lang="en-US"/>
              <a:t>Top 10 Posts Mes (Por engagement). | All Pages - 8 of 10</a:t>
            </a:r>
          </a:p>
        </p:txBody>
      </p:sp>
      <p:graphicFrame>
        <p:nvGraphicFramePr>
          <p:cNvPr id="5" name="Table Placeholder 4">
            <a:extLst>
              <a:ext uri="{FF2B5EF4-FFF2-40B4-BE49-F238E27FC236}">
                <a16:creationId xmlns:a16="http://schemas.microsoft.com/office/drawing/2014/main" id="{0B2F6697-CEFC-4F37-A3C1-BE3BB6FBD416}"/>
              </a:ext>
            </a:extLst>
          </p:cNvPr>
          <p:cNvGraphicFramePr>
            <a:graphicFrameLocks noGrp="1"/>
          </p:cNvGraphicFramePr>
          <p:nvPr>
            <p:ph type="tbl" sz="quarter" idx="13"/>
            <p:extLst>
              <p:ext uri="{D42A27DB-BD31-4B8C-83A1-F6EECF244321}">
                <p14:modId xmlns:p14="http://schemas.microsoft.com/office/powerpoint/2010/main" val="2086125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578898849"/>
                    </a:ext>
                  </a:extLst>
                </a:gridCol>
                <a:gridCol w="1234439">
                  <a:extLst>
                    <a:ext uri="{9D8B030D-6E8A-4147-A177-3AD203B41FA5}">
                      <a16:colId xmlns:a16="http://schemas.microsoft.com/office/drawing/2014/main" val="2268510988"/>
                    </a:ext>
                  </a:extLst>
                </a:gridCol>
                <a:gridCol w="576072">
                  <a:extLst>
                    <a:ext uri="{9D8B030D-6E8A-4147-A177-3AD203B41FA5}">
                      <a16:colId xmlns:a16="http://schemas.microsoft.com/office/drawing/2014/main" val="2775719227"/>
                    </a:ext>
                  </a:extLst>
                </a:gridCol>
                <a:gridCol w="576072">
                  <a:extLst>
                    <a:ext uri="{9D8B030D-6E8A-4147-A177-3AD203B41FA5}">
                      <a16:colId xmlns:a16="http://schemas.microsoft.com/office/drawing/2014/main" val="4281096366"/>
                    </a:ext>
                  </a:extLst>
                </a:gridCol>
                <a:gridCol w="576072">
                  <a:extLst>
                    <a:ext uri="{9D8B030D-6E8A-4147-A177-3AD203B41FA5}">
                      <a16:colId xmlns:a16="http://schemas.microsoft.com/office/drawing/2014/main" val="1740482916"/>
                    </a:ext>
                  </a:extLst>
                </a:gridCol>
                <a:gridCol w="576072">
                  <a:extLst>
                    <a:ext uri="{9D8B030D-6E8A-4147-A177-3AD203B41FA5}">
                      <a16:colId xmlns:a16="http://schemas.microsoft.com/office/drawing/2014/main" val="928222283"/>
                    </a:ext>
                  </a:extLst>
                </a:gridCol>
                <a:gridCol w="576072">
                  <a:extLst>
                    <a:ext uri="{9D8B030D-6E8A-4147-A177-3AD203B41FA5}">
                      <a16:colId xmlns:a16="http://schemas.microsoft.com/office/drawing/2014/main" val="2426936168"/>
                    </a:ext>
                  </a:extLst>
                </a:gridCol>
                <a:gridCol w="576072">
                  <a:extLst>
                    <a:ext uri="{9D8B030D-6E8A-4147-A177-3AD203B41FA5}">
                      <a16:colId xmlns:a16="http://schemas.microsoft.com/office/drawing/2014/main" val="3457010262"/>
                    </a:ext>
                  </a:extLst>
                </a:gridCol>
                <a:gridCol w="576072">
                  <a:extLst>
                    <a:ext uri="{9D8B030D-6E8A-4147-A177-3AD203B41FA5}">
                      <a16:colId xmlns:a16="http://schemas.microsoft.com/office/drawing/2014/main" val="2425044828"/>
                    </a:ext>
                  </a:extLst>
                </a:gridCol>
                <a:gridCol w="576072">
                  <a:extLst>
                    <a:ext uri="{9D8B030D-6E8A-4147-A177-3AD203B41FA5}">
                      <a16:colId xmlns:a16="http://schemas.microsoft.com/office/drawing/2014/main" val="305488559"/>
                    </a:ext>
                  </a:extLst>
                </a:gridCol>
                <a:gridCol w="576072">
                  <a:extLst>
                    <a:ext uri="{9D8B030D-6E8A-4147-A177-3AD203B41FA5}">
                      <a16:colId xmlns:a16="http://schemas.microsoft.com/office/drawing/2014/main" val="4159495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7890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- 2019-05-20 17:28:00 </a:t>
                      </a:r>
                      <a:r>
                        <a:rPr kumimoji="0" lang="es-ES" sz="1000" b="0" i="0" u="none" strike="noStrike" kern="1200" cap="none" spc="0" normalizeH="0" baseline="0" noProof="0">
                          <a:ln>
                            <a:noFill/>
                          </a:ln>
                          <a:solidFill>
                            <a:prstClr val="black"/>
                          </a:solidFill>
                          <a:effectLst/>
                          <a:uLnTx/>
                          <a:uFillTx/>
                          <a:latin typeface="+mn-lt"/>
                          <a:ea typeface="+mn-ea"/>
                          <a:cs typeface="+mn-cs"/>
                        </a:rPr>
                        <a:t>
 Estos muffins de banano con chips de chocolate son la solución ideal para esos bananos extra-maduros que ya se están poniendo malos 🧁🍌🍫 Hechos sin gluten ni lácteos, son la merienda perfecta para llevar a la escuela o trabajo. ¡Podés hacerlos en 30 minutos y guardarlos en la refri para el resto de la semana (si es que te duran tanto)! Ingredientes
1 taza de harina multipropósito libre de gluten
½ cdta polvo de hornear
½ cdta bicarbonato
½ cdta sal
1 cdta vainilla
½ taza azúcar crudo
2 bananos bien maduros, majados
1 huevo
¼ taza aceite de coco
½ taza chips de chocolate oscuro semi-amargo
Preparación
1. Precalentar el horno a 180 C y forrar un molde de muffins con filtros de papel.
2. En un tazón grande, majar muy bien los bananos. Agregar el azúcar, aceite, huevo y vainilla batir bien hasta que la mezcla esté cremosa.
3. En otro tazón, mezclar la harina, polvo de hornear, bicarbonato y sal. 
4. Agregar los ingredientes secos a los húmedos y mezclar para incorporar. Agregar los chips de chocolate y revolver nuevamente.
5. Dividir la mezcla en 8 filtros de muffin y hornear por 20-22 minutos hasta que al insertar un palillo de dientes en uno de los muffins, salga limpio.
6. Dejar enfriar los muffins en el molde por 10 minutos y luego transferir a una rejilla para enfriar completamente. ~ @melisingluten #soloenelauto #muffins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https://www.instagram.com/p/Bxsw2XUHxHH/media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11617</a:t>
                      </a:r>
                    </a:p>
                  </a:txBody>
                  <a:tcPr/>
                </a:tc>
                <a:extLst>
                  <a:ext uri="{0D108BD9-81ED-4DB2-BD59-A6C34878D82A}">
                    <a16:rowId xmlns:a16="http://schemas.microsoft.com/office/drawing/2014/main" val="963800705"/>
                  </a:ext>
                </a:extLst>
              </a:tr>
            </a:tbl>
          </a:graphicData>
        </a:graphic>
      </p:graphicFrame>
      <p:sp>
        <p:nvSpPr>
          <p:cNvPr id="4" name="Text Placeholder 3">
            <a:extLst>
              <a:ext uri="{FF2B5EF4-FFF2-40B4-BE49-F238E27FC236}">
                <a16:creationId xmlns:a16="http://schemas.microsoft.com/office/drawing/2014/main" id="{C9FDE76C-E626-4B2D-A30F-644EC299F553}"/>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1501349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D40C7-4079-4885-B8ED-919253CDD59B}"/>
              </a:ext>
            </a:extLst>
          </p:cNvPr>
          <p:cNvSpPr>
            <a:spLocks noGrp="1"/>
          </p:cNvSpPr>
          <p:nvPr>
            <p:ph type="title"/>
          </p:nvPr>
        </p:nvSpPr>
        <p:spPr/>
        <p:txBody>
          <a:bodyPr/>
          <a:lstStyle/>
          <a:p>
            <a:r>
              <a:rPr lang="en-US"/>
              <a:t>Top 10 Posts Mes (Por engagement). | All Pages - 9 of 10</a:t>
            </a:r>
          </a:p>
        </p:txBody>
      </p:sp>
      <p:graphicFrame>
        <p:nvGraphicFramePr>
          <p:cNvPr id="5" name="Table Placeholder 4">
            <a:extLst>
              <a:ext uri="{FF2B5EF4-FFF2-40B4-BE49-F238E27FC236}">
                <a16:creationId xmlns:a16="http://schemas.microsoft.com/office/drawing/2014/main" id="{71247A01-AAA9-4D34-B04A-50A3145E7D92}"/>
              </a:ext>
            </a:extLst>
          </p:cNvPr>
          <p:cNvGraphicFramePr>
            <a:graphicFrameLocks noGrp="1"/>
          </p:cNvGraphicFramePr>
          <p:nvPr>
            <p:ph type="tbl" sz="quarter" idx="13"/>
            <p:extLst>
              <p:ext uri="{D42A27DB-BD31-4B8C-83A1-F6EECF244321}">
                <p14:modId xmlns:p14="http://schemas.microsoft.com/office/powerpoint/2010/main" val="2097082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211890894"/>
                    </a:ext>
                  </a:extLst>
                </a:gridCol>
                <a:gridCol w="1234439">
                  <a:extLst>
                    <a:ext uri="{9D8B030D-6E8A-4147-A177-3AD203B41FA5}">
                      <a16:colId xmlns:a16="http://schemas.microsoft.com/office/drawing/2014/main" val="2155564604"/>
                    </a:ext>
                  </a:extLst>
                </a:gridCol>
                <a:gridCol w="576072">
                  <a:extLst>
                    <a:ext uri="{9D8B030D-6E8A-4147-A177-3AD203B41FA5}">
                      <a16:colId xmlns:a16="http://schemas.microsoft.com/office/drawing/2014/main" val="4243366128"/>
                    </a:ext>
                  </a:extLst>
                </a:gridCol>
                <a:gridCol w="576072">
                  <a:extLst>
                    <a:ext uri="{9D8B030D-6E8A-4147-A177-3AD203B41FA5}">
                      <a16:colId xmlns:a16="http://schemas.microsoft.com/office/drawing/2014/main" val="1017978345"/>
                    </a:ext>
                  </a:extLst>
                </a:gridCol>
                <a:gridCol w="576072">
                  <a:extLst>
                    <a:ext uri="{9D8B030D-6E8A-4147-A177-3AD203B41FA5}">
                      <a16:colId xmlns:a16="http://schemas.microsoft.com/office/drawing/2014/main" val="1315347389"/>
                    </a:ext>
                  </a:extLst>
                </a:gridCol>
                <a:gridCol w="576072">
                  <a:extLst>
                    <a:ext uri="{9D8B030D-6E8A-4147-A177-3AD203B41FA5}">
                      <a16:colId xmlns:a16="http://schemas.microsoft.com/office/drawing/2014/main" val="3792588532"/>
                    </a:ext>
                  </a:extLst>
                </a:gridCol>
                <a:gridCol w="576072">
                  <a:extLst>
                    <a:ext uri="{9D8B030D-6E8A-4147-A177-3AD203B41FA5}">
                      <a16:colId xmlns:a16="http://schemas.microsoft.com/office/drawing/2014/main" val="2228545525"/>
                    </a:ext>
                  </a:extLst>
                </a:gridCol>
                <a:gridCol w="576072">
                  <a:extLst>
                    <a:ext uri="{9D8B030D-6E8A-4147-A177-3AD203B41FA5}">
                      <a16:colId xmlns:a16="http://schemas.microsoft.com/office/drawing/2014/main" val="2735780071"/>
                    </a:ext>
                  </a:extLst>
                </a:gridCol>
                <a:gridCol w="576072">
                  <a:extLst>
                    <a:ext uri="{9D8B030D-6E8A-4147-A177-3AD203B41FA5}">
                      <a16:colId xmlns:a16="http://schemas.microsoft.com/office/drawing/2014/main" val="1058776950"/>
                    </a:ext>
                  </a:extLst>
                </a:gridCol>
                <a:gridCol w="576072">
                  <a:extLst>
                    <a:ext uri="{9D8B030D-6E8A-4147-A177-3AD203B41FA5}">
                      <a16:colId xmlns:a16="http://schemas.microsoft.com/office/drawing/2014/main" val="3567863585"/>
                    </a:ext>
                  </a:extLst>
                </a:gridCol>
                <a:gridCol w="576072">
                  <a:extLst>
                    <a:ext uri="{9D8B030D-6E8A-4147-A177-3AD203B41FA5}">
                      <a16:colId xmlns:a16="http://schemas.microsoft.com/office/drawing/2014/main" val="1326148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4222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- 2019-05-12 11:33:01 </a:t>
                      </a:r>
                      <a:r>
                        <a:rPr kumimoji="0" lang="es-ES" sz="1000" b="0" i="0" u="none" strike="noStrike" kern="1200" cap="none" spc="0" normalizeH="0" baseline="0" noProof="0">
                          <a:ln>
                            <a:noFill/>
                          </a:ln>
                          <a:solidFill>
                            <a:prstClr val="black"/>
                          </a:solidFill>
                          <a:effectLst/>
                          <a:uLnTx/>
                          <a:uFillTx/>
                          <a:latin typeface="+mn-lt"/>
                          <a:ea typeface="+mn-ea"/>
                          <a:cs typeface="+mn-cs"/>
                        </a:rPr>
                        <a:t>
 El queque de zanahoria 🥕🍰 es uno de mis postres favoritos: es esponjoso, lleno de especies y no muy empachoso. Acá les comparto mi receta personal, ¡100% libre de gluten y lácteos pero lleno de sabor! Es el acompañamiento perfecto para la hora del café. Mi recomendación: servirlo calientito con un poquito de lustre o untado con mantequilla de almendra 😋
Ingredientes
2 tazas harina de almendra
1 ½ cdta bicarbonato de sodio
½ cdta sal
1 cda canela
½ cdta nuez moscada
¼ cdta clavo de olor
¼ cdta jengibre
1 taza de zanahoria rallada
1 manzana pequeña rallada
½ taza azúcar crudo
¼ taza aceite de oliva
2 huevos
½ taza bebida de almendra
½ taza de pasas
*lustre opcional: mezclar 150 g yogurt griego natural con 1-2 cdas de miel de abeja, al gusto
Preparación
1. Precalentar el horno a 180 grados y cubrir un molde rectangular de pan con papel pergamino.
2. En un tazón mediano, batir los huevos, aceite de oliva y azúcar. Agregar la leche de almendra, zanahoria, manzana y mezclar bien.
2. En otro bowl, mezclar la harina, especies, sal y bicarbonato. 
3. Agregar los ingredientes secos a los ingredientes húmedos y añadir las pasas.
4. Vertir la mezcla en el molde previamente engrasado y hornear por 45-50 min. 
5. Sacar del horno y dejar enfriar en el molde por 15 minutos.
6. Remover del molde con cuidado y dejar enfriar completamente en un rack antes de cubrir con el lustre. ~ @melisingluten #esmilugar #quequedezanahoria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https://www.instagram.com/p/BxXh3fDhDnp/media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15990</a:t>
                      </a:r>
                    </a:p>
                  </a:txBody>
                  <a:tcPr/>
                </a:tc>
                <a:extLst>
                  <a:ext uri="{0D108BD9-81ED-4DB2-BD59-A6C34878D82A}">
                    <a16:rowId xmlns:a16="http://schemas.microsoft.com/office/drawing/2014/main" val="3647281961"/>
                  </a:ext>
                </a:extLst>
              </a:tr>
            </a:tbl>
          </a:graphicData>
        </a:graphic>
      </p:graphicFrame>
      <p:sp>
        <p:nvSpPr>
          <p:cNvPr id="4" name="Text Placeholder 3">
            <a:extLst>
              <a:ext uri="{FF2B5EF4-FFF2-40B4-BE49-F238E27FC236}">
                <a16:creationId xmlns:a16="http://schemas.microsoft.com/office/drawing/2014/main" id="{D6A19C43-CDE4-4B43-BA72-5CEB2E5743B3}"/>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2299457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9DECF-31C7-4816-85ED-CEEFD3FE767C}"/>
              </a:ext>
            </a:extLst>
          </p:cNvPr>
          <p:cNvSpPr>
            <a:spLocks noGrp="1"/>
          </p:cNvSpPr>
          <p:nvPr>
            <p:ph type="title"/>
          </p:nvPr>
        </p:nvSpPr>
        <p:spPr/>
        <p:txBody>
          <a:bodyPr/>
          <a:lstStyle/>
          <a:p>
            <a:r>
              <a:rPr lang="en-US"/>
              <a:t>Top 10 Posts Mes (Por engagement). | All Pages - 10 of 10</a:t>
            </a:r>
          </a:p>
        </p:txBody>
      </p:sp>
      <p:graphicFrame>
        <p:nvGraphicFramePr>
          <p:cNvPr id="5" name="Table Placeholder 4">
            <a:extLst>
              <a:ext uri="{FF2B5EF4-FFF2-40B4-BE49-F238E27FC236}">
                <a16:creationId xmlns:a16="http://schemas.microsoft.com/office/drawing/2014/main" id="{A49A4BC9-5CCA-40B2-B208-C0A2F77DD8C9}"/>
              </a:ext>
            </a:extLst>
          </p:cNvPr>
          <p:cNvGraphicFramePr>
            <a:graphicFrameLocks noGrp="1"/>
          </p:cNvGraphicFramePr>
          <p:nvPr>
            <p:ph type="tbl" sz="quarter" idx="13"/>
            <p:extLst>
              <p:ext uri="{D42A27DB-BD31-4B8C-83A1-F6EECF244321}">
                <p14:modId xmlns:p14="http://schemas.microsoft.com/office/powerpoint/2010/main" val="268484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80776262"/>
                    </a:ext>
                  </a:extLst>
                </a:gridCol>
                <a:gridCol w="1234439">
                  <a:extLst>
                    <a:ext uri="{9D8B030D-6E8A-4147-A177-3AD203B41FA5}">
                      <a16:colId xmlns:a16="http://schemas.microsoft.com/office/drawing/2014/main" val="1748504463"/>
                    </a:ext>
                  </a:extLst>
                </a:gridCol>
                <a:gridCol w="576072">
                  <a:extLst>
                    <a:ext uri="{9D8B030D-6E8A-4147-A177-3AD203B41FA5}">
                      <a16:colId xmlns:a16="http://schemas.microsoft.com/office/drawing/2014/main" val="392932971"/>
                    </a:ext>
                  </a:extLst>
                </a:gridCol>
                <a:gridCol w="576072">
                  <a:extLst>
                    <a:ext uri="{9D8B030D-6E8A-4147-A177-3AD203B41FA5}">
                      <a16:colId xmlns:a16="http://schemas.microsoft.com/office/drawing/2014/main" val="590167321"/>
                    </a:ext>
                  </a:extLst>
                </a:gridCol>
                <a:gridCol w="576072">
                  <a:extLst>
                    <a:ext uri="{9D8B030D-6E8A-4147-A177-3AD203B41FA5}">
                      <a16:colId xmlns:a16="http://schemas.microsoft.com/office/drawing/2014/main" val="3036147970"/>
                    </a:ext>
                  </a:extLst>
                </a:gridCol>
                <a:gridCol w="576072">
                  <a:extLst>
                    <a:ext uri="{9D8B030D-6E8A-4147-A177-3AD203B41FA5}">
                      <a16:colId xmlns:a16="http://schemas.microsoft.com/office/drawing/2014/main" val="3964375800"/>
                    </a:ext>
                  </a:extLst>
                </a:gridCol>
                <a:gridCol w="576072">
                  <a:extLst>
                    <a:ext uri="{9D8B030D-6E8A-4147-A177-3AD203B41FA5}">
                      <a16:colId xmlns:a16="http://schemas.microsoft.com/office/drawing/2014/main" val="1363600568"/>
                    </a:ext>
                  </a:extLst>
                </a:gridCol>
                <a:gridCol w="576072">
                  <a:extLst>
                    <a:ext uri="{9D8B030D-6E8A-4147-A177-3AD203B41FA5}">
                      <a16:colId xmlns:a16="http://schemas.microsoft.com/office/drawing/2014/main" val="3145438141"/>
                    </a:ext>
                  </a:extLst>
                </a:gridCol>
                <a:gridCol w="576072">
                  <a:extLst>
                    <a:ext uri="{9D8B030D-6E8A-4147-A177-3AD203B41FA5}">
                      <a16:colId xmlns:a16="http://schemas.microsoft.com/office/drawing/2014/main" val="1090103544"/>
                    </a:ext>
                  </a:extLst>
                </a:gridCol>
                <a:gridCol w="576072">
                  <a:extLst>
                    <a:ext uri="{9D8B030D-6E8A-4147-A177-3AD203B41FA5}">
                      <a16:colId xmlns:a16="http://schemas.microsoft.com/office/drawing/2014/main" val="602452450"/>
                    </a:ext>
                  </a:extLst>
                </a:gridCol>
                <a:gridCol w="576072">
                  <a:extLst>
                    <a:ext uri="{9D8B030D-6E8A-4147-A177-3AD203B41FA5}">
                      <a16:colId xmlns:a16="http://schemas.microsoft.com/office/drawing/2014/main" val="3054902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3042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automercadocostarica - 2019-05-22 12:45:51 </a:t>
                      </a:r>
                      <a:r>
                        <a:rPr kumimoji="0" lang="es-ES" sz="1000" b="0" i="0" u="none" strike="noStrike" kern="1200" cap="none" spc="0" normalizeH="0" baseline="0" noProof="0">
                          <a:ln>
                            <a:noFill/>
                          </a:ln>
                          <a:solidFill>
                            <a:prstClr val="black"/>
                          </a:solidFill>
                          <a:effectLst/>
                          <a:uLnTx/>
                          <a:uFillTx/>
                          <a:latin typeface="+mn-lt"/>
                          <a:ea typeface="+mn-ea"/>
                          <a:cs typeface="+mn-cs"/>
                        </a:rPr>
                        <a:t>
 No hay nada más indulgente que un sandwich de queso fundido recién hecho 🍞🧀. Para mí, es una clásica comida de comfort, idealmente acompañada de una crema de tomate. ¡El secreto en un BUEN sandwich está en escoger un pan gruesito que tueste bien  y un queso con cuerpo, que derrita mucho! 
Ingredientes
4 rebanadas pan cuadrado libre de gluten
4 rebanadas gruesas de queso cheddar maduro
2 cdtas mostaza dijon
2 cdtas mantequilla 
Preparación
1. Untar cada rebanada de pan con mantequilla de un lado y mostaza dijon del otro.
2. Poner dos rebanadas de pan en una sartén antiadherente, con la mantequilla hacia abajo.
3. Poner 2 rebanadas de queso encima de cada pan y taparlos con las 2 rebanadas de pan restantes, el lado de la mostaza hacia abajo.
4. Dorar a fuego bajo por unos 3 minutos hasta que el pan se tueste y el queso empiece a derretirse.
5.  Voltear los sandwiches y dorar del otro lado.
6. Cortar cada sandwich en 2, de forma diagonal. ¡Servir caliente y disfrutar! ~ @melisingluten #esmilugar #grilledcheese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https://www.instagram.com/p/BxxaJkuHOJe/media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07/19/2019 09:14:36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14258</a:t>
                      </a:r>
                    </a:p>
                  </a:txBody>
                  <a:tcPr/>
                </a:tc>
                <a:extLst>
                  <a:ext uri="{0D108BD9-81ED-4DB2-BD59-A6C34878D82A}">
                    <a16:rowId xmlns:a16="http://schemas.microsoft.com/office/drawing/2014/main" val="4094417637"/>
                  </a:ext>
                </a:extLst>
              </a:tr>
            </a:tbl>
          </a:graphicData>
        </a:graphic>
      </p:graphicFrame>
      <p:sp>
        <p:nvSpPr>
          <p:cNvPr id="4" name="Text Placeholder 3">
            <a:extLst>
              <a:ext uri="{FF2B5EF4-FFF2-40B4-BE49-F238E27FC236}">
                <a16:creationId xmlns:a16="http://schemas.microsoft.com/office/drawing/2014/main" id="{2C28ED80-DE66-462C-B556-9205706D7464}"/>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3027922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49E2A-07AF-44D9-B732-5281F0EE7906}"/>
              </a:ext>
            </a:extLst>
          </p:cNvPr>
          <p:cNvSpPr>
            <a:spLocks noGrp="1"/>
          </p:cNvSpPr>
          <p:nvPr>
            <p:ph type="title"/>
          </p:nvPr>
        </p:nvSpPr>
        <p:spPr/>
        <p:txBody>
          <a:bodyPr/>
          <a:lstStyle/>
          <a:p>
            <a:r>
              <a:rPr lang="en-US"/>
              <a:t>Top 10 Stories del Mes (Por Reach) | All Pages - 1 of 5</a:t>
            </a:r>
          </a:p>
        </p:txBody>
      </p:sp>
      <p:graphicFrame>
        <p:nvGraphicFramePr>
          <p:cNvPr id="5" name="Table Placeholder 4">
            <a:extLst>
              <a:ext uri="{FF2B5EF4-FFF2-40B4-BE49-F238E27FC236}">
                <a16:creationId xmlns:a16="http://schemas.microsoft.com/office/drawing/2014/main" id="{26D9532A-025F-4CEA-82F7-1446BE8C0B20}"/>
              </a:ext>
            </a:extLst>
          </p:cNvPr>
          <p:cNvGraphicFramePr>
            <a:graphicFrameLocks noGrp="1"/>
          </p:cNvGraphicFramePr>
          <p:nvPr>
            <p:ph type="tbl" sz="quarter" idx="13"/>
            <p:extLst>
              <p:ext uri="{D42A27DB-BD31-4B8C-83A1-F6EECF244321}">
                <p14:modId xmlns:p14="http://schemas.microsoft.com/office/powerpoint/2010/main" val="2172731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80875612"/>
                    </a:ext>
                  </a:extLst>
                </a:gridCol>
                <a:gridCol w="1316736">
                  <a:extLst>
                    <a:ext uri="{9D8B030D-6E8A-4147-A177-3AD203B41FA5}">
                      <a16:colId xmlns:a16="http://schemas.microsoft.com/office/drawing/2014/main" val="3821626826"/>
                    </a:ext>
                  </a:extLst>
                </a:gridCol>
                <a:gridCol w="658368">
                  <a:extLst>
                    <a:ext uri="{9D8B030D-6E8A-4147-A177-3AD203B41FA5}">
                      <a16:colId xmlns:a16="http://schemas.microsoft.com/office/drawing/2014/main" val="1804432403"/>
                    </a:ext>
                  </a:extLst>
                </a:gridCol>
                <a:gridCol w="658368">
                  <a:extLst>
                    <a:ext uri="{9D8B030D-6E8A-4147-A177-3AD203B41FA5}">
                      <a16:colId xmlns:a16="http://schemas.microsoft.com/office/drawing/2014/main" val="3596868186"/>
                    </a:ext>
                  </a:extLst>
                </a:gridCol>
                <a:gridCol w="658368">
                  <a:extLst>
                    <a:ext uri="{9D8B030D-6E8A-4147-A177-3AD203B41FA5}">
                      <a16:colId xmlns:a16="http://schemas.microsoft.com/office/drawing/2014/main" val="3547852505"/>
                    </a:ext>
                  </a:extLst>
                </a:gridCol>
                <a:gridCol w="658368">
                  <a:extLst>
                    <a:ext uri="{9D8B030D-6E8A-4147-A177-3AD203B41FA5}">
                      <a16:colId xmlns:a16="http://schemas.microsoft.com/office/drawing/2014/main" val="1964465839"/>
                    </a:ext>
                  </a:extLst>
                </a:gridCol>
                <a:gridCol w="658368">
                  <a:extLst>
                    <a:ext uri="{9D8B030D-6E8A-4147-A177-3AD203B41FA5}">
                      <a16:colId xmlns:a16="http://schemas.microsoft.com/office/drawing/2014/main" val="3428362981"/>
                    </a:ext>
                  </a:extLst>
                </a:gridCol>
                <a:gridCol w="658368">
                  <a:extLst>
                    <a:ext uri="{9D8B030D-6E8A-4147-A177-3AD203B41FA5}">
                      <a16:colId xmlns:a16="http://schemas.microsoft.com/office/drawing/2014/main" val="165572747"/>
                    </a:ext>
                  </a:extLst>
                </a:gridCol>
                <a:gridCol w="658368">
                  <a:extLst>
                    <a:ext uri="{9D8B030D-6E8A-4147-A177-3AD203B41FA5}">
                      <a16:colId xmlns:a16="http://schemas.microsoft.com/office/drawing/2014/main" val="3042512451"/>
                    </a:ext>
                  </a:extLst>
                </a:gridCol>
                <a:gridCol w="658368">
                  <a:extLst>
                    <a:ext uri="{9D8B030D-6E8A-4147-A177-3AD203B41FA5}">
                      <a16:colId xmlns:a16="http://schemas.microsoft.com/office/drawing/2014/main" val="427525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7873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- 2019-06-24 18:11:03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https://scontent.xx.fbcdn.net/v/t51.12442-15/62263596_329362394631411_3461548139050481751_n.jpg?_nc_cat=109&amp;_nc_ht=scontent.xx&amp;oh=18ab11f1f6e72baf8b8d38e993774e77&amp;oe=5D7E7B03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18:00:52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extLst>
                  <a:ext uri="{0D108BD9-81ED-4DB2-BD59-A6C34878D82A}">
                    <a16:rowId xmlns:a16="http://schemas.microsoft.com/office/drawing/2014/main" val="2567137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- 2019-06-01 16:32:49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https://scontent.xx.fbcdn.net/v/t51.12442-15/60860449_2341583749446009_1627560827865905495_n.jpg?_nc_cat=109&amp;_nc_ht=scontent.xx&amp;oh=bd6b7a8b3c19b53f1aacdca6350beb1a&amp;oe=5D5DC3FD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16:32:44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2403813823"/>
                  </a:ext>
                </a:extLst>
              </a:tr>
            </a:tbl>
          </a:graphicData>
        </a:graphic>
      </p:graphicFrame>
      <p:sp>
        <p:nvSpPr>
          <p:cNvPr id="4" name="Text Placeholder 3">
            <a:extLst>
              <a:ext uri="{FF2B5EF4-FFF2-40B4-BE49-F238E27FC236}">
                <a16:creationId xmlns:a16="http://schemas.microsoft.com/office/drawing/2014/main" id="{1E9E27F0-4150-4A6A-A79F-F19589C518F9}"/>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3635499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74133-B7D5-4B3D-9E98-C1C3E93D201D}"/>
              </a:ext>
            </a:extLst>
          </p:cNvPr>
          <p:cNvSpPr>
            <a:spLocks noGrp="1"/>
          </p:cNvSpPr>
          <p:nvPr>
            <p:ph type="title"/>
          </p:nvPr>
        </p:nvSpPr>
        <p:spPr/>
        <p:txBody>
          <a:bodyPr/>
          <a:lstStyle/>
          <a:p>
            <a:r>
              <a:rPr lang="en-US"/>
              <a:t>Top 10 Stories del Mes (Por Reach) | All Pages - 2 of 5</a:t>
            </a:r>
          </a:p>
        </p:txBody>
      </p:sp>
      <p:graphicFrame>
        <p:nvGraphicFramePr>
          <p:cNvPr id="5" name="Table Placeholder 4">
            <a:extLst>
              <a:ext uri="{FF2B5EF4-FFF2-40B4-BE49-F238E27FC236}">
                <a16:creationId xmlns:a16="http://schemas.microsoft.com/office/drawing/2014/main" id="{70906CC4-3958-4D25-B66D-479432CFEAC7}"/>
              </a:ext>
            </a:extLst>
          </p:cNvPr>
          <p:cNvGraphicFramePr>
            <a:graphicFrameLocks noGrp="1"/>
          </p:cNvGraphicFramePr>
          <p:nvPr>
            <p:ph type="tbl" sz="quarter" idx="13"/>
            <p:extLst>
              <p:ext uri="{D42A27DB-BD31-4B8C-83A1-F6EECF244321}">
                <p14:modId xmlns:p14="http://schemas.microsoft.com/office/powerpoint/2010/main" val="414410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93239976"/>
                    </a:ext>
                  </a:extLst>
                </a:gridCol>
                <a:gridCol w="1316736">
                  <a:extLst>
                    <a:ext uri="{9D8B030D-6E8A-4147-A177-3AD203B41FA5}">
                      <a16:colId xmlns:a16="http://schemas.microsoft.com/office/drawing/2014/main" val="3478325000"/>
                    </a:ext>
                  </a:extLst>
                </a:gridCol>
                <a:gridCol w="658368">
                  <a:extLst>
                    <a:ext uri="{9D8B030D-6E8A-4147-A177-3AD203B41FA5}">
                      <a16:colId xmlns:a16="http://schemas.microsoft.com/office/drawing/2014/main" val="2801917891"/>
                    </a:ext>
                  </a:extLst>
                </a:gridCol>
                <a:gridCol w="658368">
                  <a:extLst>
                    <a:ext uri="{9D8B030D-6E8A-4147-A177-3AD203B41FA5}">
                      <a16:colId xmlns:a16="http://schemas.microsoft.com/office/drawing/2014/main" val="1585408099"/>
                    </a:ext>
                  </a:extLst>
                </a:gridCol>
                <a:gridCol w="658368">
                  <a:extLst>
                    <a:ext uri="{9D8B030D-6E8A-4147-A177-3AD203B41FA5}">
                      <a16:colId xmlns:a16="http://schemas.microsoft.com/office/drawing/2014/main" val="3886876516"/>
                    </a:ext>
                  </a:extLst>
                </a:gridCol>
                <a:gridCol w="658368">
                  <a:extLst>
                    <a:ext uri="{9D8B030D-6E8A-4147-A177-3AD203B41FA5}">
                      <a16:colId xmlns:a16="http://schemas.microsoft.com/office/drawing/2014/main" val="3026624495"/>
                    </a:ext>
                  </a:extLst>
                </a:gridCol>
                <a:gridCol w="658368">
                  <a:extLst>
                    <a:ext uri="{9D8B030D-6E8A-4147-A177-3AD203B41FA5}">
                      <a16:colId xmlns:a16="http://schemas.microsoft.com/office/drawing/2014/main" val="960226542"/>
                    </a:ext>
                  </a:extLst>
                </a:gridCol>
                <a:gridCol w="658368">
                  <a:extLst>
                    <a:ext uri="{9D8B030D-6E8A-4147-A177-3AD203B41FA5}">
                      <a16:colId xmlns:a16="http://schemas.microsoft.com/office/drawing/2014/main" val="1831790145"/>
                    </a:ext>
                  </a:extLst>
                </a:gridCol>
                <a:gridCol w="658368">
                  <a:extLst>
                    <a:ext uri="{9D8B030D-6E8A-4147-A177-3AD203B41FA5}">
                      <a16:colId xmlns:a16="http://schemas.microsoft.com/office/drawing/2014/main" val="125984157"/>
                    </a:ext>
                  </a:extLst>
                </a:gridCol>
                <a:gridCol w="658368">
                  <a:extLst>
                    <a:ext uri="{9D8B030D-6E8A-4147-A177-3AD203B41FA5}">
                      <a16:colId xmlns:a16="http://schemas.microsoft.com/office/drawing/2014/main" val="231113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0960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- 2019-06-22 13:31:26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https://scontent.xx.fbcdn.net/v/t51.12442-15/62597347_901215106887519_6675376463021836640_n.jpg?_nc_cat=105&amp;_nc_ht=scontent.xx&amp;oh=9bfe3db9e7c9dcf575354401f405618b&amp;oe=5D7BA322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13:30:58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2602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- 2019-06-24 18:11:22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https://scontent.xx.fbcdn.net/v/t51.12442-15/62548917_2516336155064300_4786854418188001322_n.jpg?_nc_cat=111&amp;_nc_ht=scontent.xx&amp;oh=7308056204ad3e0c6e417ff617a68e5b&amp;oe=5D82ECAF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18:00:52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extLst>
                  <a:ext uri="{0D108BD9-81ED-4DB2-BD59-A6C34878D82A}">
                    <a16:rowId xmlns:a16="http://schemas.microsoft.com/office/drawing/2014/main" val="784313917"/>
                  </a:ext>
                </a:extLst>
              </a:tr>
            </a:tbl>
          </a:graphicData>
        </a:graphic>
      </p:graphicFrame>
      <p:sp>
        <p:nvSpPr>
          <p:cNvPr id="4" name="Text Placeholder 3">
            <a:extLst>
              <a:ext uri="{FF2B5EF4-FFF2-40B4-BE49-F238E27FC236}">
                <a16:creationId xmlns:a16="http://schemas.microsoft.com/office/drawing/2014/main" id="{D9A55CE1-571C-400E-B158-6EC43A07254E}"/>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1933431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6FAF7-B628-4ABA-ACEC-761E956036AA}"/>
              </a:ext>
            </a:extLst>
          </p:cNvPr>
          <p:cNvSpPr>
            <a:spLocks noGrp="1"/>
          </p:cNvSpPr>
          <p:nvPr>
            <p:ph type="title"/>
          </p:nvPr>
        </p:nvSpPr>
        <p:spPr/>
        <p:txBody>
          <a:bodyPr/>
          <a:lstStyle/>
          <a:p>
            <a:r>
              <a:rPr lang="en-US"/>
              <a:t>Top 10 Stories del Mes (Por Reach) | All Pages - 3 of 5</a:t>
            </a:r>
          </a:p>
        </p:txBody>
      </p:sp>
      <p:graphicFrame>
        <p:nvGraphicFramePr>
          <p:cNvPr id="5" name="Table Placeholder 4">
            <a:extLst>
              <a:ext uri="{FF2B5EF4-FFF2-40B4-BE49-F238E27FC236}">
                <a16:creationId xmlns:a16="http://schemas.microsoft.com/office/drawing/2014/main" id="{40A435BF-11E9-4E59-8498-DF647372599F}"/>
              </a:ext>
            </a:extLst>
          </p:cNvPr>
          <p:cNvGraphicFramePr>
            <a:graphicFrameLocks noGrp="1"/>
          </p:cNvGraphicFramePr>
          <p:nvPr>
            <p:ph type="tbl" sz="quarter" idx="13"/>
            <p:extLst>
              <p:ext uri="{D42A27DB-BD31-4B8C-83A1-F6EECF244321}">
                <p14:modId xmlns:p14="http://schemas.microsoft.com/office/powerpoint/2010/main" val="624486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2123327"/>
                    </a:ext>
                  </a:extLst>
                </a:gridCol>
                <a:gridCol w="1316736">
                  <a:extLst>
                    <a:ext uri="{9D8B030D-6E8A-4147-A177-3AD203B41FA5}">
                      <a16:colId xmlns:a16="http://schemas.microsoft.com/office/drawing/2014/main" val="605050354"/>
                    </a:ext>
                  </a:extLst>
                </a:gridCol>
                <a:gridCol w="658368">
                  <a:extLst>
                    <a:ext uri="{9D8B030D-6E8A-4147-A177-3AD203B41FA5}">
                      <a16:colId xmlns:a16="http://schemas.microsoft.com/office/drawing/2014/main" val="3956370555"/>
                    </a:ext>
                  </a:extLst>
                </a:gridCol>
                <a:gridCol w="658368">
                  <a:extLst>
                    <a:ext uri="{9D8B030D-6E8A-4147-A177-3AD203B41FA5}">
                      <a16:colId xmlns:a16="http://schemas.microsoft.com/office/drawing/2014/main" val="69613143"/>
                    </a:ext>
                  </a:extLst>
                </a:gridCol>
                <a:gridCol w="658368">
                  <a:extLst>
                    <a:ext uri="{9D8B030D-6E8A-4147-A177-3AD203B41FA5}">
                      <a16:colId xmlns:a16="http://schemas.microsoft.com/office/drawing/2014/main" val="2907195442"/>
                    </a:ext>
                  </a:extLst>
                </a:gridCol>
                <a:gridCol w="658368">
                  <a:extLst>
                    <a:ext uri="{9D8B030D-6E8A-4147-A177-3AD203B41FA5}">
                      <a16:colId xmlns:a16="http://schemas.microsoft.com/office/drawing/2014/main" val="4049723316"/>
                    </a:ext>
                  </a:extLst>
                </a:gridCol>
                <a:gridCol w="658368">
                  <a:extLst>
                    <a:ext uri="{9D8B030D-6E8A-4147-A177-3AD203B41FA5}">
                      <a16:colId xmlns:a16="http://schemas.microsoft.com/office/drawing/2014/main" val="4190738246"/>
                    </a:ext>
                  </a:extLst>
                </a:gridCol>
                <a:gridCol w="658368">
                  <a:extLst>
                    <a:ext uri="{9D8B030D-6E8A-4147-A177-3AD203B41FA5}">
                      <a16:colId xmlns:a16="http://schemas.microsoft.com/office/drawing/2014/main" val="2921263560"/>
                    </a:ext>
                  </a:extLst>
                </a:gridCol>
                <a:gridCol w="658368">
                  <a:extLst>
                    <a:ext uri="{9D8B030D-6E8A-4147-A177-3AD203B41FA5}">
                      <a16:colId xmlns:a16="http://schemas.microsoft.com/office/drawing/2014/main" val="1430937917"/>
                    </a:ext>
                  </a:extLst>
                </a:gridCol>
                <a:gridCol w="658368">
                  <a:extLst>
                    <a:ext uri="{9D8B030D-6E8A-4147-A177-3AD203B41FA5}">
                      <a16:colId xmlns:a16="http://schemas.microsoft.com/office/drawing/2014/main" val="599711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6517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automercadocostarica - 2019-06-01 16:33:50 </a:t>
                      </a:r>
                      <a:r>
                        <a:rPr kumimoji="0" lang="en-US" sz="1000" b="0" i="0" u="none" strike="noStrike" kern="1200" cap="none" spc="0" normalizeH="0" baseline="0" noProof="0">
                          <a:ln>
                            <a:noFill/>
                          </a:ln>
                          <a:solidFill>
                            <a:prstClr val="black"/>
                          </a:solidFill>
                          <a:effectLst/>
                          <a:uLnTx/>
                          <a:uFillTx/>
                          <a:latin typeface="+mn-lt"/>
                          <a:ea typeface="+mn-ea"/>
                          <a:cs typeface="+mn-cs"/>
                        </a:rPr>
                        <a:t>
 @arbolesmagicos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https://scontent.xx.fbcdn.net/v/t51.12442-15/61439815_169262550770147_6327200688253412340_n.jpg?_nc_cat=110&amp;_nc_ht=scontent.xx&amp;oh=f470d755cc4472a320aa125494a675be&amp;oe=5D556567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16:32:44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51027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- 2019-06-22 13:31:36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https://scontent.xx.fbcdn.net/v/t51.12442-15/64565201_3095127503837216_6300160869871081501_n.jpg?_nc_cat=110&amp;_nc_ht=scontent.xx&amp;oh=93f003f9b640f4eabcef8879bb76fec5&amp;oe=5DC2ABEF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13:30:58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extLst>
                  <a:ext uri="{0D108BD9-81ED-4DB2-BD59-A6C34878D82A}">
                    <a16:rowId xmlns:a16="http://schemas.microsoft.com/office/drawing/2014/main" val="2578351848"/>
                  </a:ext>
                </a:extLst>
              </a:tr>
            </a:tbl>
          </a:graphicData>
        </a:graphic>
      </p:graphicFrame>
      <p:sp>
        <p:nvSpPr>
          <p:cNvPr id="4" name="Text Placeholder 3">
            <a:extLst>
              <a:ext uri="{FF2B5EF4-FFF2-40B4-BE49-F238E27FC236}">
                <a16:creationId xmlns:a16="http://schemas.microsoft.com/office/drawing/2014/main" id="{B69C3E8D-C93C-41F3-9DEF-32E4F9C5C1B0}"/>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1796978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4C216-ADD0-4D19-984E-8732F23A8F8F}"/>
              </a:ext>
            </a:extLst>
          </p:cNvPr>
          <p:cNvSpPr>
            <a:spLocks noGrp="1"/>
          </p:cNvSpPr>
          <p:nvPr>
            <p:ph type="title"/>
          </p:nvPr>
        </p:nvSpPr>
        <p:spPr/>
        <p:txBody>
          <a:bodyPr/>
          <a:lstStyle/>
          <a:p>
            <a:r>
              <a:rPr lang="en-US"/>
              <a:t>Top 10 Stories del Mes (Por Reach) | All Pages - 4 of 5</a:t>
            </a:r>
          </a:p>
        </p:txBody>
      </p:sp>
      <p:graphicFrame>
        <p:nvGraphicFramePr>
          <p:cNvPr id="5" name="Table Placeholder 4">
            <a:extLst>
              <a:ext uri="{FF2B5EF4-FFF2-40B4-BE49-F238E27FC236}">
                <a16:creationId xmlns:a16="http://schemas.microsoft.com/office/drawing/2014/main" id="{02B92322-E654-47CE-94DC-044647D99B59}"/>
              </a:ext>
            </a:extLst>
          </p:cNvPr>
          <p:cNvGraphicFramePr>
            <a:graphicFrameLocks noGrp="1"/>
          </p:cNvGraphicFramePr>
          <p:nvPr>
            <p:ph type="tbl" sz="quarter" idx="13"/>
            <p:extLst>
              <p:ext uri="{D42A27DB-BD31-4B8C-83A1-F6EECF244321}">
                <p14:modId xmlns:p14="http://schemas.microsoft.com/office/powerpoint/2010/main" val="638739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04182546"/>
                    </a:ext>
                  </a:extLst>
                </a:gridCol>
                <a:gridCol w="1316736">
                  <a:extLst>
                    <a:ext uri="{9D8B030D-6E8A-4147-A177-3AD203B41FA5}">
                      <a16:colId xmlns:a16="http://schemas.microsoft.com/office/drawing/2014/main" val="4288506664"/>
                    </a:ext>
                  </a:extLst>
                </a:gridCol>
                <a:gridCol w="658368">
                  <a:extLst>
                    <a:ext uri="{9D8B030D-6E8A-4147-A177-3AD203B41FA5}">
                      <a16:colId xmlns:a16="http://schemas.microsoft.com/office/drawing/2014/main" val="1395031719"/>
                    </a:ext>
                  </a:extLst>
                </a:gridCol>
                <a:gridCol w="658368">
                  <a:extLst>
                    <a:ext uri="{9D8B030D-6E8A-4147-A177-3AD203B41FA5}">
                      <a16:colId xmlns:a16="http://schemas.microsoft.com/office/drawing/2014/main" val="2919383112"/>
                    </a:ext>
                  </a:extLst>
                </a:gridCol>
                <a:gridCol w="658368">
                  <a:extLst>
                    <a:ext uri="{9D8B030D-6E8A-4147-A177-3AD203B41FA5}">
                      <a16:colId xmlns:a16="http://schemas.microsoft.com/office/drawing/2014/main" val="2504277954"/>
                    </a:ext>
                  </a:extLst>
                </a:gridCol>
                <a:gridCol w="658368">
                  <a:extLst>
                    <a:ext uri="{9D8B030D-6E8A-4147-A177-3AD203B41FA5}">
                      <a16:colId xmlns:a16="http://schemas.microsoft.com/office/drawing/2014/main" val="3546025350"/>
                    </a:ext>
                  </a:extLst>
                </a:gridCol>
                <a:gridCol w="658368">
                  <a:extLst>
                    <a:ext uri="{9D8B030D-6E8A-4147-A177-3AD203B41FA5}">
                      <a16:colId xmlns:a16="http://schemas.microsoft.com/office/drawing/2014/main" val="4194252996"/>
                    </a:ext>
                  </a:extLst>
                </a:gridCol>
                <a:gridCol w="658368">
                  <a:extLst>
                    <a:ext uri="{9D8B030D-6E8A-4147-A177-3AD203B41FA5}">
                      <a16:colId xmlns:a16="http://schemas.microsoft.com/office/drawing/2014/main" val="2507223761"/>
                    </a:ext>
                  </a:extLst>
                </a:gridCol>
                <a:gridCol w="658368">
                  <a:extLst>
                    <a:ext uri="{9D8B030D-6E8A-4147-A177-3AD203B41FA5}">
                      <a16:colId xmlns:a16="http://schemas.microsoft.com/office/drawing/2014/main" val="1869444442"/>
                    </a:ext>
                  </a:extLst>
                </a:gridCol>
                <a:gridCol w="658368">
                  <a:extLst>
                    <a:ext uri="{9D8B030D-6E8A-4147-A177-3AD203B41FA5}">
                      <a16:colId xmlns:a16="http://schemas.microsoft.com/office/drawing/2014/main" val="10160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316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- 2019-06-24 18:11:28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https://scontent.xx.fbcdn.net/v/t51.12442-15/64489888_2198152993572424_6326859182296267922_n.jpg?_nc_cat=102&amp;_nc_ht=scontent.xx&amp;oh=4ca82256870334d1c5212e51e6c3feec&amp;oe=5D866747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18:00:52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extLst>
                  <a:ext uri="{0D108BD9-81ED-4DB2-BD59-A6C34878D82A}">
                    <a16:rowId xmlns:a16="http://schemas.microsoft.com/office/drawing/2014/main" val="368725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- 2019-06-12 18:48:27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https://scontent.xx.fbcdn.net/v/t51.12442-15/62185421_473648460103971_5316354979404139255_n.jpg?_nc_cat=109&amp;_nc_ht=scontent.xx&amp;oh=b26f8de58304067c84a3a19405d8bb4c&amp;oe=5D7CD200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06/13/2019 17:30:54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extLst>
                  <a:ext uri="{0D108BD9-81ED-4DB2-BD59-A6C34878D82A}">
                    <a16:rowId xmlns:a16="http://schemas.microsoft.com/office/drawing/2014/main" val="1763986144"/>
                  </a:ext>
                </a:extLst>
              </a:tr>
            </a:tbl>
          </a:graphicData>
        </a:graphic>
      </p:graphicFrame>
      <p:sp>
        <p:nvSpPr>
          <p:cNvPr id="4" name="Text Placeholder 3">
            <a:extLst>
              <a:ext uri="{FF2B5EF4-FFF2-40B4-BE49-F238E27FC236}">
                <a16:creationId xmlns:a16="http://schemas.microsoft.com/office/drawing/2014/main" id="{3491C1C5-94FE-49F6-B392-B0A440129DAF}"/>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2447195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EECC5-497D-4FD1-A052-EE1CA1BD909C}"/>
              </a:ext>
            </a:extLst>
          </p:cNvPr>
          <p:cNvSpPr>
            <a:spLocks noGrp="1"/>
          </p:cNvSpPr>
          <p:nvPr>
            <p:ph type="title"/>
          </p:nvPr>
        </p:nvSpPr>
        <p:spPr/>
        <p:txBody>
          <a:bodyPr/>
          <a:lstStyle/>
          <a:p>
            <a:r>
              <a:rPr lang="en-US"/>
              <a:t>Top 10 Stories del Mes (Por Reach) | All Pages - 5 of 5</a:t>
            </a:r>
          </a:p>
        </p:txBody>
      </p:sp>
      <p:graphicFrame>
        <p:nvGraphicFramePr>
          <p:cNvPr id="5" name="Table Placeholder 4">
            <a:extLst>
              <a:ext uri="{FF2B5EF4-FFF2-40B4-BE49-F238E27FC236}">
                <a16:creationId xmlns:a16="http://schemas.microsoft.com/office/drawing/2014/main" id="{45719CBB-ABC2-4017-8EA5-8B0621873EAB}"/>
              </a:ext>
            </a:extLst>
          </p:cNvPr>
          <p:cNvGraphicFramePr>
            <a:graphicFrameLocks noGrp="1"/>
          </p:cNvGraphicFramePr>
          <p:nvPr>
            <p:ph type="tbl" sz="quarter" idx="13"/>
            <p:extLst>
              <p:ext uri="{D42A27DB-BD31-4B8C-83A1-F6EECF244321}">
                <p14:modId xmlns:p14="http://schemas.microsoft.com/office/powerpoint/2010/main" val="2242884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39129285"/>
                    </a:ext>
                  </a:extLst>
                </a:gridCol>
                <a:gridCol w="1316736">
                  <a:extLst>
                    <a:ext uri="{9D8B030D-6E8A-4147-A177-3AD203B41FA5}">
                      <a16:colId xmlns:a16="http://schemas.microsoft.com/office/drawing/2014/main" val="1153245373"/>
                    </a:ext>
                  </a:extLst>
                </a:gridCol>
                <a:gridCol w="658368">
                  <a:extLst>
                    <a:ext uri="{9D8B030D-6E8A-4147-A177-3AD203B41FA5}">
                      <a16:colId xmlns:a16="http://schemas.microsoft.com/office/drawing/2014/main" val="1793022739"/>
                    </a:ext>
                  </a:extLst>
                </a:gridCol>
                <a:gridCol w="658368">
                  <a:extLst>
                    <a:ext uri="{9D8B030D-6E8A-4147-A177-3AD203B41FA5}">
                      <a16:colId xmlns:a16="http://schemas.microsoft.com/office/drawing/2014/main" val="3225410741"/>
                    </a:ext>
                  </a:extLst>
                </a:gridCol>
                <a:gridCol w="658368">
                  <a:extLst>
                    <a:ext uri="{9D8B030D-6E8A-4147-A177-3AD203B41FA5}">
                      <a16:colId xmlns:a16="http://schemas.microsoft.com/office/drawing/2014/main" val="4281126112"/>
                    </a:ext>
                  </a:extLst>
                </a:gridCol>
                <a:gridCol w="658368">
                  <a:extLst>
                    <a:ext uri="{9D8B030D-6E8A-4147-A177-3AD203B41FA5}">
                      <a16:colId xmlns:a16="http://schemas.microsoft.com/office/drawing/2014/main" val="2842232061"/>
                    </a:ext>
                  </a:extLst>
                </a:gridCol>
                <a:gridCol w="658368">
                  <a:extLst>
                    <a:ext uri="{9D8B030D-6E8A-4147-A177-3AD203B41FA5}">
                      <a16:colId xmlns:a16="http://schemas.microsoft.com/office/drawing/2014/main" val="3345489628"/>
                    </a:ext>
                  </a:extLst>
                </a:gridCol>
                <a:gridCol w="658368">
                  <a:extLst>
                    <a:ext uri="{9D8B030D-6E8A-4147-A177-3AD203B41FA5}">
                      <a16:colId xmlns:a16="http://schemas.microsoft.com/office/drawing/2014/main" val="4203753436"/>
                    </a:ext>
                  </a:extLst>
                </a:gridCol>
                <a:gridCol w="658368">
                  <a:extLst>
                    <a:ext uri="{9D8B030D-6E8A-4147-A177-3AD203B41FA5}">
                      <a16:colId xmlns:a16="http://schemas.microsoft.com/office/drawing/2014/main" val="309228355"/>
                    </a:ext>
                  </a:extLst>
                </a:gridCol>
                <a:gridCol w="658368">
                  <a:extLst>
                    <a:ext uri="{9D8B030D-6E8A-4147-A177-3AD203B41FA5}">
                      <a16:colId xmlns:a16="http://schemas.microsoft.com/office/drawing/2014/main" val="1014401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0476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- 2019-06-01 16:34:29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https://scontent.xx.fbcdn.net/v/t51.12442-15/61909582_123616948848542_114080398706048588_n.jpg?_nc_cat=104&amp;_nc_ht=scontent.xx&amp;oh=e2931363e4739d37f2a38a29df8ea03f&amp;oe=5D85DFBD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16:32:44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141180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automercadocostarica - 2019-06-22 13:34:09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https://scontent.xx.fbcdn.net/v/t51.12442-15/61996093_890746034657593_9170029526980776681_n.jpg?_nc_cat=110&amp;_nc_ht=scontent.xx&amp;oh=e9752f29de04ba187419275254bc54c4&amp;oe=5DC685E9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13:30:58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extLst>
                  <a:ext uri="{0D108BD9-81ED-4DB2-BD59-A6C34878D82A}">
                    <a16:rowId xmlns:a16="http://schemas.microsoft.com/office/drawing/2014/main" val="1232177643"/>
                  </a:ext>
                </a:extLst>
              </a:tr>
            </a:tbl>
          </a:graphicData>
        </a:graphic>
      </p:graphicFrame>
      <p:sp>
        <p:nvSpPr>
          <p:cNvPr id="4" name="Text Placeholder 3">
            <a:extLst>
              <a:ext uri="{FF2B5EF4-FFF2-40B4-BE49-F238E27FC236}">
                <a16:creationId xmlns:a16="http://schemas.microsoft.com/office/drawing/2014/main" id="{95FBA1BE-60E4-4483-9FFE-DAA587D2D5B6}"/>
              </a:ext>
            </a:extLst>
          </p:cNvPr>
          <p:cNvSpPr>
            <a:spLocks noGrp="1"/>
          </p:cNvSpPr>
          <p:nvPr>
            <p:ph type="body" sz="quarter" idx="14"/>
          </p:nvPr>
        </p:nvSpPr>
        <p:spPr/>
        <p:txBody>
          <a:bodyPr/>
          <a:lstStyle/>
          <a:p>
            <a:r>
              <a:rPr lang="en-US"/>
              <a:t>05/01/2019 - 06/30/2019</a:t>
            </a:r>
          </a:p>
        </p:txBody>
      </p:sp>
    </p:spTree>
    <p:extLst>
      <p:ext uri="{BB962C8B-B14F-4D97-AF65-F5344CB8AC3E}">
        <p14:creationId xmlns:p14="http://schemas.microsoft.com/office/powerpoint/2010/main" val="36963396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1413</Words>
  <Application>Microsoft Office PowerPoint</Application>
  <PresentationFormat>On-screen Show (4:3)</PresentationFormat>
  <Paragraphs>450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Instagram Mensual</vt:lpstr>
      <vt:lpstr>Resumen General | All Pages</vt:lpstr>
      <vt:lpstr>Reach Orgánico por Tipo de Contenido | All Pages</vt:lpstr>
      <vt:lpstr>% de Engagment por Tipo de Post | All Pages</vt:lpstr>
      <vt:lpstr>Alcance del Mes Anterior | automercadocostarica</vt:lpstr>
      <vt:lpstr>Alcance del Mes Actual | All Pages</vt:lpstr>
      <vt:lpstr>Interaction Rate Mes Anterior | All Pages</vt:lpstr>
      <vt:lpstr>Interaction Rate Mes Actual | All Pages</vt:lpstr>
      <vt:lpstr>Top 10 Posts Mes (Por engagement). | All Pages - 1 of 10</vt:lpstr>
      <vt:lpstr>Top 10 Posts Mes (Por engagement). | All Pages - 2 of 10</vt:lpstr>
      <vt:lpstr>Top 10 Posts Mes (Por engagement). | All Pages - 3 of 10</vt:lpstr>
      <vt:lpstr>Top 10 Posts Mes (Por engagement). | All Pages - 4 of 10</vt:lpstr>
      <vt:lpstr>Top 10 Posts Mes (Por engagement). | All Pages - 5 of 10</vt:lpstr>
      <vt:lpstr>Top 10 Posts Mes (Por engagement). | All Pages - 6 of 10</vt:lpstr>
      <vt:lpstr>Top 10 Posts Mes (Por engagement). | All Pages - 7 of 10</vt:lpstr>
      <vt:lpstr>Top 10 Posts Mes (Por engagement). | All Pages - 8 of 10</vt:lpstr>
      <vt:lpstr>Top 10 Posts Mes (Por engagement). | All Pages - 9 of 10</vt:lpstr>
      <vt:lpstr>Top 10 Posts Mes (Por engagement). | All Pages - 10 of 10</vt:lpstr>
      <vt:lpstr>Top 10 Stories del Mes (Por Reach) | All Pages - 1 of 5</vt:lpstr>
      <vt:lpstr>Top 10 Stories del Mes (Por Reach) | All Pages - 2 of 5</vt:lpstr>
      <vt:lpstr>Top 10 Stories del Mes (Por Reach) | All Pages - 3 of 5</vt:lpstr>
      <vt:lpstr>Top 10 Stories del Mes (Por Reach) | All Pages - 4 of 5</vt:lpstr>
      <vt:lpstr>Top 10 Stories del Mes (Por Reach)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Mensual</dc:title>
  <dc:creator>Frederik Peiniger</dc:creator>
  <cp:lastModifiedBy>Frederik Peiniger</cp:lastModifiedBy>
  <cp:revision>1</cp:revision>
  <dcterms:created xsi:type="dcterms:W3CDTF">2019-07-19T13:19:06Z</dcterms:created>
  <dcterms:modified xsi:type="dcterms:W3CDTF">2019-07-19T13:19:54Z</dcterms:modified>
</cp:coreProperties>
</file>