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Walmart Costa Rica</c:v>
                </c:pt>
              </c:strCache>
            </c:strRef>
          </c:tx>
          <c:spPr>
            <a:solidFill>
              <a:schemeClr val="accent1"/>
            </a:solidFill>
            <a:ln>
              <a:noFill/>
            </a:ln>
            <a:effectLst/>
          </c:spPr>
          <c:invertIfNegative val="0"/>
          <c:cat>
            <c:numRef>
              <c:f>Sheet1!$A$2:$A$4</c:f>
              <c:numCache>
                <c:formatCode>m/d/yyyy</c:formatCode>
                <c:ptCount val="3"/>
                <c:pt idx="0">
                  <c:v>43586</c:v>
                </c:pt>
                <c:pt idx="1">
                  <c:v>43617</c:v>
                </c:pt>
                <c:pt idx="2">
                  <c:v>43647</c:v>
                </c:pt>
              </c:numCache>
            </c:numRef>
          </c:cat>
          <c:val>
            <c:numRef>
              <c:f>Sheet1!$B$2:$B$4</c:f>
              <c:numCache>
                <c:formatCode>General</c:formatCode>
                <c:ptCount val="3"/>
                <c:pt idx="0">
                  <c:v>9.8417205961683102E-2</c:v>
                </c:pt>
                <c:pt idx="1">
                  <c:v>0.10702596275175801</c:v>
                </c:pt>
                <c:pt idx="2">
                  <c:v>5.4730536787121399E-2</c:v>
                </c:pt>
              </c:numCache>
            </c:numRef>
          </c:val>
          <c:extLst>
            <c:ext xmlns:c16="http://schemas.microsoft.com/office/drawing/2014/chart" uri="{C3380CC4-5D6E-409C-BE32-E72D297353CC}">
              <c16:uniqueId val="{00000000-3A78-4904-8E11-A4628408D8CD}"/>
            </c:ext>
          </c:extLst>
        </c:ser>
        <c:ser>
          <c:idx val="1"/>
          <c:order val="1"/>
          <c:tx>
            <c:strRef>
              <c:f>Sheet1!$C$1</c:f>
              <c:strCache>
                <c:ptCount val="1"/>
                <c:pt idx="0">
                  <c:v>PriceSmart Costa Rica</c:v>
                </c:pt>
              </c:strCache>
            </c:strRef>
          </c:tx>
          <c:spPr>
            <a:solidFill>
              <a:schemeClr val="accent2"/>
            </a:solidFill>
            <a:ln>
              <a:noFill/>
            </a:ln>
            <a:effectLst/>
          </c:spPr>
          <c:invertIfNegative val="0"/>
          <c:cat>
            <c:numRef>
              <c:f>Sheet1!$A$2:$A$4</c:f>
              <c:numCache>
                <c:formatCode>m/d/yyyy</c:formatCode>
                <c:ptCount val="3"/>
                <c:pt idx="0">
                  <c:v>43586</c:v>
                </c:pt>
                <c:pt idx="1">
                  <c:v>43617</c:v>
                </c:pt>
                <c:pt idx="2">
                  <c:v>43647</c:v>
                </c:pt>
              </c:numCache>
            </c:numRef>
          </c:cat>
          <c:val>
            <c:numRef>
              <c:f>Sheet1!$C$2:$C$4</c:f>
              <c:numCache>
                <c:formatCode>General</c:formatCode>
                <c:ptCount val="3"/>
                <c:pt idx="0">
                  <c:v>3.0389949596489E-2</c:v>
                </c:pt>
                <c:pt idx="1">
                  <c:v>2.4054608499900199E-2</c:v>
                </c:pt>
                <c:pt idx="2">
                  <c:v>3.06131879303175E-2</c:v>
                </c:pt>
              </c:numCache>
            </c:numRef>
          </c:val>
          <c:extLst>
            <c:ext xmlns:c16="http://schemas.microsoft.com/office/drawing/2014/chart" uri="{C3380CC4-5D6E-409C-BE32-E72D297353CC}">
              <c16:uniqueId val="{00000001-3A78-4904-8E11-A4628408D8CD}"/>
            </c:ext>
          </c:extLst>
        </c:ser>
        <c:ser>
          <c:idx val="2"/>
          <c:order val="2"/>
          <c:tx>
            <c:strRef>
              <c:f>Sheet1!$D$1</c:f>
              <c:strCache>
                <c:ptCount val="1"/>
                <c:pt idx="0">
                  <c:v>Auto Mercado</c:v>
                </c:pt>
              </c:strCache>
            </c:strRef>
          </c:tx>
          <c:spPr>
            <a:solidFill>
              <a:schemeClr val="accent3"/>
            </a:solidFill>
            <a:ln>
              <a:noFill/>
            </a:ln>
            <a:effectLst/>
          </c:spPr>
          <c:invertIfNegative val="0"/>
          <c:cat>
            <c:numRef>
              <c:f>Sheet1!$A$2:$A$4</c:f>
              <c:numCache>
                <c:formatCode>m/d/yyyy</c:formatCode>
                <c:ptCount val="3"/>
                <c:pt idx="0">
                  <c:v>43586</c:v>
                </c:pt>
                <c:pt idx="1">
                  <c:v>43617</c:v>
                </c:pt>
                <c:pt idx="2">
                  <c:v>43647</c:v>
                </c:pt>
              </c:numCache>
            </c:numRef>
          </c:cat>
          <c:val>
            <c:numRef>
              <c:f>Sheet1!$D$2:$D$4</c:f>
              <c:numCache>
                <c:formatCode>General</c:formatCode>
                <c:ptCount val="3"/>
                <c:pt idx="0">
                  <c:v>0.259156499416344</c:v>
                </c:pt>
                <c:pt idx="1">
                  <c:v>0.25279791972551802</c:v>
                </c:pt>
                <c:pt idx="2">
                  <c:v>0.161612594955823</c:v>
                </c:pt>
              </c:numCache>
            </c:numRef>
          </c:val>
          <c:extLst>
            <c:ext xmlns:c16="http://schemas.microsoft.com/office/drawing/2014/chart" uri="{C3380CC4-5D6E-409C-BE32-E72D297353CC}">
              <c16:uniqueId val="{00000002-3A78-4904-8E11-A4628408D8CD}"/>
            </c:ext>
          </c:extLst>
        </c:ser>
        <c:ser>
          <c:idx val="3"/>
          <c:order val="3"/>
          <c:tx>
            <c:strRef>
              <c:f>Sheet1!$E$1</c:f>
              <c:strCache>
                <c:ptCount val="1"/>
                <c:pt idx="0">
                  <c:v>Masxmenos Costa Rica</c:v>
                </c:pt>
              </c:strCache>
            </c:strRef>
          </c:tx>
          <c:spPr>
            <a:solidFill>
              <a:schemeClr val="accent4"/>
            </a:solidFill>
            <a:ln>
              <a:noFill/>
            </a:ln>
            <a:effectLst/>
          </c:spPr>
          <c:invertIfNegative val="0"/>
          <c:cat>
            <c:numRef>
              <c:f>Sheet1!$A$2:$A$4</c:f>
              <c:numCache>
                <c:formatCode>m/d/yyyy</c:formatCode>
                <c:ptCount val="3"/>
                <c:pt idx="0">
                  <c:v>43586</c:v>
                </c:pt>
                <c:pt idx="1">
                  <c:v>43617</c:v>
                </c:pt>
                <c:pt idx="2">
                  <c:v>43647</c:v>
                </c:pt>
              </c:numCache>
            </c:numRef>
          </c:cat>
          <c:val>
            <c:numRef>
              <c:f>Sheet1!$E$2:$E$4</c:f>
              <c:numCache>
                <c:formatCode>General</c:formatCode>
                <c:ptCount val="3"/>
                <c:pt idx="0">
                  <c:v>9.9044968792911206E-2</c:v>
                </c:pt>
                <c:pt idx="1">
                  <c:v>7.4282760580158605E-2</c:v>
                </c:pt>
                <c:pt idx="2">
                  <c:v>9.8819003113896603E-2</c:v>
                </c:pt>
              </c:numCache>
            </c:numRef>
          </c:val>
          <c:extLst>
            <c:ext xmlns:c16="http://schemas.microsoft.com/office/drawing/2014/chart" uri="{C3380CC4-5D6E-409C-BE32-E72D297353CC}">
              <c16:uniqueId val="{00000003-3A78-4904-8E11-A4628408D8CD}"/>
            </c:ext>
          </c:extLst>
        </c:ser>
        <c:dLbls>
          <c:showLegendKey val="0"/>
          <c:showVal val="0"/>
          <c:showCatName val="0"/>
          <c:showSerName val="0"/>
          <c:showPercent val="0"/>
          <c:showBubbleSize val="0"/>
        </c:dLbls>
        <c:gapWidth val="182"/>
        <c:axId val="316798992"/>
        <c:axId val="316126664"/>
      </c:barChart>
      <c:dateAx>
        <c:axId val="3167989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26664"/>
        <c:crosses val="autoZero"/>
        <c:auto val="1"/>
        <c:lblOffset val="100"/>
        <c:baseTimeUnit val="months"/>
      </c:dateAx>
      <c:valAx>
        <c:axId val="3161266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9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Walmart Costa Rica</c:v>
                </c:pt>
                <c:pt idx="1">
                  <c:v>PriceSmart Costa Rica</c:v>
                </c:pt>
                <c:pt idx="2">
                  <c:v>Auto Mercado</c:v>
                </c:pt>
                <c:pt idx="3">
                  <c:v>Masxmenos Costa Rica</c:v>
                </c:pt>
              </c:strCache>
            </c:strRef>
          </c:cat>
          <c:val>
            <c:numRef>
              <c:f>Sheet1!$B$2:$B$5</c:f>
              <c:numCache>
                <c:formatCode>General</c:formatCode>
                <c:ptCount val="4"/>
                <c:pt idx="0">
                  <c:v>35393</c:v>
                </c:pt>
                <c:pt idx="1">
                  <c:v>2271</c:v>
                </c:pt>
                <c:pt idx="2">
                  <c:v>102058</c:v>
                </c:pt>
                <c:pt idx="3">
                  <c:v>13648</c:v>
                </c:pt>
              </c:numCache>
            </c:numRef>
          </c:val>
          <c:extLst>
            <c:ext xmlns:c16="http://schemas.microsoft.com/office/drawing/2014/chart" uri="{C3380CC4-5D6E-409C-BE32-E72D297353CC}">
              <c16:uniqueId val="{00000000-D426-4A95-B120-190E117DD13E}"/>
            </c:ext>
          </c:extLst>
        </c:ser>
        <c:dLbls>
          <c:showLegendKey val="0"/>
          <c:showVal val="0"/>
          <c:showCatName val="0"/>
          <c:showSerName val="0"/>
          <c:showPercent val="0"/>
          <c:showBubbleSize val="0"/>
        </c:dLbls>
        <c:gapWidth val="219"/>
        <c:overlap val="-27"/>
        <c:axId val="311710328"/>
        <c:axId val="311710000"/>
      </c:barChart>
      <c:catAx>
        <c:axId val="311710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10000"/>
        <c:crosses val="autoZero"/>
        <c:auto val="1"/>
        <c:lblAlgn val="ctr"/>
        <c:lblOffset val="100"/>
        <c:noMultiLvlLbl val="0"/>
      </c:catAx>
      <c:valAx>
        <c:axId val="31171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1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Mercado</c:v>
                </c:pt>
              </c:strCache>
            </c:strRef>
          </c:tx>
          <c:spPr>
            <a:solidFill>
              <a:schemeClr val="accent1"/>
            </a:solidFill>
            <a:ln>
              <a:noFill/>
            </a:ln>
            <a:effectLst/>
          </c:spPr>
          <c:invertIfNegative val="0"/>
          <c:cat>
            <c:numRef>
              <c:f>Sheet1!$A$2:$A$4</c:f>
              <c:numCache>
                <c:formatCode>m/d/yyyy</c:formatCode>
                <c:ptCount val="3"/>
                <c:pt idx="0">
                  <c:v>43586</c:v>
                </c:pt>
                <c:pt idx="1">
                  <c:v>43617</c:v>
                </c:pt>
                <c:pt idx="2">
                  <c:v>43647</c:v>
                </c:pt>
              </c:numCache>
            </c:numRef>
          </c:cat>
          <c:val>
            <c:numRef>
              <c:f>Sheet1!$B$2:$B$4</c:f>
              <c:numCache>
                <c:formatCode>General</c:formatCode>
                <c:ptCount val="3"/>
                <c:pt idx="0">
                  <c:v>1280417</c:v>
                </c:pt>
                <c:pt idx="1">
                  <c:v>1262534</c:v>
                </c:pt>
                <c:pt idx="2">
                  <c:v>893639</c:v>
                </c:pt>
              </c:numCache>
            </c:numRef>
          </c:val>
          <c:extLst>
            <c:ext xmlns:c16="http://schemas.microsoft.com/office/drawing/2014/chart" uri="{C3380CC4-5D6E-409C-BE32-E72D297353CC}">
              <c16:uniqueId val="{00000000-7E5F-431C-A1C4-F9BCD8635CF6}"/>
            </c:ext>
          </c:extLst>
        </c:ser>
        <c:dLbls>
          <c:showLegendKey val="0"/>
          <c:showVal val="0"/>
          <c:showCatName val="0"/>
          <c:showSerName val="0"/>
          <c:showPercent val="0"/>
          <c:showBubbleSize val="0"/>
        </c:dLbls>
        <c:gapWidth val="219"/>
        <c:overlap val="-27"/>
        <c:axId val="319179160"/>
        <c:axId val="319179816"/>
      </c:barChart>
      <c:dateAx>
        <c:axId val="319179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79816"/>
        <c:crosses val="autoZero"/>
        <c:auto val="1"/>
        <c:lblOffset val="100"/>
        <c:baseTimeUnit val="months"/>
      </c:dateAx>
      <c:valAx>
        <c:axId val="31917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7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5B0B0-0B4B-47F5-99B7-607340F87B7D}"/>
              </a:ext>
            </a:extLst>
          </p:cNvPr>
          <p:cNvSpPr>
            <a:spLocks noGrp="1"/>
          </p:cNvSpPr>
          <p:nvPr>
            <p:ph type="ctrTitle"/>
          </p:nvPr>
        </p:nvSpPr>
        <p:spPr/>
        <p:txBody>
          <a:bodyPr/>
          <a:lstStyle/>
          <a:p>
            <a:r>
              <a:rPr lang="en-US"/>
              <a:t>Reporte Mensual Ejecutivo</a:t>
            </a:r>
          </a:p>
        </p:txBody>
      </p:sp>
      <p:sp>
        <p:nvSpPr>
          <p:cNvPr id="3" name="Subtitle 2">
            <a:extLst>
              <a:ext uri="{FF2B5EF4-FFF2-40B4-BE49-F238E27FC236}">
                <a16:creationId xmlns:a16="http://schemas.microsoft.com/office/drawing/2014/main" id="{11FD5E20-FA16-4F26-A590-3C3D9D3F877A}"/>
              </a:ext>
            </a:extLst>
          </p:cNvPr>
          <p:cNvSpPr>
            <a:spLocks noGrp="1"/>
          </p:cNvSpPr>
          <p:nvPr>
            <p:ph type="subTitle" idx="1"/>
          </p:nvPr>
        </p:nvSpPr>
        <p:spPr/>
        <p:txBody>
          <a:bodyPr/>
          <a:lstStyle/>
          <a:p>
            <a:r>
              <a:rPr lang="en-US"/>
              <a:t>Auto Mercado</a:t>
            </a:r>
          </a:p>
        </p:txBody>
      </p:sp>
    </p:spTree>
    <p:extLst>
      <p:ext uri="{BB962C8B-B14F-4D97-AF65-F5344CB8AC3E}">
        <p14:creationId xmlns:p14="http://schemas.microsoft.com/office/powerpoint/2010/main" val="1198483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BE2FC-360B-4DE8-9C0B-73E997FDA056}"/>
              </a:ext>
            </a:extLst>
          </p:cNvPr>
          <p:cNvSpPr>
            <a:spLocks noGrp="1"/>
          </p:cNvSpPr>
          <p:nvPr>
            <p:ph type="title"/>
          </p:nvPr>
        </p:nvSpPr>
        <p:spPr/>
        <p:txBody>
          <a:bodyPr/>
          <a:lstStyle/>
          <a:p>
            <a:r>
              <a:rPr lang="es-ES"/>
              <a:t>Número de Fans y % de Crecimiento en 30 días. | All Pages</a:t>
            </a:r>
            <a:endParaRPr lang="en-US"/>
          </a:p>
        </p:txBody>
      </p:sp>
      <p:graphicFrame>
        <p:nvGraphicFramePr>
          <p:cNvPr id="5" name="Table Placeholder 4">
            <a:extLst>
              <a:ext uri="{FF2B5EF4-FFF2-40B4-BE49-F238E27FC236}">
                <a16:creationId xmlns:a16="http://schemas.microsoft.com/office/drawing/2014/main" id="{664E0185-0054-4BA8-A003-8DBFCBD3413F}"/>
              </a:ext>
            </a:extLst>
          </p:cNvPr>
          <p:cNvGraphicFramePr>
            <a:graphicFrameLocks noGrp="1"/>
          </p:cNvGraphicFramePr>
          <p:nvPr>
            <p:ph type="tbl" sz="quarter" idx="13"/>
            <p:extLst>
              <p:ext uri="{D42A27DB-BD31-4B8C-83A1-F6EECF244321}">
                <p14:modId xmlns:p14="http://schemas.microsoft.com/office/powerpoint/2010/main" val="4114559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5089959"/>
                    </a:ext>
                  </a:extLst>
                </a:gridCol>
                <a:gridCol w="1234440">
                  <a:extLst>
                    <a:ext uri="{9D8B030D-6E8A-4147-A177-3AD203B41FA5}">
                      <a16:colId xmlns:a16="http://schemas.microsoft.com/office/drawing/2014/main" val="847254824"/>
                    </a:ext>
                  </a:extLst>
                </a:gridCol>
                <a:gridCol w="822960">
                  <a:extLst>
                    <a:ext uri="{9D8B030D-6E8A-4147-A177-3AD203B41FA5}">
                      <a16:colId xmlns:a16="http://schemas.microsoft.com/office/drawing/2014/main" val="3741745961"/>
                    </a:ext>
                  </a:extLst>
                </a:gridCol>
                <a:gridCol w="822960">
                  <a:extLst>
                    <a:ext uri="{9D8B030D-6E8A-4147-A177-3AD203B41FA5}">
                      <a16:colId xmlns:a16="http://schemas.microsoft.com/office/drawing/2014/main" val="3385906010"/>
                    </a:ext>
                  </a:extLst>
                </a:gridCol>
                <a:gridCol w="822960">
                  <a:extLst>
                    <a:ext uri="{9D8B030D-6E8A-4147-A177-3AD203B41FA5}">
                      <a16:colId xmlns:a16="http://schemas.microsoft.com/office/drawing/2014/main" val="3943940025"/>
                    </a:ext>
                  </a:extLst>
                </a:gridCol>
                <a:gridCol w="822960">
                  <a:extLst>
                    <a:ext uri="{9D8B030D-6E8A-4147-A177-3AD203B41FA5}">
                      <a16:colId xmlns:a16="http://schemas.microsoft.com/office/drawing/2014/main" val="1059613645"/>
                    </a:ext>
                  </a:extLst>
                </a:gridCol>
                <a:gridCol w="822960">
                  <a:extLst>
                    <a:ext uri="{9D8B030D-6E8A-4147-A177-3AD203B41FA5}">
                      <a16:colId xmlns:a16="http://schemas.microsoft.com/office/drawing/2014/main" val="85055795"/>
                    </a:ext>
                  </a:extLst>
                </a:gridCol>
                <a:gridCol w="822960">
                  <a:extLst>
                    <a:ext uri="{9D8B030D-6E8A-4147-A177-3AD203B41FA5}">
                      <a16:colId xmlns:a16="http://schemas.microsoft.com/office/drawing/2014/main" val="17049387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332911021"/>
                  </a:ext>
                </a:extLst>
              </a:tr>
              <a:tr h="370840">
                <a:tc>
                  <a:txBody>
                    <a:bodyPr/>
                    <a:lstStyle/>
                    <a:p>
                      <a:r>
                        <a:rPr lang="en-US" sz="1000"/>
                        <a:t>PriceSmart Costa Rica</a:t>
                      </a:r>
                    </a:p>
                  </a:txBody>
                  <a:tcPr/>
                </a:tc>
                <a:tc>
                  <a:txBody>
                    <a:bodyPr/>
                    <a:lstStyle/>
                    <a:p>
                      <a:r>
                        <a:rPr lang="en-US" sz="1000"/>
                        <a:t>260666</a:t>
                      </a:r>
                    </a:p>
                  </a:txBody>
                  <a:tcPr/>
                </a:tc>
                <a:tc>
                  <a:txBody>
                    <a:bodyPr/>
                    <a:lstStyle/>
                    <a:p>
                      <a:r>
                        <a:rPr lang="en-US" sz="1000"/>
                        <a:t>355</a:t>
                      </a:r>
                    </a:p>
                  </a:txBody>
                  <a:tcPr/>
                </a:tc>
                <a:tc>
                  <a:txBody>
                    <a:bodyPr/>
                    <a:lstStyle/>
                    <a:p>
                      <a:r>
                        <a:rPr lang="en-US" sz="1000"/>
                        <a:t>0.1 %</a:t>
                      </a:r>
                    </a:p>
                  </a:txBody>
                  <a:tcPr/>
                </a:tc>
                <a:tc>
                  <a:txBody>
                    <a:bodyPr/>
                    <a:lstStyle/>
                    <a:p>
                      <a:r>
                        <a:rPr lang="en-US" sz="1000"/>
                        <a:t>819</a:t>
                      </a:r>
                    </a:p>
                  </a:txBody>
                  <a:tcPr/>
                </a:tc>
                <a:tc>
                  <a:txBody>
                    <a:bodyPr/>
                    <a:lstStyle/>
                    <a:p>
                      <a:r>
                        <a:rPr lang="en-US" sz="1000"/>
                        <a:t>0.3 %</a:t>
                      </a:r>
                    </a:p>
                  </a:txBody>
                  <a:tcPr/>
                </a:tc>
                <a:tc>
                  <a:txBody>
                    <a:bodyPr/>
                    <a:lstStyle/>
                    <a:p>
                      <a:r>
                        <a:rPr lang="en-US" sz="1000"/>
                        <a:t>3284</a:t>
                      </a:r>
                    </a:p>
                  </a:txBody>
                  <a:tcPr/>
                </a:tc>
                <a:tc>
                  <a:txBody>
                    <a:bodyPr/>
                    <a:lstStyle/>
                    <a:p>
                      <a:r>
                        <a:rPr lang="en-US" sz="1000"/>
                        <a:t>1.3 %</a:t>
                      </a:r>
                    </a:p>
                  </a:txBody>
                  <a:tcPr/>
                </a:tc>
                <a:extLst>
                  <a:ext uri="{0D108BD9-81ED-4DB2-BD59-A6C34878D82A}">
                    <a16:rowId xmlns:a16="http://schemas.microsoft.com/office/drawing/2014/main" val="1000571106"/>
                  </a:ext>
                </a:extLst>
              </a:tr>
              <a:tr h="370840">
                <a:tc>
                  <a:txBody>
                    <a:bodyPr/>
                    <a:lstStyle/>
                    <a:p>
                      <a:r>
                        <a:rPr lang="en-US" sz="1000"/>
                        <a:t>Auto Mercado</a:t>
                      </a:r>
                    </a:p>
                  </a:txBody>
                  <a:tcPr/>
                </a:tc>
                <a:tc>
                  <a:txBody>
                    <a:bodyPr/>
                    <a:lstStyle/>
                    <a:p>
                      <a:r>
                        <a:rPr lang="en-US" sz="1000"/>
                        <a:t>190039</a:t>
                      </a:r>
                    </a:p>
                  </a:txBody>
                  <a:tcPr/>
                </a:tc>
                <a:tc>
                  <a:txBody>
                    <a:bodyPr/>
                    <a:lstStyle/>
                    <a:p>
                      <a:r>
                        <a:rPr lang="en-US" sz="1000"/>
                        <a:t>169</a:t>
                      </a:r>
                    </a:p>
                  </a:txBody>
                  <a:tcPr/>
                </a:tc>
                <a:tc>
                  <a:txBody>
                    <a:bodyPr/>
                    <a:lstStyle/>
                    <a:p>
                      <a:r>
                        <a:rPr lang="en-US" sz="1000"/>
                        <a:t>0.1 %</a:t>
                      </a:r>
                    </a:p>
                  </a:txBody>
                  <a:tcPr/>
                </a:tc>
                <a:tc>
                  <a:txBody>
                    <a:bodyPr/>
                    <a:lstStyle/>
                    <a:p>
                      <a:r>
                        <a:rPr lang="en-US" sz="1000"/>
                        <a:t>288</a:t>
                      </a:r>
                    </a:p>
                  </a:txBody>
                  <a:tcPr/>
                </a:tc>
                <a:tc>
                  <a:txBody>
                    <a:bodyPr/>
                    <a:lstStyle/>
                    <a:p>
                      <a:r>
                        <a:rPr lang="en-US" sz="1000"/>
                        <a:t>0.2 %</a:t>
                      </a:r>
                    </a:p>
                  </a:txBody>
                  <a:tcPr/>
                </a:tc>
                <a:tc>
                  <a:txBody>
                    <a:bodyPr/>
                    <a:lstStyle/>
                    <a:p>
                      <a:r>
                        <a:rPr lang="en-US" sz="1000"/>
                        <a:t>2191</a:t>
                      </a:r>
                    </a:p>
                  </a:txBody>
                  <a:tcPr/>
                </a:tc>
                <a:tc>
                  <a:txBody>
                    <a:bodyPr/>
                    <a:lstStyle/>
                    <a:p>
                      <a:r>
                        <a:rPr lang="en-US" sz="1000"/>
                        <a:t>1.2 %</a:t>
                      </a:r>
                    </a:p>
                  </a:txBody>
                  <a:tcPr/>
                </a:tc>
                <a:extLst>
                  <a:ext uri="{0D108BD9-81ED-4DB2-BD59-A6C34878D82A}">
                    <a16:rowId xmlns:a16="http://schemas.microsoft.com/office/drawing/2014/main" val="1983777462"/>
                  </a:ext>
                </a:extLst>
              </a:tr>
              <a:tr h="370840">
                <a:tc>
                  <a:txBody>
                    <a:bodyPr/>
                    <a:lstStyle/>
                    <a:p>
                      <a:r>
                        <a:rPr lang="en-US" sz="1000"/>
                        <a:t>Walmart Costa Rica</a:t>
                      </a:r>
                    </a:p>
                  </a:txBody>
                  <a:tcPr/>
                </a:tc>
                <a:tc>
                  <a:txBody>
                    <a:bodyPr/>
                    <a:lstStyle/>
                    <a:p>
                      <a:r>
                        <a:rPr lang="en-US" sz="1000"/>
                        <a:t>561838</a:t>
                      </a:r>
                    </a:p>
                  </a:txBody>
                  <a:tcPr/>
                </a:tc>
                <a:tc>
                  <a:txBody>
                    <a:bodyPr/>
                    <a:lstStyle/>
                    <a:p>
                      <a:r>
                        <a:rPr lang="en-US" sz="1000"/>
                        <a:t>370</a:t>
                      </a:r>
                    </a:p>
                  </a:txBody>
                  <a:tcPr/>
                </a:tc>
                <a:tc>
                  <a:txBody>
                    <a:bodyPr/>
                    <a:lstStyle/>
                    <a:p>
                      <a:r>
                        <a:rPr lang="en-US" sz="1000"/>
                        <a:t>0.1 %</a:t>
                      </a:r>
                    </a:p>
                  </a:txBody>
                  <a:tcPr/>
                </a:tc>
                <a:tc>
                  <a:txBody>
                    <a:bodyPr/>
                    <a:lstStyle/>
                    <a:p>
                      <a:r>
                        <a:rPr lang="en-US" sz="1000"/>
                        <a:t>799</a:t>
                      </a:r>
                    </a:p>
                  </a:txBody>
                  <a:tcPr/>
                </a:tc>
                <a:tc>
                  <a:txBody>
                    <a:bodyPr/>
                    <a:lstStyle/>
                    <a:p>
                      <a:r>
                        <a:rPr lang="en-US" sz="1000"/>
                        <a:t>0.1 %</a:t>
                      </a:r>
                    </a:p>
                  </a:txBody>
                  <a:tcPr/>
                </a:tc>
                <a:tc>
                  <a:txBody>
                    <a:bodyPr/>
                    <a:lstStyle/>
                    <a:p>
                      <a:r>
                        <a:rPr lang="en-US" sz="1000"/>
                        <a:t>3085</a:t>
                      </a:r>
                    </a:p>
                  </a:txBody>
                  <a:tcPr/>
                </a:tc>
                <a:tc>
                  <a:txBody>
                    <a:bodyPr/>
                    <a:lstStyle/>
                    <a:p>
                      <a:r>
                        <a:rPr lang="en-US" sz="1000"/>
                        <a:t>0.6 %</a:t>
                      </a:r>
                    </a:p>
                  </a:txBody>
                  <a:tcPr/>
                </a:tc>
                <a:extLst>
                  <a:ext uri="{0D108BD9-81ED-4DB2-BD59-A6C34878D82A}">
                    <a16:rowId xmlns:a16="http://schemas.microsoft.com/office/drawing/2014/main" val="837601528"/>
                  </a:ext>
                </a:extLst>
              </a:tr>
              <a:tr h="370840">
                <a:tc>
                  <a:txBody>
                    <a:bodyPr/>
                    <a:lstStyle/>
                    <a:p>
                      <a:r>
                        <a:rPr lang="en-US" sz="1000"/>
                        <a:t>Masxmenos Costa Rica</a:t>
                      </a:r>
                    </a:p>
                  </a:txBody>
                  <a:tcPr/>
                </a:tc>
                <a:tc>
                  <a:txBody>
                    <a:bodyPr/>
                    <a:lstStyle/>
                    <a:p>
                      <a:r>
                        <a:rPr lang="en-US" sz="1000"/>
                        <a:t>292983</a:t>
                      </a:r>
                    </a:p>
                  </a:txBody>
                  <a:tcPr/>
                </a:tc>
                <a:tc>
                  <a:txBody>
                    <a:bodyPr/>
                    <a:lstStyle/>
                    <a:p>
                      <a:r>
                        <a:rPr lang="en-US" sz="1000"/>
                        <a:t>102</a:t>
                      </a:r>
                    </a:p>
                  </a:txBody>
                  <a:tcPr/>
                </a:tc>
                <a:tc>
                  <a:txBody>
                    <a:bodyPr/>
                    <a:lstStyle/>
                    <a:p>
                      <a:r>
                        <a:rPr lang="en-US" sz="1000"/>
                        <a:t>0.0 %</a:t>
                      </a:r>
                    </a:p>
                  </a:txBody>
                  <a:tcPr/>
                </a:tc>
                <a:tc>
                  <a:txBody>
                    <a:bodyPr/>
                    <a:lstStyle/>
                    <a:p>
                      <a:r>
                        <a:rPr lang="en-US" sz="1000"/>
                        <a:t>202</a:t>
                      </a:r>
                    </a:p>
                  </a:txBody>
                  <a:tcPr/>
                </a:tc>
                <a:tc>
                  <a:txBody>
                    <a:bodyPr/>
                    <a:lstStyle/>
                    <a:p>
                      <a:r>
                        <a:rPr lang="en-US" sz="1000"/>
                        <a:t>0.1 %</a:t>
                      </a:r>
                    </a:p>
                  </a:txBody>
                  <a:tcPr/>
                </a:tc>
                <a:tc>
                  <a:txBody>
                    <a:bodyPr/>
                    <a:lstStyle/>
                    <a:p>
                      <a:r>
                        <a:rPr lang="en-US" sz="1000"/>
                        <a:t>722</a:t>
                      </a:r>
                    </a:p>
                  </a:txBody>
                  <a:tcPr/>
                </a:tc>
                <a:tc>
                  <a:txBody>
                    <a:bodyPr/>
                    <a:lstStyle/>
                    <a:p>
                      <a:r>
                        <a:rPr lang="en-US" sz="1000"/>
                        <a:t>0.2 %</a:t>
                      </a:r>
                    </a:p>
                  </a:txBody>
                  <a:tcPr/>
                </a:tc>
                <a:extLst>
                  <a:ext uri="{0D108BD9-81ED-4DB2-BD59-A6C34878D82A}">
                    <a16:rowId xmlns:a16="http://schemas.microsoft.com/office/drawing/2014/main" val="308909687"/>
                  </a:ext>
                </a:extLst>
              </a:tr>
            </a:tbl>
          </a:graphicData>
        </a:graphic>
      </p:graphicFrame>
      <p:sp>
        <p:nvSpPr>
          <p:cNvPr id="4" name="Text Placeholder 3">
            <a:extLst>
              <a:ext uri="{FF2B5EF4-FFF2-40B4-BE49-F238E27FC236}">
                <a16:creationId xmlns:a16="http://schemas.microsoft.com/office/drawing/2014/main" id="{F95BA142-5C11-4B29-8656-15334D800063}"/>
              </a:ext>
            </a:extLst>
          </p:cNvPr>
          <p:cNvSpPr>
            <a:spLocks noGrp="1"/>
          </p:cNvSpPr>
          <p:nvPr>
            <p:ph type="body" sz="quarter" idx="14"/>
          </p:nvPr>
        </p:nvSpPr>
        <p:spPr/>
        <p:txBody>
          <a:bodyPr/>
          <a:lstStyle/>
          <a:p>
            <a:r>
              <a:rPr lang="en-US"/>
              <a:t>06/18/2019 - 07/18/2019</a:t>
            </a:r>
          </a:p>
        </p:txBody>
      </p:sp>
    </p:spTree>
    <p:extLst>
      <p:ext uri="{BB962C8B-B14F-4D97-AF65-F5344CB8AC3E}">
        <p14:creationId xmlns:p14="http://schemas.microsoft.com/office/powerpoint/2010/main" val="1507120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49AA2-2E21-46B8-908D-AA92F7E09C80}"/>
              </a:ext>
            </a:extLst>
          </p:cNvPr>
          <p:cNvSpPr>
            <a:spLocks noGrp="1"/>
          </p:cNvSpPr>
          <p:nvPr>
            <p:ph type="title"/>
          </p:nvPr>
        </p:nvSpPr>
        <p:spPr/>
        <p:txBody>
          <a:bodyPr/>
          <a:lstStyle/>
          <a:p>
            <a:r>
              <a:rPr lang="es-ES"/>
              <a:t>Interaction Rate (Porcentaje de Interacción normalizado para comparación). | All Pages</a:t>
            </a:r>
            <a:endParaRPr lang="en-US"/>
          </a:p>
        </p:txBody>
      </p:sp>
      <p:graphicFrame>
        <p:nvGraphicFramePr>
          <p:cNvPr id="6" name="Chart Placeholder 5">
            <a:extLst>
              <a:ext uri="{FF2B5EF4-FFF2-40B4-BE49-F238E27FC236}">
                <a16:creationId xmlns:a16="http://schemas.microsoft.com/office/drawing/2014/main" id="{5E7BDA12-5FA5-480C-BA33-C7FDA2EAD530}"/>
              </a:ext>
            </a:extLst>
          </p:cNvPr>
          <p:cNvGraphicFramePr>
            <a:graphicFrameLocks noGrp="1"/>
          </p:cNvGraphicFramePr>
          <p:nvPr>
            <p:ph type="chart" sz="quarter" idx="13"/>
            <p:extLst>
              <p:ext uri="{D42A27DB-BD31-4B8C-83A1-F6EECF244321}">
                <p14:modId xmlns:p14="http://schemas.microsoft.com/office/powerpoint/2010/main" val="1328644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4F03AF-5232-41EB-A880-254908C780BE}"/>
              </a:ext>
            </a:extLst>
          </p:cNvPr>
          <p:cNvSpPr>
            <a:spLocks noGrp="1"/>
          </p:cNvSpPr>
          <p:nvPr>
            <p:ph type="body" sz="quarter" idx="14"/>
          </p:nvPr>
        </p:nvSpPr>
        <p:spPr/>
        <p:txBody>
          <a:bodyPr/>
          <a:lstStyle/>
          <a:p>
            <a:r>
              <a:rPr lang="en-US"/>
              <a:t>05/01/2019 - 07/31/2019</a:t>
            </a:r>
          </a:p>
        </p:txBody>
      </p:sp>
      <p:sp>
        <p:nvSpPr>
          <p:cNvPr id="5" name="Footer Placeholder 4">
            <a:extLst>
              <a:ext uri="{FF2B5EF4-FFF2-40B4-BE49-F238E27FC236}">
                <a16:creationId xmlns:a16="http://schemas.microsoft.com/office/drawing/2014/main" id="{CA8B42C9-8297-4082-9D54-F1B6BC2129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562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4E801-44AA-4ACD-B61F-32B4E0A6E48A}"/>
              </a:ext>
            </a:extLst>
          </p:cNvPr>
          <p:cNvSpPr>
            <a:spLocks noGrp="1"/>
          </p:cNvSpPr>
          <p:nvPr>
            <p:ph type="title"/>
          </p:nvPr>
        </p:nvSpPr>
        <p:spPr/>
        <p:txBody>
          <a:bodyPr/>
          <a:lstStyle/>
          <a:p>
            <a:r>
              <a:rPr lang="es-ES"/>
              <a:t>Total de Interacciones: Reacciones + Shares + Comentarios | All Pages</a:t>
            </a:r>
            <a:endParaRPr lang="en-US"/>
          </a:p>
        </p:txBody>
      </p:sp>
      <p:graphicFrame>
        <p:nvGraphicFramePr>
          <p:cNvPr id="6" name="Chart Placeholder 5">
            <a:extLst>
              <a:ext uri="{FF2B5EF4-FFF2-40B4-BE49-F238E27FC236}">
                <a16:creationId xmlns:a16="http://schemas.microsoft.com/office/drawing/2014/main" id="{C5CCAA74-4852-4216-8331-2F4A1AD099A8}"/>
              </a:ext>
            </a:extLst>
          </p:cNvPr>
          <p:cNvGraphicFramePr>
            <a:graphicFrameLocks noGrp="1"/>
          </p:cNvGraphicFramePr>
          <p:nvPr>
            <p:ph type="chart" sz="quarter" idx="13"/>
            <p:extLst>
              <p:ext uri="{D42A27DB-BD31-4B8C-83A1-F6EECF244321}">
                <p14:modId xmlns:p14="http://schemas.microsoft.com/office/powerpoint/2010/main" val="2125447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C24B11-42A5-4E22-8C07-C9056428261D}"/>
              </a:ext>
            </a:extLst>
          </p:cNvPr>
          <p:cNvSpPr>
            <a:spLocks noGrp="1"/>
          </p:cNvSpPr>
          <p:nvPr>
            <p:ph type="body" sz="quarter" idx="14"/>
          </p:nvPr>
        </p:nvSpPr>
        <p:spPr/>
        <p:txBody>
          <a:bodyPr/>
          <a:lstStyle/>
          <a:p>
            <a:r>
              <a:rPr lang="en-US"/>
              <a:t>05/01/2019 - 07/18/2019</a:t>
            </a:r>
          </a:p>
        </p:txBody>
      </p:sp>
      <p:sp>
        <p:nvSpPr>
          <p:cNvPr id="5" name="Footer Placeholder 4">
            <a:extLst>
              <a:ext uri="{FF2B5EF4-FFF2-40B4-BE49-F238E27FC236}">
                <a16:creationId xmlns:a16="http://schemas.microsoft.com/office/drawing/2014/main" id="{43AE4365-924F-42C8-B77D-102480DD08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061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0DD48-D73D-48E4-A535-5BFFE6792F3B}"/>
              </a:ext>
            </a:extLst>
          </p:cNvPr>
          <p:cNvSpPr>
            <a:spLocks noGrp="1"/>
          </p:cNvSpPr>
          <p:nvPr>
            <p:ph type="title"/>
          </p:nvPr>
        </p:nvSpPr>
        <p:spPr/>
        <p:txBody>
          <a:bodyPr/>
          <a:lstStyle/>
          <a:p>
            <a:r>
              <a:rPr lang="es-ES"/>
              <a:t>Alcance Total: Número de personas únicas que recibieron nuestros mensajes. | All Pages</a:t>
            </a:r>
            <a:endParaRPr lang="en-US"/>
          </a:p>
        </p:txBody>
      </p:sp>
      <p:graphicFrame>
        <p:nvGraphicFramePr>
          <p:cNvPr id="6" name="Chart Placeholder 5">
            <a:extLst>
              <a:ext uri="{FF2B5EF4-FFF2-40B4-BE49-F238E27FC236}">
                <a16:creationId xmlns:a16="http://schemas.microsoft.com/office/drawing/2014/main" id="{DDCB5BAF-C6E7-456F-82F8-C7AC025C4EAC}"/>
              </a:ext>
            </a:extLst>
          </p:cNvPr>
          <p:cNvGraphicFramePr>
            <a:graphicFrameLocks noGrp="1"/>
          </p:cNvGraphicFramePr>
          <p:nvPr>
            <p:ph type="chart" sz="quarter" idx="13"/>
            <p:extLst>
              <p:ext uri="{D42A27DB-BD31-4B8C-83A1-F6EECF244321}">
                <p14:modId xmlns:p14="http://schemas.microsoft.com/office/powerpoint/2010/main" val="2276803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3E3996-245C-45CF-BEB7-05D3093BA167}"/>
              </a:ext>
            </a:extLst>
          </p:cNvPr>
          <p:cNvSpPr>
            <a:spLocks noGrp="1"/>
          </p:cNvSpPr>
          <p:nvPr>
            <p:ph type="body" sz="quarter" idx="14"/>
          </p:nvPr>
        </p:nvSpPr>
        <p:spPr/>
        <p:txBody>
          <a:bodyPr/>
          <a:lstStyle/>
          <a:p>
            <a:r>
              <a:rPr lang="en-US"/>
              <a:t>05/01/2019 - 07/31/2019</a:t>
            </a:r>
          </a:p>
        </p:txBody>
      </p:sp>
      <p:sp>
        <p:nvSpPr>
          <p:cNvPr id="5" name="Footer Placeholder 4">
            <a:extLst>
              <a:ext uri="{FF2B5EF4-FFF2-40B4-BE49-F238E27FC236}">
                <a16:creationId xmlns:a16="http://schemas.microsoft.com/office/drawing/2014/main" id="{54B5AC78-95A4-4E10-8CAE-799B398540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6412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B2659-7D8D-4372-9348-F1A87CE4C674}"/>
              </a:ext>
            </a:extLst>
          </p:cNvPr>
          <p:cNvSpPr>
            <a:spLocks noGrp="1"/>
          </p:cNvSpPr>
          <p:nvPr>
            <p:ph type="title"/>
          </p:nvPr>
        </p:nvSpPr>
        <p:spPr/>
        <p:txBody>
          <a:bodyPr/>
          <a:lstStyle/>
          <a:p>
            <a:r>
              <a:rPr lang="es-ES"/>
              <a:t>Top 20 publicaciones con más interacción (Incluye Automercado + Competencia). | All Pages - 1 of 20</a:t>
            </a:r>
            <a:endParaRPr lang="en-US"/>
          </a:p>
        </p:txBody>
      </p:sp>
      <p:graphicFrame>
        <p:nvGraphicFramePr>
          <p:cNvPr id="5" name="Table Placeholder 4">
            <a:extLst>
              <a:ext uri="{FF2B5EF4-FFF2-40B4-BE49-F238E27FC236}">
                <a16:creationId xmlns:a16="http://schemas.microsoft.com/office/drawing/2014/main" id="{1D03B012-FC44-47C1-95CB-2B0C0864DB94}"/>
              </a:ext>
            </a:extLst>
          </p:cNvPr>
          <p:cNvGraphicFramePr>
            <a:graphicFrameLocks noGrp="1"/>
          </p:cNvGraphicFramePr>
          <p:nvPr>
            <p:ph type="tbl" sz="quarter" idx="13"/>
            <p:extLst>
              <p:ext uri="{D42A27DB-BD31-4B8C-83A1-F6EECF244321}">
                <p14:modId xmlns:p14="http://schemas.microsoft.com/office/powerpoint/2010/main" val="2037989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65909508"/>
                    </a:ext>
                  </a:extLst>
                </a:gridCol>
                <a:gridCol w="905256">
                  <a:extLst>
                    <a:ext uri="{9D8B030D-6E8A-4147-A177-3AD203B41FA5}">
                      <a16:colId xmlns:a16="http://schemas.microsoft.com/office/drawing/2014/main" val="2110619877"/>
                    </a:ext>
                  </a:extLst>
                </a:gridCol>
                <a:gridCol w="658368">
                  <a:extLst>
                    <a:ext uri="{9D8B030D-6E8A-4147-A177-3AD203B41FA5}">
                      <a16:colId xmlns:a16="http://schemas.microsoft.com/office/drawing/2014/main" val="3107174422"/>
                    </a:ext>
                  </a:extLst>
                </a:gridCol>
                <a:gridCol w="329184">
                  <a:extLst>
                    <a:ext uri="{9D8B030D-6E8A-4147-A177-3AD203B41FA5}">
                      <a16:colId xmlns:a16="http://schemas.microsoft.com/office/drawing/2014/main" val="223497916"/>
                    </a:ext>
                  </a:extLst>
                </a:gridCol>
                <a:gridCol w="329184">
                  <a:extLst>
                    <a:ext uri="{9D8B030D-6E8A-4147-A177-3AD203B41FA5}">
                      <a16:colId xmlns:a16="http://schemas.microsoft.com/office/drawing/2014/main" val="3026920337"/>
                    </a:ext>
                  </a:extLst>
                </a:gridCol>
                <a:gridCol w="329184">
                  <a:extLst>
                    <a:ext uri="{9D8B030D-6E8A-4147-A177-3AD203B41FA5}">
                      <a16:colId xmlns:a16="http://schemas.microsoft.com/office/drawing/2014/main" val="2536529338"/>
                    </a:ext>
                  </a:extLst>
                </a:gridCol>
                <a:gridCol w="329184">
                  <a:extLst>
                    <a:ext uri="{9D8B030D-6E8A-4147-A177-3AD203B41FA5}">
                      <a16:colId xmlns:a16="http://schemas.microsoft.com/office/drawing/2014/main" val="168916728"/>
                    </a:ext>
                  </a:extLst>
                </a:gridCol>
                <a:gridCol w="329184">
                  <a:extLst>
                    <a:ext uri="{9D8B030D-6E8A-4147-A177-3AD203B41FA5}">
                      <a16:colId xmlns:a16="http://schemas.microsoft.com/office/drawing/2014/main" val="4038315210"/>
                    </a:ext>
                  </a:extLst>
                </a:gridCol>
                <a:gridCol w="329184">
                  <a:extLst>
                    <a:ext uri="{9D8B030D-6E8A-4147-A177-3AD203B41FA5}">
                      <a16:colId xmlns:a16="http://schemas.microsoft.com/office/drawing/2014/main" val="891947891"/>
                    </a:ext>
                  </a:extLst>
                </a:gridCol>
                <a:gridCol w="329184">
                  <a:extLst>
                    <a:ext uri="{9D8B030D-6E8A-4147-A177-3AD203B41FA5}">
                      <a16:colId xmlns:a16="http://schemas.microsoft.com/office/drawing/2014/main" val="90581196"/>
                    </a:ext>
                  </a:extLst>
                </a:gridCol>
                <a:gridCol w="329184">
                  <a:extLst>
                    <a:ext uri="{9D8B030D-6E8A-4147-A177-3AD203B41FA5}">
                      <a16:colId xmlns:a16="http://schemas.microsoft.com/office/drawing/2014/main" val="1288676413"/>
                    </a:ext>
                  </a:extLst>
                </a:gridCol>
                <a:gridCol w="329184">
                  <a:extLst>
                    <a:ext uri="{9D8B030D-6E8A-4147-A177-3AD203B41FA5}">
                      <a16:colId xmlns:a16="http://schemas.microsoft.com/office/drawing/2014/main" val="1112785363"/>
                    </a:ext>
                  </a:extLst>
                </a:gridCol>
                <a:gridCol w="329184">
                  <a:extLst>
                    <a:ext uri="{9D8B030D-6E8A-4147-A177-3AD203B41FA5}">
                      <a16:colId xmlns:a16="http://schemas.microsoft.com/office/drawing/2014/main" val="558631990"/>
                    </a:ext>
                  </a:extLst>
                </a:gridCol>
                <a:gridCol w="329184">
                  <a:extLst>
                    <a:ext uri="{9D8B030D-6E8A-4147-A177-3AD203B41FA5}">
                      <a16:colId xmlns:a16="http://schemas.microsoft.com/office/drawing/2014/main" val="2963809866"/>
                    </a:ext>
                  </a:extLst>
                </a:gridCol>
                <a:gridCol w="329184">
                  <a:extLst>
                    <a:ext uri="{9D8B030D-6E8A-4147-A177-3AD203B41FA5}">
                      <a16:colId xmlns:a16="http://schemas.microsoft.com/office/drawing/2014/main" val="575221755"/>
                    </a:ext>
                  </a:extLst>
                </a:gridCol>
                <a:gridCol w="329184">
                  <a:extLst>
                    <a:ext uri="{9D8B030D-6E8A-4147-A177-3AD203B41FA5}">
                      <a16:colId xmlns:a16="http://schemas.microsoft.com/office/drawing/2014/main" val="60024953"/>
                    </a:ext>
                  </a:extLst>
                </a:gridCol>
                <a:gridCol w="329184">
                  <a:extLst>
                    <a:ext uri="{9D8B030D-6E8A-4147-A177-3AD203B41FA5}">
                      <a16:colId xmlns:a16="http://schemas.microsoft.com/office/drawing/2014/main" val="3121386196"/>
                    </a:ext>
                  </a:extLst>
                </a:gridCol>
                <a:gridCol w="329184">
                  <a:extLst>
                    <a:ext uri="{9D8B030D-6E8A-4147-A177-3AD203B41FA5}">
                      <a16:colId xmlns:a16="http://schemas.microsoft.com/office/drawing/2014/main" val="3807020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552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Mercado - 2019-05-17 14:03:37 </a:t>
                      </a:r>
                      <a:r>
                        <a:rPr kumimoji="0" lang="en-US" sz="1000" b="0" i="0" u="none" strike="noStrike" kern="1200" cap="none" spc="0" normalizeH="0" baseline="0" noProof="0">
                          <a:ln>
                            <a:noFill/>
                          </a:ln>
                          <a:solidFill>
                            <a:prstClr val="black"/>
                          </a:solidFill>
                          <a:effectLst/>
                          <a:uLnTx/>
                          <a:uFillTx/>
                          <a:latin typeface="+mn-lt"/>
                          <a:ea typeface="+mn-ea"/>
                          <a:cs typeface="+mn-cs"/>
                        </a:rPr>
                        <a:t> 
 Auto a Auto le apostamos a la eliminación de bolsas plásticas de empaque.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https://scontent.xx.fbcdn.net/v/t1.0-9/s720x720/60443736_2258779337521618_3510060081330782208_o.png?_nc_cat=107&amp;_nc_ht=scontent.xx&amp;oh=4ca44935a14ce38cda2a4ed10e1a816e&amp;oe=5D9D88E5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04:39:27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60766016"/>
                  </a:ext>
                </a:extLst>
              </a:tr>
            </a:tbl>
          </a:graphicData>
        </a:graphic>
      </p:graphicFrame>
      <p:sp>
        <p:nvSpPr>
          <p:cNvPr id="4" name="Text Placeholder 3">
            <a:extLst>
              <a:ext uri="{FF2B5EF4-FFF2-40B4-BE49-F238E27FC236}">
                <a16:creationId xmlns:a16="http://schemas.microsoft.com/office/drawing/2014/main" id="{EDD0A787-A37E-43FF-8A88-E527FD39346C}"/>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1074089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53D65-9126-4324-9A45-F33C468EC588}"/>
              </a:ext>
            </a:extLst>
          </p:cNvPr>
          <p:cNvSpPr>
            <a:spLocks noGrp="1"/>
          </p:cNvSpPr>
          <p:nvPr>
            <p:ph type="title"/>
          </p:nvPr>
        </p:nvSpPr>
        <p:spPr/>
        <p:txBody>
          <a:bodyPr/>
          <a:lstStyle/>
          <a:p>
            <a:r>
              <a:rPr lang="es-ES"/>
              <a:t>Top 20 publicaciones con más interacción (Incluye Automercado + Competencia). | All Pages - 2 of 20</a:t>
            </a:r>
            <a:endParaRPr lang="en-US"/>
          </a:p>
        </p:txBody>
      </p:sp>
      <p:graphicFrame>
        <p:nvGraphicFramePr>
          <p:cNvPr id="5" name="Table Placeholder 4">
            <a:extLst>
              <a:ext uri="{FF2B5EF4-FFF2-40B4-BE49-F238E27FC236}">
                <a16:creationId xmlns:a16="http://schemas.microsoft.com/office/drawing/2014/main" id="{7244F4A0-EC96-4C19-9D63-B3D1E06BD04F}"/>
              </a:ext>
            </a:extLst>
          </p:cNvPr>
          <p:cNvGraphicFramePr>
            <a:graphicFrameLocks noGrp="1"/>
          </p:cNvGraphicFramePr>
          <p:nvPr>
            <p:ph type="tbl" sz="quarter" idx="13"/>
            <p:extLst>
              <p:ext uri="{D42A27DB-BD31-4B8C-83A1-F6EECF244321}">
                <p14:modId xmlns:p14="http://schemas.microsoft.com/office/powerpoint/2010/main" val="2945114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52856190"/>
                    </a:ext>
                  </a:extLst>
                </a:gridCol>
                <a:gridCol w="905256">
                  <a:extLst>
                    <a:ext uri="{9D8B030D-6E8A-4147-A177-3AD203B41FA5}">
                      <a16:colId xmlns:a16="http://schemas.microsoft.com/office/drawing/2014/main" val="2105585886"/>
                    </a:ext>
                  </a:extLst>
                </a:gridCol>
                <a:gridCol w="658368">
                  <a:extLst>
                    <a:ext uri="{9D8B030D-6E8A-4147-A177-3AD203B41FA5}">
                      <a16:colId xmlns:a16="http://schemas.microsoft.com/office/drawing/2014/main" val="2933637232"/>
                    </a:ext>
                  </a:extLst>
                </a:gridCol>
                <a:gridCol w="329184">
                  <a:extLst>
                    <a:ext uri="{9D8B030D-6E8A-4147-A177-3AD203B41FA5}">
                      <a16:colId xmlns:a16="http://schemas.microsoft.com/office/drawing/2014/main" val="671235037"/>
                    </a:ext>
                  </a:extLst>
                </a:gridCol>
                <a:gridCol w="329184">
                  <a:extLst>
                    <a:ext uri="{9D8B030D-6E8A-4147-A177-3AD203B41FA5}">
                      <a16:colId xmlns:a16="http://schemas.microsoft.com/office/drawing/2014/main" val="3464123955"/>
                    </a:ext>
                  </a:extLst>
                </a:gridCol>
                <a:gridCol w="329184">
                  <a:extLst>
                    <a:ext uri="{9D8B030D-6E8A-4147-A177-3AD203B41FA5}">
                      <a16:colId xmlns:a16="http://schemas.microsoft.com/office/drawing/2014/main" val="1686287109"/>
                    </a:ext>
                  </a:extLst>
                </a:gridCol>
                <a:gridCol w="329184">
                  <a:extLst>
                    <a:ext uri="{9D8B030D-6E8A-4147-A177-3AD203B41FA5}">
                      <a16:colId xmlns:a16="http://schemas.microsoft.com/office/drawing/2014/main" val="97385207"/>
                    </a:ext>
                  </a:extLst>
                </a:gridCol>
                <a:gridCol w="329184">
                  <a:extLst>
                    <a:ext uri="{9D8B030D-6E8A-4147-A177-3AD203B41FA5}">
                      <a16:colId xmlns:a16="http://schemas.microsoft.com/office/drawing/2014/main" val="1061860357"/>
                    </a:ext>
                  </a:extLst>
                </a:gridCol>
                <a:gridCol w="329184">
                  <a:extLst>
                    <a:ext uri="{9D8B030D-6E8A-4147-A177-3AD203B41FA5}">
                      <a16:colId xmlns:a16="http://schemas.microsoft.com/office/drawing/2014/main" val="3532837569"/>
                    </a:ext>
                  </a:extLst>
                </a:gridCol>
                <a:gridCol w="329184">
                  <a:extLst>
                    <a:ext uri="{9D8B030D-6E8A-4147-A177-3AD203B41FA5}">
                      <a16:colId xmlns:a16="http://schemas.microsoft.com/office/drawing/2014/main" val="1322741081"/>
                    </a:ext>
                  </a:extLst>
                </a:gridCol>
                <a:gridCol w="329184">
                  <a:extLst>
                    <a:ext uri="{9D8B030D-6E8A-4147-A177-3AD203B41FA5}">
                      <a16:colId xmlns:a16="http://schemas.microsoft.com/office/drawing/2014/main" val="1694512503"/>
                    </a:ext>
                  </a:extLst>
                </a:gridCol>
                <a:gridCol w="329184">
                  <a:extLst>
                    <a:ext uri="{9D8B030D-6E8A-4147-A177-3AD203B41FA5}">
                      <a16:colId xmlns:a16="http://schemas.microsoft.com/office/drawing/2014/main" val="1280064939"/>
                    </a:ext>
                  </a:extLst>
                </a:gridCol>
                <a:gridCol w="329184">
                  <a:extLst>
                    <a:ext uri="{9D8B030D-6E8A-4147-A177-3AD203B41FA5}">
                      <a16:colId xmlns:a16="http://schemas.microsoft.com/office/drawing/2014/main" val="1898013233"/>
                    </a:ext>
                  </a:extLst>
                </a:gridCol>
                <a:gridCol w="329184">
                  <a:extLst>
                    <a:ext uri="{9D8B030D-6E8A-4147-A177-3AD203B41FA5}">
                      <a16:colId xmlns:a16="http://schemas.microsoft.com/office/drawing/2014/main" val="1761768959"/>
                    </a:ext>
                  </a:extLst>
                </a:gridCol>
                <a:gridCol w="329184">
                  <a:extLst>
                    <a:ext uri="{9D8B030D-6E8A-4147-A177-3AD203B41FA5}">
                      <a16:colId xmlns:a16="http://schemas.microsoft.com/office/drawing/2014/main" val="3090275908"/>
                    </a:ext>
                  </a:extLst>
                </a:gridCol>
                <a:gridCol w="329184">
                  <a:extLst>
                    <a:ext uri="{9D8B030D-6E8A-4147-A177-3AD203B41FA5}">
                      <a16:colId xmlns:a16="http://schemas.microsoft.com/office/drawing/2014/main" val="4293197259"/>
                    </a:ext>
                  </a:extLst>
                </a:gridCol>
                <a:gridCol w="329184">
                  <a:extLst>
                    <a:ext uri="{9D8B030D-6E8A-4147-A177-3AD203B41FA5}">
                      <a16:colId xmlns:a16="http://schemas.microsoft.com/office/drawing/2014/main" val="1636824386"/>
                    </a:ext>
                  </a:extLst>
                </a:gridCol>
                <a:gridCol w="329184">
                  <a:extLst>
                    <a:ext uri="{9D8B030D-6E8A-4147-A177-3AD203B41FA5}">
                      <a16:colId xmlns:a16="http://schemas.microsoft.com/office/drawing/2014/main" val="3028668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232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- 2019-06-15 14:00:01 </a:t>
                      </a:r>
                      <a:r>
                        <a:rPr kumimoji="0" lang="es-ES" sz="1000" b="0" i="0" u="none" strike="noStrike" kern="1200" cap="none" spc="0" normalizeH="0" baseline="0" noProof="0">
                          <a:ln>
                            <a:noFill/>
                          </a:ln>
                          <a:solidFill>
                            <a:prstClr val="black"/>
                          </a:solidFill>
                          <a:effectLst/>
                          <a:uLnTx/>
                          <a:uFillTx/>
                          <a:latin typeface="+mn-lt"/>
                          <a:ea typeface="+mn-ea"/>
                          <a:cs typeface="+mn-cs"/>
                        </a:rPr>
                        <a:t> 
 Te tenemos muy buenas noticias, la cerveza Modelo está de vuelta en tu Auto favorito😉 ¡Te esperamos!
Disponibilidad varía según supermercado.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https://scontent.xx.fbcdn.net/v/t1.0-9/p720x720/64346318_2306994439366774_1134585043679707136_n.jpg?_nc_cat=108&amp;_nc_oc=AQl09lyqIiMYJjCSHmfFENWLWYcyZuSSgJeUwDi0wI0LDLb1sBs8JiEVrSJBLsziGUk&amp;_nc_ht=scontent.xx&amp;oh=6f6392549cfed238a1940d920bf8a287&amp;oe=5DA8633B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07/10/2019 04:37:38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1851757"/>
                  </a:ext>
                </a:extLst>
              </a:tr>
            </a:tbl>
          </a:graphicData>
        </a:graphic>
      </p:graphicFrame>
      <p:sp>
        <p:nvSpPr>
          <p:cNvPr id="4" name="Text Placeholder 3">
            <a:extLst>
              <a:ext uri="{FF2B5EF4-FFF2-40B4-BE49-F238E27FC236}">
                <a16:creationId xmlns:a16="http://schemas.microsoft.com/office/drawing/2014/main" id="{45C0FFDA-DC95-42B5-ABD3-C2E9806DC56C}"/>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2393715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16301-2DC7-4727-A32C-54F61DF8F7DC}"/>
              </a:ext>
            </a:extLst>
          </p:cNvPr>
          <p:cNvSpPr>
            <a:spLocks noGrp="1"/>
          </p:cNvSpPr>
          <p:nvPr>
            <p:ph type="title"/>
          </p:nvPr>
        </p:nvSpPr>
        <p:spPr/>
        <p:txBody>
          <a:bodyPr/>
          <a:lstStyle/>
          <a:p>
            <a:r>
              <a:rPr lang="es-ES"/>
              <a:t>Top 20 publicaciones con más interacción (Incluye Automercado + Competencia). | All Pages - 3 of 20</a:t>
            </a:r>
            <a:endParaRPr lang="en-US"/>
          </a:p>
        </p:txBody>
      </p:sp>
      <p:graphicFrame>
        <p:nvGraphicFramePr>
          <p:cNvPr id="5" name="Table Placeholder 4">
            <a:extLst>
              <a:ext uri="{FF2B5EF4-FFF2-40B4-BE49-F238E27FC236}">
                <a16:creationId xmlns:a16="http://schemas.microsoft.com/office/drawing/2014/main" id="{419CBE6F-D1EB-476D-B047-38AE12FA19EB}"/>
              </a:ext>
            </a:extLst>
          </p:cNvPr>
          <p:cNvGraphicFramePr>
            <a:graphicFrameLocks noGrp="1"/>
          </p:cNvGraphicFramePr>
          <p:nvPr>
            <p:ph type="tbl" sz="quarter" idx="13"/>
            <p:extLst>
              <p:ext uri="{D42A27DB-BD31-4B8C-83A1-F6EECF244321}">
                <p14:modId xmlns:p14="http://schemas.microsoft.com/office/powerpoint/2010/main" val="4235104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41829617"/>
                    </a:ext>
                  </a:extLst>
                </a:gridCol>
                <a:gridCol w="905256">
                  <a:extLst>
                    <a:ext uri="{9D8B030D-6E8A-4147-A177-3AD203B41FA5}">
                      <a16:colId xmlns:a16="http://schemas.microsoft.com/office/drawing/2014/main" val="21202401"/>
                    </a:ext>
                  </a:extLst>
                </a:gridCol>
                <a:gridCol w="658368">
                  <a:extLst>
                    <a:ext uri="{9D8B030D-6E8A-4147-A177-3AD203B41FA5}">
                      <a16:colId xmlns:a16="http://schemas.microsoft.com/office/drawing/2014/main" val="2675707555"/>
                    </a:ext>
                  </a:extLst>
                </a:gridCol>
                <a:gridCol w="329184">
                  <a:extLst>
                    <a:ext uri="{9D8B030D-6E8A-4147-A177-3AD203B41FA5}">
                      <a16:colId xmlns:a16="http://schemas.microsoft.com/office/drawing/2014/main" val="930033713"/>
                    </a:ext>
                  </a:extLst>
                </a:gridCol>
                <a:gridCol w="329184">
                  <a:extLst>
                    <a:ext uri="{9D8B030D-6E8A-4147-A177-3AD203B41FA5}">
                      <a16:colId xmlns:a16="http://schemas.microsoft.com/office/drawing/2014/main" val="1256143999"/>
                    </a:ext>
                  </a:extLst>
                </a:gridCol>
                <a:gridCol w="329184">
                  <a:extLst>
                    <a:ext uri="{9D8B030D-6E8A-4147-A177-3AD203B41FA5}">
                      <a16:colId xmlns:a16="http://schemas.microsoft.com/office/drawing/2014/main" val="2875552270"/>
                    </a:ext>
                  </a:extLst>
                </a:gridCol>
                <a:gridCol w="329184">
                  <a:extLst>
                    <a:ext uri="{9D8B030D-6E8A-4147-A177-3AD203B41FA5}">
                      <a16:colId xmlns:a16="http://schemas.microsoft.com/office/drawing/2014/main" val="3514390532"/>
                    </a:ext>
                  </a:extLst>
                </a:gridCol>
                <a:gridCol w="329184">
                  <a:extLst>
                    <a:ext uri="{9D8B030D-6E8A-4147-A177-3AD203B41FA5}">
                      <a16:colId xmlns:a16="http://schemas.microsoft.com/office/drawing/2014/main" val="1781362135"/>
                    </a:ext>
                  </a:extLst>
                </a:gridCol>
                <a:gridCol w="329184">
                  <a:extLst>
                    <a:ext uri="{9D8B030D-6E8A-4147-A177-3AD203B41FA5}">
                      <a16:colId xmlns:a16="http://schemas.microsoft.com/office/drawing/2014/main" val="2642515188"/>
                    </a:ext>
                  </a:extLst>
                </a:gridCol>
                <a:gridCol w="329184">
                  <a:extLst>
                    <a:ext uri="{9D8B030D-6E8A-4147-A177-3AD203B41FA5}">
                      <a16:colId xmlns:a16="http://schemas.microsoft.com/office/drawing/2014/main" val="3646892641"/>
                    </a:ext>
                  </a:extLst>
                </a:gridCol>
                <a:gridCol w="329184">
                  <a:extLst>
                    <a:ext uri="{9D8B030D-6E8A-4147-A177-3AD203B41FA5}">
                      <a16:colId xmlns:a16="http://schemas.microsoft.com/office/drawing/2014/main" val="3504377738"/>
                    </a:ext>
                  </a:extLst>
                </a:gridCol>
                <a:gridCol w="329184">
                  <a:extLst>
                    <a:ext uri="{9D8B030D-6E8A-4147-A177-3AD203B41FA5}">
                      <a16:colId xmlns:a16="http://schemas.microsoft.com/office/drawing/2014/main" val="1509118967"/>
                    </a:ext>
                  </a:extLst>
                </a:gridCol>
                <a:gridCol w="329184">
                  <a:extLst>
                    <a:ext uri="{9D8B030D-6E8A-4147-A177-3AD203B41FA5}">
                      <a16:colId xmlns:a16="http://schemas.microsoft.com/office/drawing/2014/main" val="274542663"/>
                    </a:ext>
                  </a:extLst>
                </a:gridCol>
                <a:gridCol w="329184">
                  <a:extLst>
                    <a:ext uri="{9D8B030D-6E8A-4147-A177-3AD203B41FA5}">
                      <a16:colId xmlns:a16="http://schemas.microsoft.com/office/drawing/2014/main" val="2111705328"/>
                    </a:ext>
                  </a:extLst>
                </a:gridCol>
                <a:gridCol w="329184">
                  <a:extLst>
                    <a:ext uri="{9D8B030D-6E8A-4147-A177-3AD203B41FA5}">
                      <a16:colId xmlns:a16="http://schemas.microsoft.com/office/drawing/2014/main" val="4153695666"/>
                    </a:ext>
                  </a:extLst>
                </a:gridCol>
                <a:gridCol w="329184">
                  <a:extLst>
                    <a:ext uri="{9D8B030D-6E8A-4147-A177-3AD203B41FA5}">
                      <a16:colId xmlns:a16="http://schemas.microsoft.com/office/drawing/2014/main" val="1366006163"/>
                    </a:ext>
                  </a:extLst>
                </a:gridCol>
                <a:gridCol w="329184">
                  <a:extLst>
                    <a:ext uri="{9D8B030D-6E8A-4147-A177-3AD203B41FA5}">
                      <a16:colId xmlns:a16="http://schemas.microsoft.com/office/drawing/2014/main" val="1743747155"/>
                    </a:ext>
                  </a:extLst>
                </a:gridCol>
                <a:gridCol w="329184">
                  <a:extLst>
                    <a:ext uri="{9D8B030D-6E8A-4147-A177-3AD203B41FA5}">
                      <a16:colId xmlns:a16="http://schemas.microsoft.com/office/drawing/2014/main" val="2909096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062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- 2019-06-14 22:00:00 </a:t>
                      </a:r>
                      <a:r>
                        <a:rPr kumimoji="0" lang="es-ES" sz="1000" b="0" i="0" u="none" strike="noStrike" kern="1200" cap="none" spc="0" normalizeH="0" baseline="0" noProof="0">
                          <a:ln>
                            <a:noFill/>
                          </a:ln>
                          <a:solidFill>
                            <a:prstClr val="black"/>
                          </a:solidFill>
                          <a:effectLst/>
                          <a:uLnTx/>
                          <a:uFillTx/>
                          <a:latin typeface="+mn-lt"/>
                          <a:ea typeface="+mn-ea"/>
                          <a:cs typeface="+mn-cs"/>
                        </a:rPr>
                        <a:t> 
 ¡Los increíbles helados Mochi llegaron al Auto! 😍
Vení por los tuyos y disfrutá de un delicioso helado premium, sin lactosa, vegano y libre de soya y gluten ❤️
Sus sabores te antojarán: Fresa, Chocolate y Caramelo Salado. Encontralos en tu Auto favorito. Precio ¢6.395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https://scontent.xx.fbcdn.net/v/t1.0-9/s720x720/62575610_2306542069412011_1154904130230157312_o.jpg?_nc_cat=102&amp;_nc_oc=AQn8bgkOfF7ILyzT7QYol1-dzzY2kJiEDzo-IiJTBqkR0uIrmmevQ36upx27uYZNx8Y&amp;_nc_ht=scontent.xx&amp;oh=26b408278cea5ce664d40d9777308ddb&amp;oe=5DC6E00A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04:36:54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12454832"/>
                  </a:ext>
                </a:extLst>
              </a:tr>
            </a:tbl>
          </a:graphicData>
        </a:graphic>
      </p:graphicFrame>
      <p:sp>
        <p:nvSpPr>
          <p:cNvPr id="4" name="Text Placeholder 3">
            <a:extLst>
              <a:ext uri="{FF2B5EF4-FFF2-40B4-BE49-F238E27FC236}">
                <a16:creationId xmlns:a16="http://schemas.microsoft.com/office/drawing/2014/main" id="{4F262D52-5F6D-4984-8E00-93B56C0369A7}"/>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3749214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E9D7-8376-494C-B23F-E8DF04223D5B}"/>
              </a:ext>
            </a:extLst>
          </p:cNvPr>
          <p:cNvSpPr>
            <a:spLocks noGrp="1"/>
          </p:cNvSpPr>
          <p:nvPr>
            <p:ph type="title"/>
          </p:nvPr>
        </p:nvSpPr>
        <p:spPr/>
        <p:txBody>
          <a:bodyPr/>
          <a:lstStyle/>
          <a:p>
            <a:r>
              <a:rPr lang="es-ES"/>
              <a:t>Top 20 publicaciones con más interacción (Incluye Automercado + Competencia). | All Pages - 4 of 20</a:t>
            </a:r>
            <a:endParaRPr lang="en-US"/>
          </a:p>
        </p:txBody>
      </p:sp>
      <p:graphicFrame>
        <p:nvGraphicFramePr>
          <p:cNvPr id="5" name="Table Placeholder 4">
            <a:extLst>
              <a:ext uri="{FF2B5EF4-FFF2-40B4-BE49-F238E27FC236}">
                <a16:creationId xmlns:a16="http://schemas.microsoft.com/office/drawing/2014/main" id="{88026162-877F-400C-8A8D-FB3542E9F911}"/>
              </a:ext>
            </a:extLst>
          </p:cNvPr>
          <p:cNvGraphicFramePr>
            <a:graphicFrameLocks noGrp="1"/>
          </p:cNvGraphicFramePr>
          <p:nvPr>
            <p:ph type="tbl" sz="quarter" idx="13"/>
            <p:extLst>
              <p:ext uri="{D42A27DB-BD31-4B8C-83A1-F6EECF244321}">
                <p14:modId xmlns:p14="http://schemas.microsoft.com/office/powerpoint/2010/main" val="2622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43595678"/>
                    </a:ext>
                  </a:extLst>
                </a:gridCol>
                <a:gridCol w="905256">
                  <a:extLst>
                    <a:ext uri="{9D8B030D-6E8A-4147-A177-3AD203B41FA5}">
                      <a16:colId xmlns:a16="http://schemas.microsoft.com/office/drawing/2014/main" val="2655923199"/>
                    </a:ext>
                  </a:extLst>
                </a:gridCol>
                <a:gridCol w="658368">
                  <a:extLst>
                    <a:ext uri="{9D8B030D-6E8A-4147-A177-3AD203B41FA5}">
                      <a16:colId xmlns:a16="http://schemas.microsoft.com/office/drawing/2014/main" val="2525602517"/>
                    </a:ext>
                  </a:extLst>
                </a:gridCol>
                <a:gridCol w="329184">
                  <a:extLst>
                    <a:ext uri="{9D8B030D-6E8A-4147-A177-3AD203B41FA5}">
                      <a16:colId xmlns:a16="http://schemas.microsoft.com/office/drawing/2014/main" val="2158592351"/>
                    </a:ext>
                  </a:extLst>
                </a:gridCol>
                <a:gridCol w="329184">
                  <a:extLst>
                    <a:ext uri="{9D8B030D-6E8A-4147-A177-3AD203B41FA5}">
                      <a16:colId xmlns:a16="http://schemas.microsoft.com/office/drawing/2014/main" val="2051416249"/>
                    </a:ext>
                  </a:extLst>
                </a:gridCol>
                <a:gridCol w="329184">
                  <a:extLst>
                    <a:ext uri="{9D8B030D-6E8A-4147-A177-3AD203B41FA5}">
                      <a16:colId xmlns:a16="http://schemas.microsoft.com/office/drawing/2014/main" val="2226133056"/>
                    </a:ext>
                  </a:extLst>
                </a:gridCol>
                <a:gridCol w="329184">
                  <a:extLst>
                    <a:ext uri="{9D8B030D-6E8A-4147-A177-3AD203B41FA5}">
                      <a16:colId xmlns:a16="http://schemas.microsoft.com/office/drawing/2014/main" val="4267257397"/>
                    </a:ext>
                  </a:extLst>
                </a:gridCol>
                <a:gridCol w="329184">
                  <a:extLst>
                    <a:ext uri="{9D8B030D-6E8A-4147-A177-3AD203B41FA5}">
                      <a16:colId xmlns:a16="http://schemas.microsoft.com/office/drawing/2014/main" val="2671526756"/>
                    </a:ext>
                  </a:extLst>
                </a:gridCol>
                <a:gridCol w="329184">
                  <a:extLst>
                    <a:ext uri="{9D8B030D-6E8A-4147-A177-3AD203B41FA5}">
                      <a16:colId xmlns:a16="http://schemas.microsoft.com/office/drawing/2014/main" val="1776134466"/>
                    </a:ext>
                  </a:extLst>
                </a:gridCol>
                <a:gridCol w="329184">
                  <a:extLst>
                    <a:ext uri="{9D8B030D-6E8A-4147-A177-3AD203B41FA5}">
                      <a16:colId xmlns:a16="http://schemas.microsoft.com/office/drawing/2014/main" val="2381838740"/>
                    </a:ext>
                  </a:extLst>
                </a:gridCol>
                <a:gridCol w="329184">
                  <a:extLst>
                    <a:ext uri="{9D8B030D-6E8A-4147-A177-3AD203B41FA5}">
                      <a16:colId xmlns:a16="http://schemas.microsoft.com/office/drawing/2014/main" val="2353183392"/>
                    </a:ext>
                  </a:extLst>
                </a:gridCol>
                <a:gridCol w="329184">
                  <a:extLst>
                    <a:ext uri="{9D8B030D-6E8A-4147-A177-3AD203B41FA5}">
                      <a16:colId xmlns:a16="http://schemas.microsoft.com/office/drawing/2014/main" val="855954538"/>
                    </a:ext>
                  </a:extLst>
                </a:gridCol>
                <a:gridCol w="329184">
                  <a:extLst>
                    <a:ext uri="{9D8B030D-6E8A-4147-A177-3AD203B41FA5}">
                      <a16:colId xmlns:a16="http://schemas.microsoft.com/office/drawing/2014/main" val="2617632783"/>
                    </a:ext>
                  </a:extLst>
                </a:gridCol>
                <a:gridCol w="329184">
                  <a:extLst>
                    <a:ext uri="{9D8B030D-6E8A-4147-A177-3AD203B41FA5}">
                      <a16:colId xmlns:a16="http://schemas.microsoft.com/office/drawing/2014/main" val="1722318155"/>
                    </a:ext>
                  </a:extLst>
                </a:gridCol>
                <a:gridCol w="329184">
                  <a:extLst>
                    <a:ext uri="{9D8B030D-6E8A-4147-A177-3AD203B41FA5}">
                      <a16:colId xmlns:a16="http://schemas.microsoft.com/office/drawing/2014/main" val="3872626652"/>
                    </a:ext>
                  </a:extLst>
                </a:gridCol>
                <a:gridCol w="329184">
                  <a:extLst>
                    <a:ext uri="{9D8B030D-6E8A-4147-A177-3AD203B41FA5}">
                      <a16:colId xmlns:a16="http://schemas.microsoft.com/office/drawing/2014/main" val="3483126879"/>
                    </a:ext>
                  </a:extLst>
                </a:gridCol>
                <a:gridCol w="329184">
                  <a:extLst>
                    <a:ext uri="{9D8B030D-6E8A-4147-A177-3AD203B41FA5}">
                      <a16:colId xmlns:a16="http://schemas.microsoft.com/office/drawing/2014/main" val="2663685311"/>
                    </a:ext>
                  </a:extLst>
                </a:gridCol>
                <a:gridCol w="329184">
                  <a:extLst>
                    <a:ext uri="{9D8B030D-6E8A-4147-A177-3AD203B41FA5}">
                      <a16:colId xmlns:a16="http://schemas.microsoft.com/office/drawing/2014/main" val="215082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7241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- 2019-05-29 12:11:13 </a:t>
                      </a:r>
                      <a:r>
                        <a:rPr kumimoji="0" lang="es-ES" sz="1000" b="0" i="0" u="none" strike="noStrike" kern="1200" cap="none" spc="0" normalizeH="0" baseline="0" noProof="0">
                          <a:ln>
                            <a:noFill/>
                          </a:ln>
                          <a:solidFill>
                            <a:prstClr val="black"/>
                          </a:solidFill>
                          <a:effectLst/>
                          <a:uLnTx/>
                          <a:uFillTx/>
                          <a:latin typeface="+mn-lt"/>
                          <a:ea typeface="+mn-ea"/>
                          <a:cs typeface="+mn-cs"/>
                        </a:rPr>
                        <a:t> 
 Sorpresa de mitad de semana para los más antojados 😋 Sólo por el día de HOY, 29 de mayo: 2x1 en Helado Tutto Chocolvers de Pops ¡Vení por el tuyo y probá esta delicia! 
Precio: ¢ 3,700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https://scontent.xx.fbcdn.net/v/t1.0-9/p720x720/61610515_2278461808886704_4809771263033606144_o.jpg?_nc_cat=103&amp;_nc_ht=scontent.xx&amp;oh=399e0c230e16bf1239da67e05a7ec5a9&amp;oe=5D881189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06/21/2019 04:44:50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21865822"/>
                  </a:ext>
                </a:extLst>
              </a:tr>
            </a:tbl>
          </a:graphicData>
        </a:graphic>
      </p:graphicFrame>
      <p:sp>
        <p:nvSpPr>
          <p:cNvPr id="4" name="Text Placeholder 3">
            <a:extLst>
              <a:ext uri="{FF2B5EF4-FFF2-40B4-BE49-F238E27FC236}">
                <a16:creationId xmlns:a16="http://schemas.microsoft.com/office/drawing/2014/main" id="{D2FA0483-C6EE-4012-97E8-D9DFFCE02D8D}"/>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575981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3961C-AA7F-4949-933E-8FD77E326011}"/>
              </a:ext>
            </a:extLst>
          </p:cNvPr>
          <p:cNvSpPr>
            <a:spLocks noGrp="1"/>
          </p:cNvSpPr>
          <p:nvPr>
            <p:ph type="title"/>
          </p:nvPr>
        </p:nvSpPr>
        <p:spPr/>
        <p:txBody>
          <a:bodyPr/>
          <a:lstStyle/>
          <a:p>
            <a:r>
              <a:rPr lang="es-ES"/>
              <a:t>Top 20 publicaciones con más interacción (Incluye Automercado + Competencia). | All Pages - 5 of 20</a:t>
            </a:r>
            <a:endParaRPr lang="en-US"/>
          </a:p>
        </p:txBody>
      </p:sp>
      <p:graphicFrame>
        <p:nvGraphicFramePr>
          <p:cNvPr id="5" name="Table Placeholder 4">
            <a:extLst>
              <a:ext uri="{FF2B5EF4-FFF2-40B4-BE49-F238E27FC236}">
                <a16:creationId xmlns:a16="http://schemas.microsoft.com/office/drawing/2014/main" id="{84602B00-B88B-49FB-BFCB-385F5B48EF81}"/>
              </a:ext>
            </a:extLst>
          </p:cNvPr>
          <p:cNvGraphicFramePr>
            <a:graphicFrameLocks noGrp="1"/>
          </p:cNvGraphicFramePr>
          <p:nvPr>
            <p:ph type="tbl" sz="quarter" idx="13"/>
            <p:extLst>
              <p:ext uri="{D42A27DB-BD31-4B8C-83A1-F6EECF244321}">
                <p14:modId xmlns:p14="http://schemas.microsoft.com/office/powerpoint/2010/main" val="1010099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25728607"/>
                    </a:ext>
                  </a:extLst>
                </a:gridCol>
                <a:gridCol w="905256">
                  <a:extLst>
                    <a:ext uri="{9D8B030D-6E8A-4147-A177-3AD203B41FA5}">
                      <a16:colId xmlns:a16="http://schemas.microsoft.com/office/drawing/2014/main" val="1144843216"/>
                    </a:ext>
                  </a:extLst>
                </a:gridCol>
                <a:gridCol w="658368">
                  <a:extLst>
                    <a:ext uri="{9D8B030D-6E8A-4147-A177-3AD203B41FA5}">
                      <a16:colId xmlns:a16="http://schemas.microsoft.com/office/drawing/2014/main" val="3115129468"/>
                    </a:ext>
                  </a:extLst>
                </a:gridCol>
                <a:gridCol w="329184">
                  <a:extLst>
                    <a:ext uri="{9D8B030D-6E8A-4147-A177-3AD203B41FA5}">
                      <a16:colId xmlns:a16="http://schemas.microsoft.com/office/drawing/2014/main" val="482228462"/>
                    </a:ext>
                  </a:extLst>
                </a:gridCol>
                <a:gridCol w="329184">
                  <a:extLst>
                    <a:ext uri="{9D8B030D-6E8A-4147-A177-3AD203B41FA5}">
                      <a16:colId xmlns:a16="http://schemas.microsoft.com/office/drawing/2014/main" val="4135594290"/>
                    </a:ext>
                  </a:extLst>
                </a:gridCol>
                <a:gridCol w="329184">
                  <a:extLst>
                    <a:ext uri="{9D8B030D-6E8A-4147-A177-3AD203B41FA5}">
                      <a16:colId xmlns:a16="http://schemas.microsoft.com/office/drawing/2014/main" val="217372292"/>
                    </a:ext>
                  </a:extLst>
                </a:gridCol>
                <a:gridCol w="329184">
                  <a:extLst>
                    <a:ext uri="{9D8B030D-6E8A-4147-A177-3AD203B41FA5}">
                      <a16:colId xmlns:a16="http://schemas.microsoft.com/office/drawing/2014/main" val="2455674453"/>
                    </a:ext>
                  </a:extLst>
                </a:gridCol>
                <a:gridCol w="329184">
                  <a:extLst>
                    <a:ext uri="{9D8B030D-6E8A-4147-A177-3AD203B41FA5}">
                      <a16:colId xmlns:a16="http://schemas.microsoft.com/office/drawing/2014/main" val="2503623020"/>
                    </a:ext>
                  </a:extLst>
                </a:gridCol>
                <a:gridCol w="329184">
                  <a:extLst>
                    <a:ext uri="{9D8B030D-6E8A-4147-A177-3AD203B41FA5}">
                      <a16:colId xmlns:a16="http://schemas.microsoft.com/office/drawing/2014/main" val="1084153931"/>
                    </a:ext>
                  </a:extLst>
                </a:gridCol>
                <a:gridCol w="329184">
                  <a:extLst>
                    <a:ext uri="{9D8B030D-6E8A-4147-A177-3AD203B41FA5}">
                      <a16:colId xmlns:a16="http://schemas.microsoft.com/office/drawing/2014/main" val="3615798380"/>
                    </a:ext>
                  </a:extLst>
                </a:gridCol>
                <a:gridCol w="329184">
                  <a:extLst>
                    <a:ext uri="{9D8B030D-6E8A-4147-A177-3AD203B41FA5}">
                      <a16:colId xmlns:a16="http://schemas.microsoft.com/office/drawing/2014/main" val="203940899"/>
                    </a:ext>
                  </a:extLst>
                </a:gridCol>
                <a:gridCol w="329184">
                  <a:extLst>
                    <a:ext uri="{9D8B030D-6E8A-4147-A177-3AD203B41FA5}">
                      <a16:colId xmlns:a16="http://schemas.microsoft.com/office/drawing/2014/main" val="243329995"/>
                    </a:ext>
                  </a:extLst>
                </a:gridCol>
                <a:gridCol w="329184">
                  <a:extLst>
                    <a:ext uri="{9D8B030D-6E8A-4147-A177-3AD203B41FA5}">
                      <a16:colId xmlns:a16="http://schemas.microsoft.com/office/drawing/2014/main" val="1548565385"/>
                    </a:ext>
                  </a:extLst>
                </a:gridCol>
                <a:gridCol w="329184">
                  <a:extLst>
                    <a:ext uri="{9D8B030D-6E8A-4147-A177-3AD203B41FA5}">
                      <a16:colId xmlns:a16="http://schemas.microsoft.com/office/drawing/2014/main" val="685163629"/>
                    </a:ext>
                  </a:extLst>
                </a:gridCol>
                <a:gridCol w="329184">
                  <a:extLst>
                    <a:ext uri="{9D8B030D-6E8A-4147-A177-3AD203B41FA5}">
                      <a16:colId xmlns:a16="http://schemas.microsoft.com/office/drawing/2014/main" val="3418678201"/>
                    </a:ext>
                  </a:extLst>
                </a:gridCol>
                <a:gridCol w="329184">
                  <a:extLst>
                    <a:ext uri="{9D8B030D-6E8A-4147-A177-3AD203B41FA5}">
                      <a16:colId xmlns:a16="http://schemas.microsoft.com/office/drawing/2014/main" val="2171788294"/>
                    </a:ext>
                  </a:extLst>
                </a:gridCol>
                <a:gridCol w="329184">
                  <a:extLst>
                    <a:ext uri="{9D8B030D-6E8A-4147-A177-3AD203B41FA5}">
                      <a16:colId xmlns:a16="http://schemas.microsoft.com/office/drawing/2014/main" val="1403719450"/>
                    </a:ext>
                  </a:extLst>
                </a:gridCol>
                <a:gridCol w="329184">
                  <a:extLst>
                    <a:ext uri="{9D8B030D-6E8A-4147-A177-3AD203B41FA5}">
                      <a16:colId xmlns:a16="http://schemas.microsoft.com/office/drawing/2014/main" val="990919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7665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- 2019-05-18 09:00:01 </a:t>
                      </a:r>
                      <a:r>
                        <a:rPr kumimoji="0" lang="es-ES" sz="1000" b="0" i="0" u="none" strike="noStrike" kern="1200" cap="none" spc="0" normalizeH="0" baseline="0" noProof="0">
                          <a:ln>
                            <a:noFill/>
                          </a:ln>
                          <a:solidFill>
                            <a:prstClr val="black"/>
                          </a:solidFill>
                          <a:effectLst/>
                          <a:uLnTx/>
                          <a:uFillTx/>
                          <a:latin typeface="+mn-lt"/>
                          <a:ea typeface="+mn-ea"/>
                          <a:cs typeface="+mn-cs"/>
                        </a:rPr>
                        <a:t> 
 Contanos qué es lo que más te gusta de la nueva imagen de los empaques Manza Té y taggeá a la persona con la querés compartir una delciosa taza de té Manza Té, anotá tu número de tarjeta Auto Frecuente y participá en el sorteo de este hermoso calentador eléctrico marca KitchenAid.
Fecha de participación: 18 y 19 de mayo 2019.
Ver reglamento: https://bit.ly/2Tz4Ckl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https://scontent.xx.fbcdn.net/v/t1.0-9/60493479_2258731527526399_1243239727629336576_n.png?_nc_cat=100&amp;_nc_ht=scontent.xx&amp;oh=68425907300a122955f5fb71648f45ff&amp;oe=5D8AC13D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04:39:27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2184076"/>
                  </a:ext>
                </a:extLst>
              </a:tr>
            </a:tbl>
          </a:graphicData>
        </a:graphic>
      </p:graphicFrame>
      <p:sp>
        <p:nvSpPr>
          <p:cNvPr id="4" name="Text Placeholder 3">
            <a:extLst>
              <a:ext uri="{FF2B5EF4-FFF2-40B4-BE49-F238E27FC236}">
                <a16:creationId xmlns:a16="http://schemas.microsoft.com/office/drawing/2014/main" id="{C1F9DB47-778F-4AEC-81BE-28A9A828DE20}"/>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3572477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A535-BC18-4588-A36E-CACCA80D7377}"/>
              </a:ext>
            </a:extLst>
          </p:cNvPr>
          <p:cNvSpPr>
            <a:spLocks noGrp="1"/>
          </p:cNvSpPr>
          <p:nvPr>
            <p:ph type="title"/>
          </p:nvPr>
        </p:nvSpPr>
        <p:spPr/>
        <p:txBody>
          <a:bodyPr/>
          <a:lstStyle/>
          <a:p>
            <a:r>
              <a:rPr lang="es-ES"/>
              <a:t>Top 20 publicaciones con más interacción (Incluye Automercado + Competencia). | All Pages - 6 of 20</a:t>
            </a:r>
            <a:endParaRPr lang="en-US"/>
          </a:p>
        </p:txBody>
      </p:sp>
      <p:graphicFrame>
        <p:nvGraphicFramePr>
          <p:cNvPr id="5" name="Table Placeholder 4">
            <a:extLst>
              <a:ext uri="{FF2B5EF4-FFF2-40B4-BE49-F238E27FC236}">
                <a16:creationId xmlns:a16="http://schemas.microsoft.com/office/drawing/2014/main" id="{B297239F-5A36-4825-97E7-FEBDCBBCB524}"/>
              </a:ext>
            </a:extLst>
          </p:cNvPr>
          <p:cNvGraphicFramePr>
            <a:graphicFrameLocks noGrp="1"/>
          </p:cNvGraphicFramePr>
          <p:nvPr>
            <p:ph type="tbl" sz="quarter" idx="13"/>
            <p:extLst>
              <p:ext uri="{D42A27DB-BD31-4B8C-83A1-F6EECF244321}">
                <p14:modId xmlns:p14="http://schemas.microsoft.com/office/powerpoint/2010/main" val="912585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68315255"/>
                    </a:ext>
                  </a:extLst>
                </a:gridCol>
                <a:gridCol w="905256">
                  <a:extLst>
                    <a:ext uri="{9D8B030D-6E8A-4147-A177-3AD203B41FA5}">
                      <a16:colId xmlns:a16="http://schemas.microsoft.com/office/drawing/2014/main" val="4003101273"/>
                    </a:ext>
                  </a:extLst>
                </a:gridCol>
                <a:gridCol w="658368">
                  <a:extLst>
                    <a:ext uri="{9D8B030D-6E8A-4147-A177-3AD203B41FA5}">
                      <a16:colId xmlns:a16="http://schemas.microsoft.com/office/drawing/2014/main" val="181465173"/>
                    </a:ext>
                  </a:extLst>
                </a:gridCol>
                <a:gridCol w="329184">
                  <a:extLst>
                    <a:ext uri="{9D8B030D-6E8A-4147-A177-3AD203B41FA5}">
                      <a16:colId xmlns:a16="http://schemas.microsoft.com/office/drawing/2014/main" val="1343821602"/>
                    </a:ext>
                  </a:extLst>
                </a:gridCol>
                <a:gridCol w="329184">
                  <a:extLst>
                    <a:ext uri="{9D8B030D-6E8A-4147-A177-3AD203B41FA5}">
                      <a16:colId xmlns:a16="http://schemas.microsoft.com/office/drawing/2014/main" val="1459761119"/>
                    </a:ext>
                  </a:extLst>
                </a:gridCol>
                <a:gridCol w="329184">
                  <a:extLst>
                    <a:ext uri="{9D8B030D-6E8A-4147-A177-3AD203B41FA5}">
                      <a16:colId xmlns:a16="http://schemas.microsoft.com/office/drawing/2014/main" val="3071399496"/>
                    </a:ext>
                  </a:extLst>
                </a:gridCol>
                <a:gridCol w="329184">
                  <a:extLst>
                    <a:ext uri="{9D8B030D-6E8A-4147-A177-3AD203B41FA5}">
                      <a16:colId xmlns:a16="http://schemas.microsoft.com/office/drawing/2014/main" val="1244865395"/>
                    </a:ext>
                  </a:extLst>
                </a:gridCol>
                <a:gridCol w="329184">
                  <a:extLst>
                    <a:ext uri="{9D8B030D-6E8A-4147-A177-3AD203B41FA5}">
                      <a16:colId xmlns:a16="http://schemas.microsoft.com/office/drawing/2014/main" val="3663222486"/>
                    </a:ext>
                  </a:extLst>
                </a:gridCol>
                <a:gridCol w="329184">
                  <a:extLst>
                    <a:ext uri="{9D8B030D-6E8A-4147-A177-3AD203B41FA5}">
                      <a16:colId xmlns:a16="http://schemas.microsoft.com/office/drawing/2014/main" val="2841832198"/>
                    </a:ext>
                  </a:extLst>
                </a:gridCol>
                <a:gridCol w="329184">
                  <a:extLst>
                    <a:ext uri="{9D8B030D-6E8A-4147-A177-3AD203B41FA5}">
                      <a16:colId xmlns:a16="http://schemas.microsoft.com/office/drawing/2014/main" val="3267890066"/>
                    </a:ext>
                  </a:extLst>
                </a:gridCol>
                <a:gridCol w="329184">
                  <a:extLst>
                    <a:ext uri="{9D8B030D-6E8A-4147-A177-3AD203B41FA5}">
                      <a16:colId xmlns:a16="http://schemas.microsoft.com/office/drawing/2014/main" val="1455931625"/>
                    </a:ext>
                  </a:extLst>
                </a:gridCol>
                <a:gridCol w="329184">
                  <a:extLst>
                    <a:ext uri="{9D8B030D-6E8A-4147-A177-3AD203B41FA5}">
                      <a16:colId xmlns:a16="http://schemas.microsoft.com/office/drawing/2014/main" val="3227152858"/>
                    </a:ext>
                  </a:extLst>
                </a:gridCol>
                <a:gridCol w="329184">
                  <a:extLst>
                    <a:ext uri="{9D8B030D-6E8A-4147-A177-3AD203B41FA5}">
                      <a16:colId xmlns:a16="http://schemas.microsoft.com/office/drawing/2014/main" val="4225932475"/>
                    </a:ext>
                  </a:extLst>
                </a:gridCol>
                <a:gridCol w="329184">
                  <a:extLst>
                    <a:ext uri="{9D8B030D-6E8A-4147-A177-3AD203B41FA5}">
                      <a16:colId xmlns:a16="http://schemas.microsoft.com/office/drawing/2014/main" val="1619170849"/>
                    </a:ext>
                  </a:extLst>
                </a:gridCol>
                <a:gridCol w="329184">
                  <a:extLst>
                    <a:ext uri="{9D8B030D-6E8A-4147-A177-3AD203B41FA5}">
                      <a16:colId xmlns:a16="http://schemas.microsoft.com/office/drawing/2014/main" val="2099936890"/>
                    </a:ext>
                  </a:extLst>
                </a:gridCol>
                <a:gridCol w="329184">
                  <a:extLst>
                    <a:ext uri="{9D8B030D-6E8A-4147-A177-3AD203B41FA5}">
                      <a16:colId xmlns:a16="http://schemas.microsoft.com/office/drawing/2014/main" val="1990855793"/>
                    </a:ext>
                  </a:extLst>
                </a:gridCol>
                <a:gridCol w="329184">
                  <a:extLst>
                    <a:ext uri="{9D8B030D-6E8A-4147-A177-3AD203B41FA5}">
                      <a16:colId xmlns:a16="http://schemas.microsoft.com/office/drawing/2014/main" val="1558477660"/>
                    </a:ext>
                  </a:extLst>
                </a:gridCol>
                <a:gridCol w="329184">
                  <a:extLst>
                    <a:ext uri="{9D8B030D-6E8A-4147-A177-3AD203B41FA5}">
                      <a16:colId xmlns:a16="http://schemas.microsoft.com/office/drawing/2014/main" val="1646232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463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- 2019-05-08 10:30:00 </a:t>
                      </a:r>
                      <a:r>
                        <a:rPr kumimoji="0" lang="es-ES" sz="1000" b="0" i="0" u="none" strike="noStrike" kern="1200" cap="none" spc="0" normalizeH="0" baseline="0" noProof="0">
                          <a:ln>
                            <a:noFill/>
                          </a:ln>
                          <a:solidFill>
                            <a:prstClr val="black"/>
                          </a:solidFill>
                          <a:effectLst/>
                          <a:uLnTx/>
                          <a:uFillTx/>
                          <a:latin typeface="+mn-lt"/>
                          <a:ea typeface="+mn-ea"/>
                          <a:cs typeface="+mn-cs"/>
                        </a:rPr>
                        <a:t> 
 ¡No te lo soñaste, es realidad! 😍
Encontrá solo por hoy un 2X1 en la deliciosa paleta de helado sabor chocolate-almendra Haagen Dazs 70g  en tu Auto favorito. 
Válido sólo por hoy 8 de mayo 2019.
Precio: ¢2,250.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https://scontent.xx.fbcdn.net/v/t1.0-9/q84/p720x720/60353019_2242620102470875_1496771123126206464_o.jpg?_nc_cat=109&amp;_nc_ht=scontent.xx&amp;oh=4645f588e7e374acb064cf4186b3309e&amp;oe=5D6DDDAF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05/17/2019 04:40:58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69867123"/>
                  </a:ext>
                </a:extLst>
              </a:tr>
            </a:tbl>
          </a:graphicData>
        </a:graphic>
      </p:graphicFrame>
      <p:sp>
        <p:nvSpPr>
          <p:cNvPr id="4" name="Text Placeholder 3">
            <a:extLst>
              <a:ext uri="{FF2B5EF4-FFF2-40B4-BE49-F238E27FC236}">
                <a16:creationId xmlns:a16="http://schemas.microsoft.com/office/drawing/2014/main" id="{248B5A42-07F8-41D0-92EB-F63F8248324C}"/>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388897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E55B9-E528-4796-8912-6B708FF67EF5}"/>
              </a:ext>
            </a:extLst>
          </p:cNvPr>
          <p:cNvSpPr>
            <a:spLocks noGrp="1"/>
          </p:cNvSpPr>
          <p:nvPr>
            <p:ph type="title"/>
          </p:nvPr>
        </p:nvSpPr>
        <p:spPr/>
        <p:txBody>
          <a:bodyPr/>
          <a:lstStyle/>
          <a:p>
            <a:r>
              <a:rPr lang="es-ES"/>
              <a:t>Top 20 publicaciones con más interacción (Incluye Automercado + Competencia). | All Pages - 7 of 20</a:t>
            </a:r>
            <a:endParaRPr lang="en-US"/>
          </a:p>
        </p:txBody>
      </p:sp>
      <p:graphicFrame>
        <p:nvGraphicFramePr>
          <p:cNvPr id="5" name="Table Placeholder 4">
            <a:extLst>
              <a:ext uri="{FF2B5EF4-FFF2-40B4-BE49-F238E27FC236}">
                <a16:creationId xmlns:a16="http://schemas.microsoft.com/office/drawing/2014/main" id="{AFB6D92F-61F4-4871-B09E-204431F109CA}"/>
              </a:ext>
            </a:extLst>
          </p:cNvPr>
          <p:cNvGraphicFramePr>
            <a:graphicFrameLocks noGrp="1"/>
          </p:cNvGraphicFramePr>
          <p:nvPr>
            <p:ph type="tbl" sz="quarter" idx="13"/>
            <p:extLst>
              <p:ext uri="{D42A27DB-BD31-4B8C-83A1-F6EECF244321}">
                <p14:modId xmlns:p14="http://schemas.microsoft.com/office/powerpoint/2010/main" val="3838570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59544603"/>
                    </a:ext>
                  </a:extLst>
                </a:gridCol>
                <a:gridCol w="905256">
                  <a:extLst>
                    <a:ext uri="{9D8B030D-6E8A-4147-A177-3AD203B41FA5}">
                      <a16:colId xmlns:a16="http://schemas.microsoft.com/office/drawing/2014/main" val="1333608717"/>
                    </a:ext>
                  </a:extLst>
                </a:gridCol>
                <a:gridCol w="658368">
                  <a:extLst>
                    <a:ext uri="{9D8B030D-6E8A-4147-A177-3AD203B41FA5}">
                      <a16:colId xmlns:a16="http://schemas.microsoft.com/office/drawing/2014/main" val="3172899103"/>
                    </a:ext>
                  </a:extLst>
                </a:gridCol>
                <a:gridCol w="329184">
                  <a:extLst>
                    <a:ext uri="{9D8B030D-6E8A-4147-A177-3AD203B41FA5}">
                      <a16:colId xmlns:a16="http://schemas.microsoft.com/office/drawing/2014/main" val="3733926538"/>
                    </a:ext>
                  </a:extLst>
                </a:gridCol>
                <a:gridCol w="329184">
                  <a:extLst>
                    <a:ext uri="{9D8B030D-6E8A-4147-A177-3AD203B41FA5}">
                      <a16:colId xmlns:a16="http://schemas.microsoft.com/office/drawing/2014/main" val="2367675723"/>
                    </a:ext>
                  </a:extLst>
                </a:gridCol>
                <a:gridCol w="329184">
                  <a:extLst>
                    <a:ext uri="{9D8B030D-6E8A-4147-A177-3AD203B41FA5}">
                      <a16:colId xmlns:a16="http://schemas.microsoft.com/office/drawing/2014/main" val="2166976798"/>
                    </a:ext>
                  </a:extLst>
                </a:gridCol>
                <a:gridCol w="329184">
                  <a:extLst>
                    <a:ext uri="{9D8B030D-6E8A-4147-A177-3AD203B41FA5}">
                      <a16:colId xmlns:a16="http://schemas.microsoft.com/office/drawing/2014/main" val="2499197889"/>
                    </a:ext>
                  </a:extLst>
                </a:gridCol>
                <a:gridCol w="329184">
                  <a:extLst>
                    <a:ext uri="{9D8B030D-6E8A-4147-A177-3AD203B41FA5}">
                      <a16:colId xmlns:a16="http://schemas.microsoft.com/office/drawing/2014/main" val="3533773887"/>
                    </a:ext>
                  </a:extLst>
                </a:gridCol>
                <a:gridCol w="329184">
                  <a:extLst>
                    <a:ext uri="{9D8B030D-6E8A-4147-A177-3AD203B41FA5}">
                      <a16:colId xmlns:a16="http://schemas.microsoft.com/office/drawing/2014/main" val="86478315"/>
                    </a:ext>
                  </a:extLst>
                </a:gridCol>
                <a:gridCol w="329184">
                  <a:extLst>
                    <a:ext uri="{9D8B030D-6E8A-4147-A177-3AD203B41FA5}">
                      <a16:colId xmlns:a16="http://schemas.microsoft.com/office/drawing/2014/main" val="1405986278"/>
                    </a:ext>
                  </a:extLst>
                </a:gridCol>
                <a:gridCol w="329184">
                  <a:extLst>
                    <a:ext uri="{9D8B030D-6E8A-4147-A177-3AD203B41FA5}">
                      <a16:colId xmlns:a16="http://schemas.microsoft.com/office/drawing/2014/main" val="3791048306"/>
                    </a:ext>
                  </a:extLst>
                </a:gridCol>
                <a:gridCol w="329184">
                  <a:extLst>
                    <a:ext uri="{9D8B030D-6E8A-4147-A177-3AD203B41FA5}">
                      <a16:colId xmlns:a16="http://schemas.microsoft.com/office/drawing/2014/main" val="4232549574"/>
                    </a:ext>
                  </a:extLst>
                </a:gridCol>
                <a:gridCol w="329184">
                  <a:extLst>
                    <a:ext uri="{9D8B030D-6E8A-4147-A177-3AD203B41FA5}">
                      <a16:colId xmlns:a16="http://schemas.microsoft.com/office/drawing/2014/main" val="3005989051"/>
                    </a:ext>
                  </a:extLst>
                </a:gridCol>
                <a:gridCol w="329184">
                  <a:extLst>
                    <a:ext uri="{9D8B030D-6E8A-4147-A177-3AD203B41FA5}">
                      <a16:colId xmlns:a16="http://schemas.microsoft.com/office/drawing/2014/main" val="3443968542"/>
                    </a:ext>
                  </a:extLst>
                </a:gridCol>
                <a:gridCol w="329184">
                  <a:extLst>
                    <a:ext uri="{9D8B030D-6E8A-4147-A177-3AD203B41FA5}">
                      <a16:colId xmlns:a16="http://schemas.microsoft.com/office/drawing/2014/main" val="1665048821"/>
                    </a:ext>
                  </a:extLst>
                </a:gridCol>
                <a:gridCol w="329184">
                  <a:extLst>
                    <a:ext uri="{9D8B030D-6E8A-4147-A177-3AD203B41FA5}">
                      <a16:colId xmlns:a16="http://schemas.microsoft.com/office/drawing/2014/main" val="1704168295"/>
                    </a:ext>
                  </a:extLst>
                </a:gridCol>
                <a:gridCol w="329184">
                  <a:extLst>
                    <a:ext uri="{9D8B030D-6E8A-4147-A177-3AD203B41FA5}">
                      <a16:colId xmlns:a16="http://schemas.microsoft.com/office/drawing/2014/main" val="1056133083"/>
                    </a:ext>
                  </a:extLst>
                </a:gridCol>
                <a:gridCol w="329184">
                  <a:extLst>
                    <a:ext uri="{9D8B030D-6E8A-4147-A177-3AD203B41FA5}">
                      <a16:colId xmlns:a16="http://schemas.microsoft.com/office/drawing/2014/main" val="1411733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4605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- 2019-05-22 14:00:00 </a:t>
                      </a:r>
                      <a:r>
                        <a:rPr kumimoji="0" lang="es-ES" sz="1000" b="0" i="0" u="none" strike="noStrike" kern="1200" cap="none" spc="0" normalizeH="0" baseline="0" noProof="0">
                          <a:ln>
                            <a:noFill/>
                          </a:ln>
                          <a:solidFill>
                            <a:prstClr val="black"/>
                          </a:solidFill>
                          <a:effectLst/>
                          <a:uLnTx/>
                          <a:uFillTx/>
                          <a:latin typeface="+mn-lt"/>
                          <a:ea typeface="+mn-ea"/>
                          <a:cs typeface="+mn-cs"/>
                        </a:rPr>
                        <a:t> 
 Disfrutá el placer de contemplar la naturaleza.
Las nuevas bolsas reutilizables del Auto llenas de Árboles Mágicos te inspiran a pausar, contemplar, conectar y crear.🌳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https://scontent.xx.fbcdn.net/v/t1.0-9/p720x720/61294431_2265351306864421_1657819417335037952_o.png?_nc_cat=107&amp;_nc_ht=scontent.xx&amp;oh=02c18400796eaf455450c240dc0164f3&amp;oe=5D9574EA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06/13/2019 04:39:16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85079929"/>
                  </a:ext>
                </a:extLst>
              </a:tr>
            </a:tbl>
          </a:graphicData>
        </a:graphic>
      </p:graphicFrame>
      <p:sp>
        <p:nvSpPr>
          <p:cNvPr id="4" name="Text Placeholder 3">
            <a:extLst>
              <a:ext uri="{FF2B5EF4-FFF2-40B4-BE49-F238E27FC236}">
                <a16:creationId xmlns:a16="http://schemas.microsoft.com/office/drawing/2014/main" id="{16EA30C7-60FD-486D-8C8A-AF434785969A}"/>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2301307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F518D-DC79-4757-B2C6-D61FFE1CAFF7}"/>
              </a:ext>
            </a:extLst>
          </p:cNvPr>
          <p:cNvSpPr>
            <a:spLocks noGrp="1"/>
          </p:cNvSpPr>
          <p:nvPr>
            <p:ph type="title"/>
          </p:nvPr>
        </p:nvSpPr>
        <p:spPr/>
        <p:txBody>
          <a:bodyPr/>
          <a:lstStyle/>
          <a:p>
            <a:r>
              <a:rPr lang="es-ES"/>
              <a:t>Top 20 publicaciones con más interacción (Incluye Automercado + Competencia). | All Pages - 8 of 20</a:t>
            </a:r>
            <a:endParaRPr lang="en-US"/>
          </a:p>
        </p:txBody>
      </p:sp>
      <p:graphicFrame>
        <p:nvGraphicFramePr>
          <p:cNvPr id="5" name="Table Placeholder 4">
            <a:extLst>
              <a:ext uri="{FF2B5EF4-FFF2-40B4-BE49-F238E27FC236}">
                <a16:creationId xmlns:a16="http://schemas.microsoft.com/office/drawing/2014/main" id="{BE76BDA9-DEC3-497F-BE5E-E2AE1A844AA9}"/>
              </a:ext>
            </a:extLst>
          </p:cNvPr>
          <p:cNvGraphicFramePr>
            <a:graphicFrameLocks noGrp="1"/>
          </p:cNvGraphicFramePr>
          <p:nvPr>
            <p:ph type="tbl" sz="quarter" idx="13"/>
            <p:extLst>
              <p:ext uri="{D42A27DB-BD31-4B8C-83A1-F6EECF244321}">
                <p14:modId xmlns:p14="http://schemas.microsoft.com/office/powerpoint/2010/main" val="2773828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96820970"/>
                    </a:ext>
                  </a:extLst>
                </a:gridCol>
                <a:gridCol w="905256">
                  <a:extLst>
                    <a:ext uri="{9D8B030D-6E8A-4147-A177-3AD203B41FA5}">
                      <a16:colId xmlns:a16="http://schemas.microsoft.com/office/drawing/2014/main" val="202248372"/>
                    </a:ext>
                  </a:extLst>
                </a:gridCol>
                <a:gridCol w="658368">
                  <a:extLst>
                    <a:ext uri="{9D8B030D-6E8A-4147-A177-3AD203B41FA5}">
                      <a16:colId xmlns:a16="http://schemas.microsoft.com/office/drawing/2014/main" val="1343738537"/>
                    </a:ext>
                  </a:extLst>
                </a:gridCol>
                <a:gridCol w="329184">
                  <a:extLst>
                    <a:ext uri="{9D8B030D-6E8A-4147-A177-3AD203B41FA5}">
                      <a16:colId xmlns:a16="http://schemas.microsoft.com/office/drawing/2014/main" val="2759324758"/>
                    </a:ext>
                  </a:extLst>
                </a:gridCol>
                <a:gridCol w="329184">
                  <a:extLst>
                    <a:ext uri="{9D8B030D-6E8A-4147-A177-3AD203B41FA5}">
                      <a16:colId xmlns:a16="http://schemas.microsoft.com/office/drawing/2014/main" val="576801906"/>
                    </a:ext>
                  </a:extLst>
                </a:gridCol>
                <a:gridCol w="329184">
                  <a:extLst>
                    <a:ext uri="{9D8B030D-6E8A-4147-A177-3AD203B41FA5}">
                      <a16:colId xmlns:a16="http://schemas.microsoft.com/office/drawing/2014/main" val="215153679"/>
                    </a:ext>
                  </a:extLst>
                </a:gridCol>
                <a:gridCol w="329184">
                  <a:extLst>
                    <a:ext uri="{9D8B030D-6E8A-4147-A177-3AD203B41FA5}">
                      <a16:colId xmlns:a16="http://schemas.microsoft.com/office/drawing/2014/main" val="213182413"/>
                    </a:ext>
                  </a:extLst>
                </a:gridCol>
                <a:gridCol w="329184">
                  <a:extLst>
                    <a:ext uri="{9D8B030D-6E8A-4147-A177-3AD203B41FA5}">
                      <a16:colId xmlns:a16="http://schemas.microsoft.com/office/drawing/2014/main" val="3108677073"/>
                    </a:ext>
                  </a:extLst>
                </a:gridCol>
                <a:gridCol w="329184">
                  <a:extLst>
                    <a:ext uri="{9D8B030D-6E8A-4147-A177-3AD203B41FA5}">
                      <a16:colId xmlns:a16="http://schemas.microsoft.com/office/drawing/2014/main" val="639980523"/>
                    </a:ext>
                  </a:extLst>
                </a:gridCol>
                <a:gridCol w="329184">
                  <a:extLst>
                    <a:ext uri="{9D8B030D-6E8A-4147-A177-3AD203B41FA5}">
                      <a16:colId xmlns:a16="http://schemas.microsoft.com/office/drawing/2014/main" val="3032576628"/>
                    </a:ext>
                  </a:extLst>
                </a:gridCol>
                <a:gridCol w="329184">
                  <a:extLst>
                    <a:ext uri="{9D8B030D-6E8A-4147-A177-3AD203B41FA5}">
                      <a16:colId xmlns:a16="http://schemas.microsoft.com/office/drawing/2014/main" val="2603312878"/>
                    </a:ext>
                  </a:extLst>
                </a:gridCol>
                <a:gridCol w="329184">
                  <a:extLst>
                    <a:ext uri="{9D8B030D-6E8A-4147-A177-3AD203B41FA5}">
                      <a16:colId xmlns:a16="http://schemas.microsoft.com/office/drawing/2014/main" val="3830062534"/>
                    </a:ext>
                  </a:extLst>
                </a:gridCol>
                <a:gridCol w="329184">
                  <a:extLst>
                    <a:ext uri="{9D8B030D-6E8A-4147-A177-3AD203B41FA5}">
                      <a16:colId xmlns:a16="http://schemas.microsoft.com/office/drawing/2014/main" val="446439012"/>
                    </a:ext>
                  </a:extLst>
                </a:gridCol>
                <a:gridCol w="329184">
                  <a:extLst>
                    <a:ext uri="{9D8B030D-6E8A-4147-A177-3AD203B41FA5}">
                      <a16:colId xmlns:a16="http://schemas.microsoft.com/office/drawing/2014/main" val="2299320379"/>
                    </a:ext>
                  </a:extLst>
                </a:gridCol>
                <a:gridCol w="329184">
                  <a:extLst>
                    <a:ext uri="{9D8B030D-6E8A-4147-A177-3AD203B41FA5}">
                      <a16:colId xmlns:a16="http://schemas.microsoft.com/office/drawing/2014/main" val="1535703236"/>
                    </a:ext>
                  </a:extLst>
                </a:gridCol>
                <a:gridCol w="329184">
                  <a:extLst>
                    <a:ext uri="{9D8B030D-6E8A-4147-A177-3AD203B41FA5}">
                      <a16:colId xmlns:a16="http://schemas.microsoft.com/office/drawing/2014/main" val="281770015"/>
                    </a:ext>
                  </a:extLst>
                </a:gridCol>
                <a:gridCol w="329184">
                  <a:extLst>
                    <a:ext uri="{9D8B030D-6E8A-4147-A177-3AD203B41FA5}">
                      <a16:colId xmlns:a16="http://schemas.microsoft.com/office/drawing/2014/main" val="1555570981"/>
                    </a:ext>
                  </a:extLst>
                </a:gridCol>
                <a:gridCol w="329184">
                  <a:extLst>
                    <a:ext uri="{9D8B030D-6E8A-4147-A177-3AD203B41FA5}">
                      <a16:colId xmlns:a16="http://schemas.microsoft.com/office/drawing/2014/main" val="2541593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796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- 2019-07-02 11:31:02 </a:t>
                      </a:r>
                      <a:r>
                        <a:rPr kumimoji="0" lang="es-ES" sz="1000" b="0" i="0" u="none" strike="noStrike" kern="1200" cap="none" spc="0" normalizeH="0" baseline="0" noProof="0">
                          <a:ln>
                            <a:noFill/>
                          </a:ln>
                          <a:solidFill>
                            <a:prstClr val="black"/>
                          </a:solidFill>
                          <a:effectLst/>
                          <a:uLnTx/>
                          <a:uFillTx/>
                          <a:latin typeface="+mn-lt"/>
                          <a:ea typeface="+mn-ea"/>
                          <a:cs typeface="+mn-cs"/>
                        </a:rPr>
                        <a:t> 
 ¿Sabías que en Auto Mercado NO comercializamos Lenguado hasta que su forma de pesca nos asegure la conservación de los ecosistemas marinos?.
#Pescayconsumoresponsable #AutoMercado #MarViva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https://scontent.xx.fbcdn.net/v/t1.0-9/p720x720/65512391_2338504986215719_8184992486783975424_o.jpg?_nc_cat=103&amp;_nc_oc=AQk5Y_uLx5nShrLYTbftBn_BPIyidP_lnM-R2qe5NN9Fot_RS9ajBXEu_HOns8rPUSM&amp;_nc_ht=scontent.xx&amp;oh=ee3869cdccc2496b75301894b677bf20&amp;oe=5DC2D7B5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04:40:28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5393573"/>
                  </a:ext>
                </a:extLst>
              </a:tr>
            </a:tbl>
          </a:graphicData>
        </a:graphic>
      </p:graphicFrame>
      <p:sp>
        <p:nvSpPr>
          <p:cNvPr id="4" name="Text Placeholder 3">
            <a:extLst>
              <a:ext uri="{FF2B5EF4-FFF2-40B4-BE49-F238E27FC236}">
                <a16:creationId xmlns:a16="http://schemas.microsoft.com/office/drawing/2014/main" id="{09681CED-ADBA-4B14-9115-0D7147CAB545}"/>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206470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FC7E0-3F1B-455C-A159-5E0E772C2847}"/>
              </a:ext>
            </a:extLst>
          </p:cNvPr>
          <p:cNvSpPr>
            <a:spLocks noGrp="1"/>
          </p:cNvSpPr>
          <p:nvPr>
            <p:ph type="title"/>
          </p:nvPr>
        </p:nvSpPr>
        <p:spPr/>
        <p:txBody>
          <a:bodyPr/>
          <a:lstStyle/>
          <a:p>
            <a:r>
              <a:rPr lang="es-ES"/>
              <a:t>Top 20 publicaciones con más interacción (Incluye Automercado + Competencia). | All Pages - 9 of 20</a:t>
            </a:r>
            <a:endParaRPr lang="en-US"/>
          </a:p>
        </p:txBody>
      </p:sp>
      <p:graphicFrame>
        <p:nvGraphicFramePr>
          <p:cNvPr id="5" name="Table Placeholder 4">
            <a:extLst>
              <a:ext uri="{FF2B5EF4-FFF2-40B4-BE49-F238E27FC236}">
                <a16:creationId xmlns:a16="http://schemas.microsoft.com/office/drawing/2014/main" id="{9098A213-F461-4412-9318-AC006E1B05F3}"/>
              </a:ext>
            </a:extLst>
          </p:cNvPr>
          <p:cNvGraphicFramePr>
            <a:graphicFrameLocks noGrp="1"/>
          </p:cNvGraphicFramePr>
          <p:nvPr>
            <p:ph type="tbl" sz="quarter" idx="13"/>
            <p:extLst>
              <p:ext uri="{D42A27DB-BD31-4B8C-83A1-F6EECF244321}">
                <p14:modId xmlns:p14="http://schemas.microsoft.com/office/powerpoint/2010/main" val="1308583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37886624"/>
                    </a:ext>
                  </a:extLst>
                </a:gridCol>
                <a:gridCol w="905256">
                  <a:extLst>
                    <a:ext uri="{9D8B030D-6E8A-4147-A177-3AD203B41FA5}">
                      <a16:colId xmlns:a16="http://schemas.microsoft.com/office/drawing/2014/main" val="1928451159"/>
                    </a:ext>
                  </a:extLst>
                </a:gridCol>
                <a:gridCol w="658368">
                  <a:extLst>
                    <a:ext uri="{9D8B030D-6E8A-4147-A177-3AD203B41FA5}">
                      <a16:colId xmlns:a16="http://schemas.microsoft.com/office/drawing/2014/main" val="2792393018"/>
                    </a:ext>
                  </a:extLst>
                </a:gridCol>
                <a:gridCol w="329184">
                  <a:extLst>
                    <a:ext uri="{9D8B030D-6E8A-4147-A177-3AD203B41FA5}">
                      <a16:colId xmlns:a16="http://schemas.microsoft.com/office/drawing/2014/main" val="2630245851"/>
                    </a:ext>
                  </a:extLst>
                </a:gridCol>
                <a:gridCol w="329184">
                  <a:extLst>
                    <a:ext uri="{9D8B030D-6E8A-4147-A177-3AD203B41FA5}">
                      <a16:colId xmlns:a16="http://schemas.microsoft.com/office/drawing/2014/main" val="807698780"/>
                    </a:ext>
                  </a:extLst>
                </a:gridCol>
                <a:gridCol w="329184">
                  <a:extLst>
                    <a:ext uri="{9D8B030D-6E8A-4147-A177-3AD203B41FA5}">
                      <a16:colId xmlns:a16="http://schemas.microsoft.com/office/drawing/2014/main" val="3535769238"/>
                    </a:ext>
                  </a:extLst>
                </a:gridCol>
                <a:gridCol w="329184">
                  <a:extLst>
                    <a:ext uri="{9D8B030D-6E8A-4147-A177-3AD203B41FA5}">
                      <a16:colId xmlns:a16="http://schemas.microsoft.com/office/drawing/2014/main" val="3364296083"/>
                    </a:ext>
                  </a:extLst>
                </a:gridCol>
                <a:gridCol w="329184">
                  <a:extLst>
                    <a:ext uri="{9D8B030D-6E8A-4147-A177-3AD203B41FA5}">
                      <a16:colId xmlns:a16="http://schemas.microsoft.com/office/drawing/2014/main" val="3013465693"/>
                    </a:ext>
                  </a:extLst>
                </a:gridCol>
                <a:gridCol w="329184">
                  <a:extLst>
                    <a:ext uri="{9D8B030D-6E8A-4147-A177-3AD203B41FA5}">
                      <a16:colId xmlns:a16="http://schemas.microsoft.com/office/drawing/2014/main" val="209845703"/>
                    </a:ext>
                  </a:extLst>
                </a:gridCol>
                <a:gridCol w="329184">
                  <a:extLst>
                    <a:ext uri="{9D8B030D-6E8A-4147-A177-3AD203B41FA5}">
                      <a16:colId xmlns:a16="http://schemas.microsoft.com/office/drawing/2014/main" val="2391949421"/>
                    </a:ext>
                  </a:extLst>
                </a:gridCol>
                <a:gridCol w="329184">
                  <a:extLst>
                    <a:ext uri="{9D8B030D-6E8A-4147-A177-3AD203B41FA5}">
                      <a16:colId xmlns:a16="http://schemas.microsoft.com/office/drawing/2014/main" val="2609566231"/>
                    </a:ext>
                  </a:extLst>
                </a:gridCol>
                <a:gridCol w="329184">
                  <a:extLst>
                    <a:ext uri="{9D8B030D-6E8A-4147-A177-3AD203B41FA5}">
                      <a16:colId xmlns:a16="http://schemas.microsoft.com/office/drawing/2014/main" val="1269142664"/>
                    </a:ext>
                  </a:extLst>
                </a:gridCol>
                <a:gridCol w="329184">
                  <a:extLst>
                    <a:ext uri="{9D8B030D-6E8A-4147-A177-3AD203B41FA5}">
                      <a16:colId xmlns:a16="http://schemas.microsoft.com/office/drawing/2014/main" val="3553977101"/>
                    </a:ext>
                  </a:extLst>
                </a:gridCol>
                <a:gridCol w="329184">
                  <a:extLst>
                    <a:ext uri="{9D8B030D-6E8A-4147-A177-3AD203B41FA5}">
                      <a16:colId xmlns:a16="http://schemas.microsoft.com/office/drawing/2014/main" val="3998854376"/>
                    </a:ext>
                  </a:extLst>
                </a:gridCol>
                <a:gridCol w="329184">
                  <a:extLst>
                    <a:ext uri="{9D8B030D-6E8A-4147-A177-3AD203B41FA5}">
                      <a16:colId xmlns:a16="http://schemas.microsoft.com/office/drawing/2014/main" val="451673242"/>
                    </a:ext>
                  </a:extLst>
                </a:gridCol>
                <a:gridCol w="329184">
                  <a:extLst>
                    <a:ext uri="{9D8B030D-6E8A-4147-A177-3AD203B41FA5}">
                      <a16:colId xmlns:a16="http://schemas.microsoft.com/office/drawing/2014/main" val="3898455836"/>
                    </a:ext>
                  </a:extLst>
                </a:gridCol>
                <a:gridCol w="329184">
                  <a:extLst>
                    <a:ext uri="{9D8B030D-6E8A-4147-A177-3AD203B41FA5}">
                      <a16:colId xmlns:a16="http://schemas.microsoft.com/office/drawing/2014/main" val="1084900574"/>
                    </a:ext>
                  </a:extLst>
                </a:gridCol>
                <a:gridCol w="329184">
                  <a:extLst>
                    <a:ext uri="{9D8B030D-6E8A-4147-A177-3AD203B41FA5}">
                      <a16:colId xmlns:a16="http://schemas.microsoft.com/office/drawing/2014/main" val="2855363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8651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- 2019-05-21 11:00:00 </a:t>
                      </a:r>
                      <a:r>
                        <a:rPr kumimoji="0" lang="es-ES" sz="1000" b="0" i="0" u="none" strike="noStrike" kern="1200" cap="none" spc="0" normalizeH="0" baseline="0" noProof="0">
                          <a:ln>
                            <a:noFill/>
                          </a:ln>
                          <a:solidFill>
                            <a:prstClr val="black"/>
                          </a:solidFill>
                          <a:effectLst/>
                          <a:uLnTx/>
                          <a:uFillTx/>
                          <a:latin typeface="+mn-lt"/>
                          <a:ea typeface="+mn-ea"/>
                          <a:cs typeface="+mn-cs"/>
                        </a:rPr>
                        <a:t> 
 Si la fresa, el chocolate o la manzana verde son lo tuyo, adquirí las nuevas pajillas comestibles disponibles en nuestras cafeterías de Auto: Bratsi, San José Centro, Escazú, Heredia y Multiplaza Escazú.
*Disponibilidad varía según supermercados.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https://scontent.xx.fbcdn.net/v/t1.0-9/p720x720/60545750_2258800620852823_2431119886613741568_n.jpg?_nc_cat=103&amp;_nc_ht=scontent.xx&amp;oh=43d39be330446c4af1ea45fa5758de9a&amp;oe=5D90DBA8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04:36:57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074104"/>
                  </a:ext>
                </a:extLst>
              </a:tr>
            </a:tbl>
          </a:graphicData>
        </a:graphic>
      </p:graphicFrame>
      <p:sp>
        <p:nvSpPr>
          <p:cNvPr id="4" name="Text Placeholder 3">
            <a:extLst>
              <a:ext uri="{FF2B5EF4-FFF2-40B4-BE49-F238E27FC236}">
                <a16:creationId xmlns:a16="http://schemas.microsoft.com/office/drawing/2014/main" id="{EED9CA10-916A-45A7-A16F-6B3F4151212B}"/>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1922703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89989-A4AF-4AE3-A073-4B98AB7333BA}"/>
              </a:ext>
            </a:extLst>
          </p:cNvPr>
          <p:cNvSpPr>
            <a:spLocks noGrp="1"/>
          </p:cNvSpPr>
          <p:nvPr>
            <p:ph type="title"/>
          </p:nvPr>
        </p:nvSpPr>
        <p:spPr/>
        <p:txBody>
          <a:bodyPr/>
          <a:lstStyle/>
          <a:p>
            <a:r>
              <a:rPr lang="es-ES"/>
              <a:t>Top 20 publicaciones con más interacción (Incluye Automercado + Competencia). | All Pages - 10 of 20</a:t>
            </a:r>
            <a:endParaRPr lang="en-US"/>
          </a:p>
        </p:txBody>
      </p:sp>
      <p:graphicFrame>
        <p:nvGraphicFramePr>
          <p:cNvPr id="5" name="Table Placeholder 4">
            <a:extLst>
              <a:ext uri="{FF2B5EF4-FFF2-40B4-BE49-F238E27FC236}">
                <a16:creationId xmlns:a16="http://schemas.microsoft.com/office/drawing/2014/main" id="{E8208B87-70EC-4194-BE40-9B76320274C8}"/>
              </a:ext>
            </a:extLst>
          </p:cNvPr>
          <p:cNvGraphicFramePr>
            <a:graphicFrameLocks noGrp="1"/>
          </p:cNvGraphicFramePr>
          <p:nvPr>
            <p:ph type="tbl" sz="quarter" idx="13"/>
            <p:extLst>
              <p:ext uri="{D42A27DB-BD31-4B8C-83A1-F6EECF244321}">
                <p14:modId xmlns:p14="http://schemas.microsoft.com/office/powerpoint/2010/main" val="4696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87014440"/>
                    </a:ext>
                  </a:extLst>
                </a:gridCol>
                <a:gridCol w="905256">
                  <a:extLst>
                    <a:ext uri="{9D8B030D-6E8A-4147-A177-3AD203B41FA5}">
                      <a16:colId xmlns:a16="http://schemas.microsoft.com/office/drawing/2014/main" val="2628001593"/>
                    </a:ext>
                  </a:extLst>
                </a:gridCol>
                <a:gridCol w="658368">
                  <a:extLst>
                    <a:ext uri="{9D8B030D-6E8A-4147-A177-3AD203B41FA5}">
                      <a16:colId xmlns:a16="http://schemas.microsoft.com/office/drawing/2014/main" val="442722189"/>
                    </a:ext>
                  </a:extLst>
                </a:gridCol>
                <a:gridCol w="329184">
                  <a:extLst>
                    <a:ext uri="{9D8B030D-6E8A-4147-A177-3AD203B41FA5}">
                      <a16:colId xmlns:a16="http://schemas.microsoft.com/office/drawing/2014/main" val="284271010"/>
                    </a:ext>
                  </a:extLst>
                </a:gridCol>
                <a:gridCol w="329184">
                  <a:extLst>
                    <a:ext uri="{9D8B030D-6E8A-4147-A177-3AD203B41FA5}">
                      <a16:colId xmlns:a16="http://schemas.microsoft.com/office/drawing/2014/main" val="3772920917"/>
                    </a:ext>
                  </a:extLst>
                </a:gridCol>
                <a:gridCol w="329184">
                  <a:extLst>
                    <a:ext uri="{9D8B030D-6E8A-4147-A177-3AD203B41FA5}">
                      <a16:colId xmlns:a16="http://schemas.microsoft.com/office/drawing/2014/main" val="3857261009"/>
                    </a:ext>
                  </a:extLst>
                </a:gridCol>
                <a:gridCol w="329184">
                  <a:extLst>
                    <a:ext uri="{9D8B030D-6E8A-4147-A177-3AD203B41FA5}">
                      <a16:colId xmlns:a16="http://schemas.microsoft.com/office/drawing/2014/main" val="3037232307"/>
                    </a:ext>
                  </a:extLst>
                </a:gridCol>
                <a:gridCol w="329184">
                  <a:extLst>
                    <a:ext uri="{9D8B030D-6E8A-4147-A177-3AD203B41FA5}">
                      <a16:colId xmlns:a16="http://schemas.microsoft.com/office/drawing/2014/main" val="2610102404"/>
                    </a:ext>
                  </a:extLst>
                </a:gridCol>
                <a:gridCol w="329184">
                  <a:extLst>
                    <a:ext uri="{9D8B030D-6E8A-4147-A177-3AD203B41FA5}">
                      <a16:colId xmlns:a16="http://schemas.microsoft.com/office/drawing/2014/main" val="2287683380"/>
                    </a:ext>
                  </a:extLst>
                </a:gridCol>
                <a:gridCol w="329184">
                  <a:extLst>
                    <a:ext uri="{9D8B030D-6E8A-4147-A177-3AD203B41FA5}">
                      <a16:colId xmlns:a16="http://schemas.microsoft.com/office/drawing/2014/main" val="1352174217"/>
                    </a:ext>
                  </a:extLst>
                </a:gridCol>
                <a:gridCol w="329184">
                  <a:extLst>
                    <a:ext uri="{9D8B030D-6E8A-4147-A177-3AD203B41FA5}">
                      <a16:colId xmlns:a16="http://schemas.microsoft.com/office/drawing/2014/main" val="665983560"/>
                    </a:ext>
                  </a:extLst>
                </a:gridCol>
                <a:gridCol w="329184">
                  <a:extLst>
                    <a:ext uri="{9D8B030D-6E8A-4147-A177-3AD203B41FA5}">
                      <a16:colId xmlns:a16="http://schemas.microsoft.com/office/drawing/2014/main" val="564232733"/>
                    </a:ext>
                  </a:extLst>
                </a:gridCol>
                <a:gridCol w="329184">
                  <a:extLst>
                    <a:ext uri="{9D8B030D-6E8A-4147-A177-3AD203B41FA5}">
                      <a16:colId xmlns:a16="http://schemas.microsoft.com/office/drawing/2014/main" val="897512377"/>
                    </a:ext>
                  </a:extLst>
                </a:gridCol>
                <a:gridCol w="329184">
                  <a:extLst>
                    <a:ext uri="{9D8B030D-6E8A-4147-A177-3AD203B41FA5}">
                      <a16:colId xmlns:a16="http://schemas.microsoft.com/office/drawing/2014/main" val="478600982"/>
                    </a:ext>
                  </a:extLst>
                </a:gridCol>
                <a:gridCol w="329184">
                  <a:extLst>
                    <a:ext uri="{9D8B030D-6E8A-4147-A177-3AD203B41FA5}">
                      <a16:colId xmlns:a16="http://schemas.microsoft.com/office/drawing/2014/main" val="2685684061"/>
                    </a:ext>
                  </a:extLst>
                </a:gridCol>
                <a:gridCol w="329184">
                  <a:extLst>
                    <a:ext uri="{9D8B030D-6E8A-4147-A177-3AD203B41FA5}">
                      <a16:colId xmlns:a16="http://schemas.microsoft.com/office/drawing/2014/main" val="2784549375"/>
                    </a:ext>
                  </a:extLst>
                </a:gridCol>
                <a:gridCol w="329184">
                  <a:extLst>
                    <a:ext uri="{9D8B030D-6E8A-4147-A177-3AD203B41FA5}">
                      <a16:colId xmlns:a16="http://schemas.microsoft.com/office/drawing/2014/main" val="4178605607"/>
                    </a:ext>
                  </a:extLst>
                </a:gridCol>
                <a:gridCol w="329184">
                  <a:extLst>
                    <a:ext uri="{9D8B030D-6E8A-4147-A177-3AD203B41FA5}">
                      <a16:colId xmlns:a16="http://schemas.microsoft.com/office/drawing/2014/main" val="79935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380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- 2019-05-23 18:29:28 </a:t>
                      </a:r>
                      <a:r>
                        <a:rPr kumimoji="0" lang="es-ES" sz="1000" b="0" i="0" u="none" strike="noStrike" kern="1200" cap="none" spc="0" normalizeH="0" baseline="0" noProof="0">
                          <a:ln>
                            <a:noFill/>
                          </a:ln>
                          <a:solidFill>
                            <a:prstClr val="black"/>
                          </a:solidFill>
                          <a:effectLst/>
                          <a:uLnTx/>
                          <a:uFillTx/>
                          <a:latin typeface="+mn-lt"/>
                          <a:ea typeface="+mn-ea"/>
                          <a:cs typeface="+mn-cs"/>
                        </a:rPr>
                        <a:t> 
 ¡Un brindis por los antojados!, que siempre en Auto pueden encontar algo rico para alegrarse el día.
Esta vez te presentamos el nuevo helado Brindis de Whisky de Dos Pinos.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https://scontent.xx.fbcdn.net/v/t15.5256-10/s720x720/60284590_347331836138671_1484229135722086400_n.jpg?_nc_cat=107&amp;_nc_ht=scontent.xx&amp;oh=2810d0f94f5d5f66dfe1c0ec9d805587&amp;oe=5D512D86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06/09/2019 04:39:53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10483359"/>
                  </a:ext>
                </a:extLst>
              </a:tr>
            </a:tbl>
          </a:graphicData>
        </a:graphic>
      </p:graphicFrame>
      <p:sp>
        <p:nvSpPr>
          <p:cNvPr id="4" name="Text Placeholder 3">
            <a:extLst>
              <a:ext uri="{FF2B5EF4-FFF2-40B4-BE49-F238E27FC236}">
                <a16:creationId xmlns:a16="http://schemas.microsoft.com/office/drawing/2014/main" id="{58DBE36E-3FEC-490E-B98E-0F285B43D022}"/>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386959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7D4B8-E64E-44CA-9966-A3B26BD7E1A7}"/>
              </a:ext>
            </a:extLst>
          </p:cNvPr>
          <p:cNvSpPr>
            <a:spLocks noGrp="1"/>
          </p:cNvSpPr>
          <p:nvPr>
            <p:ph type="title"/>
          </p:nvPr>
        </p:nvSpPr>
        <p:spPr/>
        <p:txBody>
          <a:bodyPr/>
          <a:lstStyle/>
          <a:p>
            <a:r>
              <a:rPr lang="es-ES"/>
              <a:t>Top 20 publicaciones con más interacción (Incluye Automercado + Competencia). | All Pages - 11 of 20</a:t>
            </a:r>
            <a:endParaRPr lang="en-US"/>
          </a:p>
        </p:txBody>
      </p:sp>
      <p:graphicFrame>
        <p:nvGraphicFramePr>
          <p:cNvPr id="5" name="Table Placeholder 4">
            <a:extLst>
              <a:ext uri="{FF2B5EF4-FFF2-40B4-BE49-F238E27FC236}">
                <a16:creationId xmlns:a16="http://schemas.microsoft.com/office/drawing/2014/main" id="{C8DCCF71-CB53-4225-9139-66396F392765}"/>
              </a:ext>
            </a:extLst>
          </p:cNvPr>
          <p:cNvGraphicFramePr>
            <a:graphicFrameLocks noGrp="1"/>
          </p:cNvGraphicFramePr>
          <p:nvPr>
            <p:ph type="tbl" sz="quarter" idx="13"/>
            <p:extLst>
              <p:ext uri="{D42A27DB-BD31-4B8C-83A1-F6EECF244321}">
                <p14:modId xmlns:p14="http://schemas.microsoft.com/office/powerpoint/2010/main" val="3253758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85000335"/>
                    </a:ext>
                  </a:extLst>
                </a:gridCol>
                <a:gridCol w="905256">
                  <a:extLst>
                    <a:ext uri="{9D8B030D-6E8A-4147-A177-3AD203B41FA5}">
                      <a16:colId xmlns:a16="http://schemas.microsoft.com/office/drawing/2014/main" val="1022629622"/>
                    </a:ext>
                  </a:extLst>
                </a:gridCol>
                <a:gridCol w="658368">
                  <a:extLst>
                    <a:ext uri="{9D8B030D-6E8A-4147-A177-3AD203B41FA5}">
                      <a16:colId xmlns:a16="http://schemas.microsoft.com/office/drawing/2014/main" val="2255900730"/>
                    </a:ext>
                  </a:extLst>
                </a:gridCol>
                <a:gridCol w="329184">
                  <a:extLst>
                    <a:ext uri="{9D8B030D-6E8A-4147-A177-3AD203B41FA5}">
                      <a16:colId xmlns:a16="http://schemas.microsoft.com/office/drawing/2014/main" val="300947113"/>
                    </a:ext>
                  </a:extLst>
                </a:gridCol>
                <a:gridCol w="329184">
                  <a:extLst>
                    <a:ext uri="{9D8B030D-6E8A-4147-A177-3AD203B41FA5}">
                      <a16:colId xmlns:a16="http://schemas.microsoft.com/office/drawing/2014/main" val="38462611"/>
                    </a:ext>
                  </a:extLst>
                </a:gridCol>
                <a:gridCol w="329184">
                  <a:extLst>
                    <a:ext uri="{9D8B030D-6E8A-4147-A177-3AD203B41FA5}">
                      <a16:colId xmlns:a16="http://schemas.microsoft.com/office/drawing/2014/main" val="1230503506"/>
                    </a:ext>
                  </a:extLst>
                </a:gridCol>
                <a:gridCol w="329184">
                  <a:extLst>
                    <a:ext uri="{9D8B030D-6E8A-4147-A177-3AD203B41FA5}">
                      <a16:colId xmlns:a16="http://schemas.microsoft.com/office/drawing/2014/main" val="1550609698"/>
                    </a:ext>
                  </a:extLst>
                </a:gridCol>
                <a:gridCol w="329184">
                  <a:extLst>
                    <a:ext uri="{9D8B030D-6E8A-4147-A177-3AD203B41FA5}">
                      <a16:colId xmlns:a16="http://schemas.microsoft.com/office/drawing/2014/main" val="3128060727"/>
                    </a:ext>
                  </a:extLst>
                </a:gridCol>
                <a:gridCol w="329184">
                  <a:extLst>
                    <a:ext uri="{9D8B030D-6E8A-4147-A177-3AD203B41FA5}">
                      <a16:colId xmlns:a16="http://schemas.microsoft.com/office/drawing/2014/main" val="2082551061"/>
                    </a:ext>
                  </a:extLst>
                </a:gridCol>
                <a:gridCol w="329184">
                  <a:extLst>
                    <a:ext uri="{9D8B030D-6E8A-4147-A177-3AD203B41FA5}">
                      <a16:colId xmlns:a16="http://schemas.microsoft.com/office/drawing/2014/main" val="3643229724"/>
                    </a:ext>
                  </a:extLst>
                </a:gridCol>
                <a:gridCol w="329184">
                  <a:extLst>
                    <a:ext uri="{9D8B030D-6E8A-4147-A177-3AD203B41FA5}">
                      <a16:colId xmlns:a16="http://schemas.microsoft.com/office/drawing/2014/main" val="763017101"/>
                    </a:ext>
                  </a:extLst>
                </a:gridCol>
                <a:gridCol w="329184">
                  <a:extLst>
                    <a:ext uri="{9D8B030D-6E8A-4147-A177-3AD203B41FA5}">
                      <a16:colId xmlns:a16="http://schemas.microsoft.com/office/drawing/2014/main" val="2488117389"/>
                    </a:ext>
                  </a:extLst>
                </a:gridCol>
                <a:gridCol w="329184">
                  <a:extLst>
                    <a:ext uri="{9D8B030D-6E8A-4147-A177-3AD203B41FA5}">
                      <a16:colId xmlns:a16="http://schemas.microsoft.com/office/drawing/2014/main" val="735973530"/>
                    </a:ext>
                  </a:extLst>
                </a:gridCol>
                <a:gridCol w="329184">
                  <a:extLst>
                    <a:ext uri="{9D8B030D-6E8A-4147-A177-3AD203B41FA5}">
                      <a16:colId xmlns:a16="http://schemas.microsoft.com/office/drawing/2014/main" val="743384671"/>
                    </a:ext>
                  </a:extLst>
                </a:gridCol>
                <a:gridCol w="329184">
                  <a:extLst>
                    <a:ext uri="{9D8B030D-6E8A-4147-A177-3AD203B41FA5}">
                      <a16:colId xmlns:a16="http://schemas.microsoft.com/office/drawing/2014/main" val="1629845610"/>
                    </a:ext>
                  </a:extLst>
                </a:gridCol>
                <a:gridCol w="329184">
                  <a:extLst>
                    <a:ext uri="{9D8B030D-6E8A-4147-A177-3AD203B41FA5}">
                      <a16:colId xmlns:a16="http://schemas.microsoft.com/office/drawing/2014/main" val="1501432538"/>
                    </a:ext>
                  </a:extLst>
                </a:gridCol>
                <a:gridCol w="329184">
                  <a:extLst>
                    <a:ext uri="{9D8B030D-6E8A-4147-A177-3AD203B41FA5}">
                      <a16:colId xmlns:a16="http://schemas.microsoft.com/office/drawing/2014/main" val="536692669"/>
                    </a:ext>
                  </a:extLst>
                </a:gridCol>
                <a:gridCol w="329184">
                  <a:extLst>
                    <a:ext uri="{9D8B030D-6E8A-4147-A177-3AD203B41FA5}">
                      <a16:colId xmlns:a16="http://schemas.microsoft.com/office/drawing/2014/main" val="1989577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613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- 2019-06-26 12:36:16 </a:t>
                      </a:r>
                      <a:r>
                        <a:rPr kumimoji="0" lang="es-ES" sz="1000" b="0" i="0" u="none" strike="noStrike" kern="1200" cap="none" spc="0" normalizeH="0" baseline="0" noProof="0">
                          <a:ln>
                            <a:noFill/>
                          </a:ln>
                          <a:solidFill>
                            <a:prstClr val="black"/>
                          </a:solidFill>
                          <a:effectLst/>
                          <a:uLnTx/>
                          <a:uFillTx/>
                          <a:latin typeface="+mn-lt"/>
                          <a:ea typeface="+mn-ea"/>
                          <a:cs typeface="+mn-cs"/>
                        </a:rPr>
                        <a:t> 
 ¿Ya has probado el helado de brigadeiro? Este miércoles 26 de junio lo tenemos en Auto a 2x1 para que no te lo perdás. Vení acompañado y deleitate con este dulce sabor.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https://scontent.xx.fbcdn.net/v/t15.5256-10/p180x540/65405396_343851133178866_9130459803909357568_n.jpg?_nc_cat=100&amp;_nc_oc=AQl-OUZAQEv5_y2e_fj9bIhafU0k0WQioiHKtqPRwdt0LQA1dMTmoIokRgeIlOeuIFA&amp;_nc_ht=scontent.xx&amp;oh=5930d576e47dfcc7091e86910fc4b728&amp;oe=5DA0793E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04:40:28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6567429"/>
                  </a:ext>
                </a:extLst>
              </a:tr>
            </a:tbl>
          </a:graphicData>
        </a:graphic>
      </p:graphicFrame>
      <p:sp>
        <p:nvSpPr>
          <p:cNvPr id="4" name="Text Placeholder 3">
            <a:extLst>
              <a:ext uri="{FF2B5EF4-FFF2-40B4-BE49-F238E27FC236}">
                <a16:creationId xmlns:a16="http://schemas.microsoft.com/office/drawing/2014/main" id="{37776912-E43F-424D-9A87-F0D855C3DE1F}"/>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4168392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B82FC-F2FB-498D-89CE-B45785B85E9C}"/>
              </a:ext>
            </a:extLst>
          </p:cNvPr>
          <p:cNvSpPr>
            <a:spLocks noGrp="1"/>
          </p:cNvSpPr>
          <p:nvPr>
            <p:ph type="title"/>
          </p:nvPr>
        </p:nvSpPr>
        <p:spPr/>
        <p:txBody>
          <a:bodyPr/>
          <a:lstStyle/>
          <a:p>
            <a:r>
              <a:rPr lang="es-ES"/>
              <a:t>Top 20 publicaciones con más interacción (Incluye Automercado + Competencia). | All Pages - 12 of 20</a:t>
            </a:r>
            <a:endParaRPr lang="en-US"/>
          </a:p>
        </p:txBody>
      </p:sp>
      <p:graphicFrame>
        <p:nvGraphicFramePr>
          <p:cNvPr id="5" name="Table Placeholder 4">
            <a:extLst>
              <a:ext uri="{FF2B5EF4-FFF2-40B4-BE49-F238E27FC236}">
                <a16:creationId xmlns:a16="http://schemas.microsoft.com/office/drawing/2014/main" id="{36B3C277-3C26-4ADC-8A5F-211DD1FA1CFA}"/>
              </a:ext>
            </a:extLst>
          </p:cNvPr>
          <p:cNvGraphicFramePr>
            <a:graphicFrameLocks noGrp="1"/>
          </p:cNvGraphicFramePr>
          <p:nvPr>
            <p:ph type="tbl" sz="quarter" idx="13"/>
            <p:extLst>
              <p:ext uri="{D42A27DB-BD31-4B8C-83A1-F6EECF244321}">
                <p14:modId xmlns:p14="http://schemas.microsoft.com/office/powerpoint/2010/main" val="202958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23356369"/>
                    </a:ext>
                  </a:extLst>
                </a:gridCol>
                <a:gridCol w="905256">
                  <a:extLst>
                    <a:ext uri="{9D8B030D-6E8A-4147-A177-3AD203B41FA5}">
                      <a16:colId xmlns:a16="http://schemas.microsoft.com/office/drawing/2014/main" val="143150022"/>
                    </a:ext>
                  </a:extLst>
                </a:gridCol>
                <a:gridCol w="658368">
                  <a:extLst>
                    <a:ext uri="{9D8B030D-6E8A-4147-A177-3AD203B41FA5}">
                      <a16:colId xmlns:a16="http://schemas.microsoft.com/office/drawing/2014/main" val="495564508"/>
                    </a:ext>
                  </a:extLst>
                </a:gridCol>
                <a:gridCol w="329184">
                  <a:extLst>
                    <a:ext uri="{9D8B030D-6E8A-4147-A177-3AD203B41FA5}">
                      <a16:colId xmlns:a16="http://schemas.microsoft.com/office/drawing/2014/main" val="2300495910"/>
                    </a:ext>
                  </a:extLst>
                </a:gridCol>
                <a:gridCol w="329184">
                  <a:extLst>
                    <a:ext uri="{9D8B030D-6E8A-4147-A177-3AD203B41FA5}">
                      <a16:colId xmlns:a16="http://schemas.microsoft.com/office/drawing/2014/main" val="1386654628"/>
                    </a:ext>
                  </a:extLst>
                </a:gridCol>
                <a:gridCol w="329184">
                  <a:extLst>
                    <a:ext uri="{9D8B030D-6E8A-4147-A177-3AD203B41FA5}">
                      <a16:colId xmlns:a16="http://schemas.microsoft.com/office/drawing/2014/main" val="2631267618"/>
                    </a:ext>
                  </a:extLst>
                </a:gridCol>
                <a:gridCol w="329184">
                  <a:extLst>
                    <a:ext uri="{9D8B030D-6E8A-4147-A177-3AD203B41FA5}">
                      <a16:colId xmlns:a16="http://schemas.microsoft.com/office/drawing/2014/main" val="2795329686"/>
                    </a:ext>
                  </a:extLst>
                </a:gridCol>
                <a:gridCol w="329184">
                  <a:extLst>
                    <a:ext uri="{9D8B030D-6E8A-4147-A177-3AD203B41FA5}">
                      <a16:colId xmlns:a16="http://schemas.microsoft.com/office/drawing/2014/main" val="3373905291"/>
                    </a:ext>
                  </a:extLst>
                </a:gridCol>
                <a:gridCol w="329184">
                  <a:extLst>
                    <a:ext uri="{9D8B030D-6E8A-4147-A177-3AD203B41FA5}">
                      <a16:colId xmlns:a16="http://schemas.microsoft.com/office/drawing/2014/main" val="1629720914"/>
                    </a:ext>
                  </a:extLst>
                </a:gridCol>
                <a:gridCol w="329184">
                  <a:extLst>
                    <a:ext uri="{9D8B030D-6E8A-4147-A177-3AD203B41FA5}">
                      <a16:colId xmlns:a16="http://schemas.microsoft.com/office/drawing/2014/main" val="758764067"/>
                    </a:ext>
                  </a:extLst>
                </a:gridCol>
                <a:gridCol w="329184">
                  <a:extLst>
                    <a:ext uri="{9D8B030D-6E8A-4147-A177-3AD203B41FA5}">
                      <a16:colId xmlns:a16="http://schemas.microsoft.com/office/drawing/2014/main" val="3052984553"/>
                    </a:ext>
                  </a:extLst>
                </a:gridCol>
                <a:gridCol w="329184">
                  <a:extLst>
                    <a:ext uri="{9D8B030D-6E8A-4147-A177-3AD203B41FA5}">
                      <a16:colId xmlns:a16="http://schemas.microsoft.com/office/drawing/2014/main" val="734424657"/>
                    </a:ext>
                  </a:extLst>
                </a:gridCol>
                <a:gridCol w="329184">
                  <a:extLst>
                    <a:ext uri="{9D8B030D-6E8A-4147-A177-3AD203B41FA5}">
                      <a16:colId xmlns:a16="http://schemas.microsoft.com/office/drawing/2014/main" val="2858379636"/>
                    </a:ext>
                  </a:extLst>
                </a:gridCol>
                <a:gridCol w="329184">
                  <a:extLst>
                    <a:ext uri="{9D8B030D-6E8A-4147-A177-3AD203B41FA5}">
                      <a16:colId xmlns:a16="http://schemas.microsoft.com/office/drawing/2014/main" val="763403214"/>
                    </a:ext>
                  </a:extLst>
                </a:gridCol>
                <a:gridCol w="329184">
                  <a:extLst>
                    <a:ext uri="{9D8B030D-6E8A-4147-A177-3AD203B41FA5}">
                      <a16:colId xmlns:a16="http://schemas.microsoft.com/office/drawing/2014/main" val="2401247848"/>
                    </a:ext>
                  </a:extLst>
                </a:gridCol>
                <a:gridCol w="329184">
                  <a:extLst>
                    <a:ext uri="{9D8B030D-6E8A-4147-A177-3AD203B41FA5}">
                      <a16:colId xmlns:a16="http://schemas.microsoft.com/office/drawing/2014/main" val="2810929460"/>
                    </a:ext>
                  </a:extLst>
                </a:gridCol>
                <a:gridCol w="329184">
                  <a:extLst>
                    <a:ext uri="{9D8B030D-6E8A-4147-A177-3AD203B41FA5}">
                      <a16:colId xmlns:a16="http://schemas.microsoft.com/office/drawing/2014/main" val="1102963175"/>
                    </a:ext>
                  </a:extLst>
                </a:gridCol>
                <a:gridCol w="329184">
                  <a:extLst>
                    <a:ext uri="{9D8B030D-6E8A-4147-A177-3AD203B41FA5}">
                      <a16:colId xmlns:a16="http://schemas.microsoft.com/office/drawing/2014/main" val="119631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84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- 2019-05-20 21:06:00 </a:t>
                      </a:r>
                      <a:r>
                        <a:rPr kumimoji="0" lang="es-ES" sz="1000" b="0" i="0" u="none" strike="noStrike" kern="1200" cap="none" spc="0" normalizeH="0" baseline="0" noProof="0">
                          <a:ln>
                            <a:noFill/>
                          </a:ln>
                          <a:solidFill>
                            <a:prstClr val="black"/>
                          </a:solidFill>
                          <a:effectLst/>
                          <a:uLnTx/>
                          <a:uFillTx/>
                          <a:latin typeface="+mn-lt"/>
                          <a:ea typeface="+mn-ea"/>
                          <a:cs typeface="+mn-cs"/>
                        </a:rPr>
                        <a:t> 
 Saboreá unas alitas, unas papas tostadas, un ceviche o hasta tu arroz con el toque picante de la salsa Valentina ideal para cualquier comida.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https://scontent.xx.fbcdn.net/v/t1.0-9/p720x720/60331110_2256745541058331_4395811225439567872_o.jpg?_nc_cat=106&amp;_nc_ht=scontent.xx&amp;oh=b7a68e18412864656a041d7a1d31afde&amp;oe=5D8DDF4B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05/31/2019 04:36:06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33439221"/>
                  </a:ext>
                </a:extLst>
              </a:tr>
            </a:tbl>
          </a:graphicData>
        </a:graphic>
      </p:graphicFrame>
      <p:sp>
        <p:nvSpPr>
          <p:cNvPr id="4" name="Text Placeholder 3">
            <a:extLst>
              <a:ext uri="{FF2B5EF4-FFF2-40B4-BE49-F238E27FC236}">
                <a16:creationId xmlns:a16="http://schemas.microsoft.com/office/drawing/2014/main" id="{E48F375E-0ED1-4678-A662-F40100370744}"/>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2649740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1EA65-E38C-4751-B850-C96CF520514B}"/>
              </a:ext>
            </a:extLst>
          </p:cNvPr>
          <p:cNvSpPr>
            <a:spLocks noGrp="1"/>
          </p:cNvSpPr>
          <p:nvPr>
            <p:ph type="title"/>
          </p:nvPr>
        </p:nvSpPr>
        <p:spPr/>
        <p:txBody>
          <a:bodyPr/>
          <a:lstStyle/>
          <a:p>
            <a:r>
              <a:rPr lang="es-ES"/>
              <a:t>Top 20 publicaciones con más interacción (Incluye Automercado + Competencia). | All Pages - 13 of 20</a:t>
            </a:r>
            <a:endParaRPr lang="en-US"/>
          </a:p>
        </p:txBody>
      </p:sp>
      <p:graphicFrame>
        <p:nvGraphicFramePr>
          <p:cNvPr id="5" name="Table Placeholder 4">
            <a:extLst>
              <a:ext uri="{FF2B5EF4-FFF2-40B4-BE49-F238E27FC236}">
                <a16:creationId xmlns:a16="http://schemas.microsoft.com/office/drawing/2014/main" id="{1079EA39-C347-4022-BBCC-F5630BEA5C38}"/>
              </a:ext>
            </a:extLst>
          </p:cNvPr>
          <p:cNvGraphicFramePr>
            <a:graphicFrameLocks noGrp="1"/>
          </p:cNvGraphicFramePr>
          <p:nvPr>
            <p:ph type="tbl" sz="quarter" idx="13"/>
            <p:extLst>
              <p:ext uri="{D42A27DB-BD31-4B8C-83A1-F6EECF244321}">
                <p14:modId xmlns:p14="http://schemas.microsoft.com/office/powerpoint/2010/main" val="2913465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25974210"/>
                    </a:ext>
                  </a:extLst>
                </a:gridCol>
                <a:gridCol w="905256">
                  <a:extLst>
                    <a:ext uri="{9D8B030D-6E8A-4147-A177-3AD203B41FA5}">
                      <a16:colId xmlns:a16="http://schemas.microsoft.com/office/drawing/2014/main" val="4249452311"/>
                    </a:ext>
                  </a:extLst>
                </a:gridCol>
                <a:gridCol w="658368">
                  <a:extLst>
                    <a:ext uri="{9D8B030D-6E8A-4147-A177-3AD203B41FA5}">
                      <a16:colId xmlns:a16="http://schemas.microsoft.com/office/drawing/2014/main" val="1966922766"/>
                    </a:ext>
                  </a:extLst>
                </a:gridCol>
                <a:gridCol w="329184">
                  <a:extLst>
                    <a:ext uri="{9D8B030D-6E8A-4147-A177-3AD203B41FA5}">
                      <a16:colId xmlns:a16="http://schemas.microsoft.com/office/drawing/2014/main" val="1391619200"/>
                    </a:ext>
                  </a:extLst>
                </a:gridCol>
                <a:gridCol w="329184">
                  <a:extLst>
                    <a:ext uri="{9D8B030D-6E8A-4147-A177-3AD203B41FA5}">
                      <a16:colId xmlns:a16="http://schemas.microsoft.com/office/drawing/2014/main" val="33895669"/>
                    </a:ext>
                  </a:extLst>
                </a:gridCol>
                <a:gridCol w="329184">
                  <a:extLst>
                    <a:ext uri="{9D8B030D-6E8A-4147-A177-3AD203B41FA5}">
                      <a16:colId xmlns:a16="http://schemas.microsoft.com/office/drawing/2014/main" val="114800832"/>
                    </a:ext>
                  </a:extLst>
                </a:gridCol>
                <a:gridCol w="329184">
                  <a:extLst>
                    <a:ext uri="{9D8B030D-6E8A-4147-A177-3AD203B41FA5}">
                      <a16:colId xmlns:a16="http://schemas.microsoft.com/office/drawing/2014/main" val="1256875637"/>
                    </a:ext>
                  </a:extLst>
                </a:gridCol>
                <a:gridCol w="329184">
                  <a:extLst>
                    <a:ext uri="{9D8B030D-6E8A-4147-A177-3AD203B41FA5}">
                      <a16:colId xmlns:a16="http://schemas.microsoft.com/office/drawing/2014/main" val="2514331151"/>
                    </a:ext>
                  </a:extLst>
                </a:gridCol>
                <a:gridCol w="329184">
                  <a:extLst>
                    <a:ext uri="{9D8B030D-6E8A-4147-A177-3AD203B41FA5}">
                      <a16:colId xmlns:a16="http://schemas.microsoft.com/office/drawing/2014/main" val="2098941130"/>
                    </a:ext>
                  </a:extLst>
                </a:gridCol>
                <a:gridCol w="329184">
                  <a:extLst>
                    <a:ext uri="{9D8B030D-6E8A-4147-A177-3AD203B41FA5}">
                      <a16:colId xmlns:a16="http://schemas.microsoft.com/office/drawing/2014/main" val="2885821297"/>
                    </a:ext>
                  </a:extLst>
                </a:gridCol>
                <a:gridCol w="329184">
                  <a:extLst>
                    <a:ext uri="{9D8B030D-6E8A-4147-A177-3AD203B41FA5}">
                      <a16:colId xmlns:a16="http://schemas.microsoft.com/office/drawing/2014/main" val="708166161"/>
                    </a:ext>
                  </a:extLst>
                </a:gridCol>
                <a:gridCol w="329184">
                  <a:extLst>
                    <a:ext uri="{9D8B030D-6E8A-4147-A177-3AD203B41FA5}">
                      <a16:colId xmlns:a16="http://schemas.microsoft.com/office/drawing/2014/main" val="2275245203"/>
                    </a:ext>
                  </a:extLst>
                </a:gridCol>
                <a:gridCol w="329184">
                  <a:extLst>
                    <a:ext uri="{9D8B030D-6E8A-4147-A177-3AD203B41FA5}">
                      <a16:colId xmlns:a16="http://schemas.microsoft.com/office/drawing/2014/main" val="3626286669"/>
                    </a:ext>
                  </a:extLst>
                </a:gridCol>
                <a:gridCol w="329184">
                  <a:extLst>
                    <a:ext uri="{9D8B030D-6E8A-4147-A177-3AD203B41FA5}">
                      <a16:colId xmlns:a16="http://schemas.microsoft.com/office/drawing/2014/main" val="1545671562"/>
                    </a:ext>
                  </a:extLst>
                </a:gridCol>
                <a:gridCol w="329184">
                  <a:extLst>
                    <a:ext uri="{9D8B030D-6E8A-4147-A177-3AD203B41FA5}">
                      <a16:colId xmlns:a16="http://schemas.microsoft.com/office/drawing/2014/main" val="2019211389"/>
                    </a:ext>
                  </a:extLst>
                </a:gridCol>
                <a:gridCol w="329184">
                  <a:extLst>
                    <a:ext uri="{9D8B030D-6E8A-4147-A177-3AD203B41FA5}">
                      <a16:colId xmlns:a16="http://schemas.microsoft.com/office/drawing/2014/main" val="1352477899"/>
                    </a:ext>
                  </a:extLst>
                </a:gridCol>
                <a:gridCol w="329184">
                  <a:extLst>
                    <a:ext uri="{9D8B030D-6E8A-4147-A177-3AD203B41FA5}">
                      <a16:colId xmlns:a16="http://schemas.microsoft.com/office/drawing/2014/main" val="147141756"/>
                    </a:ext>
                  </a:extLst>
                </a:gridCol>
                <a:gridCol w="329184">
                  <a:extLst>
                    <a:ext uri="{9D8B030D-6E8A-4147-A177-3AD203B41FA5}">
                      <a16:colId xmlns:a16="http://schemas.microsoft.com/office/drawing/2014/main" val="3524281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075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- 2019-06-28 20:08:00 </a:t>
                      </a:r>
                      <a:r>
                        <a:rPr kumimoji="0" lang="es-ES" sz="1000" b="0" i="0" u="none" strike="noStrike" kern="1200" cap="none" spc="0" normalizeH="0" baseline="0" noProof="0">
                          <a:ln>
                            <a:noFill/>
                          </a:ln>
                          <a:solidFill>
                            <a:prstClr val="black"/>
                          </a:solidFill>
                          <a:effectLst/>
                          <a:uLnTx/>
                          <a:uFillTx/>
                          <a:latin typeface="+mn-lt"/>
                          <a:ea typeface="+mn-ea"/>
                          <a:cs typeface="+mn-cs"/>
                        </a:rPr>
                        <a:t> 
 ¡Tenemos grandes noticias que contarles! 
Hoy viernes 28 de junio, recibimos la Bandera Azul Ecológica para nuestros 21 supermercados, así como nuestro Centro de distribución, planta de alimentos procesados Auto Deli y Asociación Solidarista. 
¡El camino hacia la sostenibilidad se trabaja todos los días, con acciones contundentes y con un impacto real!
¡Esta noticia se merece un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https://scontent.xx.fbcdn.net/v/t1.0-0/p180x540/65858041_2332088990190652_7435878984098775040_o.jpg?_nc_cat=111&amp;_nc_oc=AQmGu4BtG9orgs1LQFtkn4PRiXn9jk4NutkKUzm0FMssejrDIqZdjEOQi6CuY-SgE3s&amp;_nc_ht=scontent.xx&amp;oh=224fef986c089b77adf09825e0adc253&amp;oe=5DC03A6E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04:40:28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6677139"/>
                  </a:ext>
                </a:extLst>
              </a:tr>
            </a:tbl>
          </a:graphicData>
        </a:graphic>
      </p:graphicFrame>
      <p:sp>
        <p:nvSpPr>
          <p:cNvPr id="4" name="Text Placeholder 3">
            <a:extLst>
              <a:ext uri="{FF2B5EF4-FFF2-40B4-BE49-F238E27FC236}">
                <a16:creationId xmlns:a16="http://schemas.microsoft.com/office/drawing/2014/main" id="{D6413A23-5D51-4DFF-90B1-50345078E2AB}"/>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1643216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04583-6595-4373-993C-B1E300918F58}"/>
              </a:ext>
            </a:extLst>
          </p:cNvPr>
          <p:cNvSpPr>
            <a:spLocks noGrp="1"/>
          </p:cNvSpPr>
          <p:nvPr>
            <p:ph type="title"/>
          </p:nvPr>
        </p:nvSpPr>
        <p:spPr/>
        <p:txBody>
          <a:bodyPr/>
          <a:lstStyle/>
          <a:p>
            <a:r>
              <a:rPr lang="es-ES"/>
              <a:t>Top 20 publicaciones con más interacción (Incluye Automercado + Competencia). | All Pages - 14 of 20</a:t>
            </a:r>
            <a:endParaRPr lang="en-US"/>
          </a:p>
        </p:txBody>
      </p:sp>
      <p:graphicFrame>
        <p:nvGraphicFramePr>
          <p:cNvPr id="5" name="Table Placeholder 4">
            <a:extLst>
              <a:ext uri="{FF2B5EF4-FFF2-40B4-BE49-F238E27FC236}">
                <a16:creationId xmlns:a16="http://schemas.microsoft.com/office/drawing/2014/main" id="{E28AA213-B6C9-4FCE-AAB1-32B783C846EB}"/>
              </a:ext>
            </a:extLst>
          </p:cNvPr>
          <p:cNvGraphicFramePr>
            <a:graphicFrameLocks noGrp="1"/>
          </p:cNvGraphicFramePr>
          <p:nvPr>
            <p:ph type="tbl" sz="quarter" idx="13"/>
            <p:extLst>
              <p:ext uri="{D42A27DB-BD31-4B8C-83A1-F6EECF244321}">
                <p14:modId xmlns:p14="http://schemas.microsoft.com/office/powerpoint/2010/main" val="2989491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31850586"/>
                    </a:ext>
                  </a:extLst>
                </a:gridCol>
                <a:gridCol w="905256">
                  <a:extLst>
                    <a:ext uri="{9D8B030D-6E8A-4147-A177-3AD203B41FA5}">
                      <a16:colId xmlns:a16="http://schemas.microsoft.com/office/drawing/2014/main" val="3754837450"/>
                    </a:ext>
                  </a:extLst>
                </a:gridCol>
                <a:gridCol w="658368">
                  <a:extLst>
                    <a:ext uri="{9D8B030D-6E8A-4147-A177-3AD203B41FA5}">
                      <a16:colId xmlns:a16="http://schemas.microsoft.com/office/drawing/2014/main" val="3784835176"/>
                    </a:ext>
                  </a:extLst>
                </a:gridCol>
                <a:gridCol w="329184">
                  <a:extLst>
                    <a:ext uri="{9D8B030D-6E8A-4147-A177-3AD203B41FA5}">
                      <a16:colId xmlns:a16="http://schemas.microsoft.com/office/drawing/2014/main" val="234032410"/>
                    </a:ext>
                  </a:extLst>
                </a:gridCol>
                <a:gridCol w="329184">
                  <a:extLst>
                    <a:ext uri="{9D8B030D-6E8A-4147-A177-3AD203B41FA5}">
                      <a16:colId xmlns:a16="http://schemas.microsoft.com/office/drawing/2014/main" val="3886965080"/>
                    </a:ext>
                  </a:extLst>
                </a:gridCol>
                <a:gridCol w="329184">
                  <a:extLst>
                    <a:ext uri="{9D8B030D-6E8A-4147-A177-3AD203B41FA5}">
                      <a16:colId xmlns:a16="http://schemas.microsoft.com/office/drawing/2014/main" val="2052141688"/>
                    </a:ext>
                  </a:extLst>
                </a:gridCol>
                <a:gridCol w="329184">
                  <a:extLst>
                    <a:ext uri="{9D8B030D-6E8A-4147-A177-3AD203B41FA5}">
                      <a16:colId xmlns:a16="http://schemas.microsoft.com/office/drawing/2014/main" val="2334274995"/>
                    </a:ext>
                  </a:extLst>
                </a:gridCol>
                <a:gridCol w="329184">
                  <a:extLst>
                    <a:ext uri="{9D8B030D-6E8A-4147-A177-3AD203B41FA5}">
                      <a16:colId xmlns:a16="http://schemas.microsoft.com/office/drawing/2014/main" val="2407352801"/>
                    </a:ext>
                  </a:extLst>
                </a:gridCol>
                <a:gridCol w="329184">
                  <a:extLst>
                    <a:ext uri="{9D8B030D-6E8A-4147-A177-3AD203B41FA5}">
                      <a16:colId xmlns:a16="http://schemas.microsoft.com/office/drawing/2014/main" val="3149990673"/>
                    </a:ext>
                  </a:extLst>
                </a:gridCol>
                <a:gridCol w="329184">
                  <a:extLst>
                    <a:ext uri="{9D8B030D-6E8A-4147-A177-3AD203B41FA5}">
                      <a16:colId xmlns:a16="http://schemas.microsoft.com/office/drawing/2014/main" val="2791890451"/>
                    </a:ext>
                  </a:extLst>
                </a:gridCol>
                <a:gridCol w="329184">
                  <a:extLst>
                    <a:ext uri="{9D8B030D-6E8A-4147-A177-3AD203B41FA5}">
                      <a16:colId xmlns:a16="http://schemas.microsoft.com/office/drawing/2014/main" val="381568830"/>
                    </a:ext>
                  </a:extLst>
                </a:gridCol>
                <a:gridCol w="329184">
                  <a:extLst>
                    <a:ext uri="{9D8B030D-6E8A-4147-A177-3AD203B41FA5}">
                      <a16:colId xmlns:a16="http://schemas.microsoft.com/office/drawing/2014/main" val="2081107750"/>
                    </a:ext>
                  </a:extLst>
                </a:gridCol>
                <a:gridCol w="329184">
                  <a:extLst>
                    <a:ext uri="{9D8B030D-6E8A-4147-A177-3AD203B41FA5}">
                      <a16:colId xmlns:a16="http://schemas.microsoft.com/office/drawing/2014/main" val="3371121442"/>
                    </a:ext>
                  </a:extLst>
                </a:gridCol>
                <a:gridCol w="329184">
                  <a:extLst>
                    <a:ext uri="{9D8B030D-6E8A-4147-A177-3AD203B41FA5}">
                      <a16:colId xmlns:a16="http://schemas.microsoft.com/office/drawing/2014/main" val="356399858"/>
                    </a:ext>
                  </a:extLst>
                </a:gridCol>
                <a:gridCol w="329184">
                  <a:extLst>
                    <a:ext uri="{9D8B030D-6E8A-4147-A177-3AD203B41FA5}">
                      <a16:colId xmlns:a16="http://schemas.microsoft.com/office/drawing/2014/main" val="1993838524"/>
                    </a:ext>
                  </a:extLst>
                </a:gridCol>
                <a:gridCol w="329184">
                  <a:extLst>
                    <a:ext uri="{9D8B030D-6E8A-4147-A177-3AD203B41FA5}">
                      <a16:colId xmlns:a16="http://schemas.microsoft.com/office/drawing/2014/main" val="866718206"/>
                    </a:ext>
                  </a:extLst>
                </a:gridCol>
                <a:gridCol w="329184">
                  <a:extLst>
                    <a:ext uri="{9D8B030D-6E8A-4147-A177-3AD203B41FA5}">
                      <a16:colId xmlns:a16="http://schemas.microsoft.com/office/drawing/2014/main" val="569843208"/>
                    </a:ext>
                  </a:extLst>
                </a:gridCol>
                <a:gridCol w="329184">
                  <a:extLst>
                    <a:ext uri="{9D8B030D-6E8A-4147-A177-3AD203B41FA5}">
                      <a16:colId xmlns:a16="http://schemas.microsoft.com/office/drawing/2014/main" val="323390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090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- 2019-05-15 11:00:01 </a:t>
                      </a:r>
                      <a:r>
                        <a:rPr kumimoji="0" lang="es-ES" sz="1000" b="0" i="0" u="none" strike="noStrike" kern="1200" cap="none" spc="0" normalizeH="0" baseline="0" noProof="0">
                          <a:ln>
                            <a:noFill/>
                          </a:ln>
                          <a:solidFill>
                            <a:prstClr val="black"/>
                          </a:solidFill>
                          <a:effectLst/>
                          <a:uLnTx/>
                          <a:uFillTx/>
                          <a:latin typeface="+mn-lt"/>
                          <a:ea typeface="+mn-ea"/>
                          <a:cs typeface="+mn-cs"/>
                        </a:rPr>
                        <a:t> 
 Hoy 15 de mayo, Auto Mercado se llena de orgullo por tener a tantos agricultores con talento y dedicación. ¡Gracias por darnos solo lo mejor!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https://scontent.xx.fbcdn.net/v/t1.0-9/p720x720/60151827_2252017281531157_6520684366002126848_o.jpg?_nc_cat=102&amp;_nc_ht=scontent.xx&amp;oh=58c346963182200eea9f1698ea03f362&amp;oe=5D657069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05/24/2019 04:36:39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8539780"/>
                  </a:ext>
                </a:extLst>
              </a:tr>
            </a:tbl>
          </a:graphicData>
        </a:graphic>
      </p:graphicFrame>
      <p:sp>
        <p:nvSpPr>
          <p:cNvPr id="4" name="Text Placeholder 3">
            <a:extLst>
              <a:ext uri="{FF2B5EF4-FFF2-40B4-BE49-F238E27FC236}">
                <a16:creationId xmlns:a16="http://schemas.microsoft.com/office/drawing/2014/main" id="{729581D0-CC81-411B-964E-A8818DB833E0}"/>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1451439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099D3-50DF-4015-81A9-FAB6DAB86B07}"/>
              </a:ext>
            </a:extLst>
          </p:cNvPr>
          <p:cNvSpPr>
            <a:spLocks noGrp="1"/>
          </p:cNvSpPr>
          <p:nvPr>
            <p:ph type="title"/>
          </p:nvPr>
        </p:nvSpPr>
        <p:spPr/>
        <p:txBody>
          <a:bodyPr/>
          <a:lstStyle/>
          <a:p>
            <a:r>
              <a:rPr lang="es-ES"/>
              <a:t>Top 20 publicaciones con más interacción (Incluye Automercado + Competencia). | All Pages - 15 of 20</a:t>
            </a:r>
            <a:endParaRPr lang="en-US"/>
          </a:p>
        </p:txBody>
      </p:sp>
      <p:graphicFrame>
        <p:nvGraphicFramePr>
          <p:cNvPr id="5" name="Table Placeholder 4">
            <a:extLst>
              <a:ext uri="{FF2B5EF4-FFF2-40B4-BE49-F238E27FC236}">
                <a16:creationId xmlns:a16="http://schemas.microsoft.com/office/drawing/2014/main" id="{B0B05852-4B9F-4253-951A-D667666547C0}"/>
              </a:ext>
            </a:extLst>
          </p:cNvPr>
          <p:cNvGraphicFramePr>
            <a:graphicFrameLocks noGrp="1"/>
          </p:cNvGraphicFramePr>
          <p:nvPr>
            <p:ph type="tbl" sz="quarter" idx="13"/>
            <p:extLst>
              <p:ext uri="{D42A27DB-BD31-4B8C-83A1-F6EECF244321}">
                <p14:modId xmlns:p14="http://schemas.microsoft.com/office/powerpoint/2010/main" val="662340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87802830"/>
                    </a:ext>
                  </a:extLst>
                </a:gridCol>
                <a:gridCol w="905256">
                  <a:extLst>
                    <a:ext uri="{9D8B030D-6E8A-4147-A177-3AD203B41FA5}">
                      <a16:colId xmlns:a16="http://schemas.microsoft.com/office/drawing/2014/main" val="32670367"/>
                    </a:ext>
                  </a:extLst>
                </a:gridCol>
                <a:gridCol w="658368">
                  <a:extLst>
                    <a:ext uri="{9D8B030D-6E8A-4147-A177-3AD203B41FA5}">
                      <a16:colId xmlns:a16="http://schemas.microsoft.com/office/drawing/2014/main" val="704434110"/>
                    </a:ext>
                  </a:extLst>
                </a:gridCol>
                <a:gridCol w="329184">
                  <a:extLst>
                    <a:ext uri="{9D8B030D-6E8A-4147-A177-3AD203B41FA5}">
                      <a16:colId xmlns:a16="http://schemas.microsoft.com/office/drawing/2014/main" val="229981317"/>
                    </a:ext>
                  </a:extLst>
                </a:gridCol>
                <a:gridCol w="329184">
                  <a:extLst>
                    <a:ext uri="{9D8B030D-6E8A-4147-A177-3AD203B41FA5}">
                      <a16:colId xmlns:a16="http://schemas.microsoft.com/office/drawing/2014/main" val="1240493451"/>
                    </a:ext>
                  </a:extLst>
                </a:gridCol>
                <a:gridCol w="329184">
                  <a:extLst>
                    <a:ext uri="{9D8B030D-6E8A-4147-A177-3AD203B41FA5}">
                      <a16:colId xmlns:a16="http://schemas.microsoft.com/office/drawing/2014/main" val="22016681"/>
                    </a:ext>
                  </a:extLst>
                </a:gridCol>
                <a:gridCol w="329184">
                  <a:extLst>
                    <a:ext uri="{9D8B030D-6E8A-4147-A177-3AD203B41FA5}">
                      <a16:colId xmlns:a16="http://schemas.microsoft.com/office/drawing/2014/main" val="276087488"/>
                    </a:ext>
                  </a:extLst>
                </a:gridCol>
                <a:gridCol w="329184">
                  <a:extLst>
                    <a:ext uri="{9D8B030D-6E8A-4147-A177-3AD203B41FA5}">
                      <a16:colId xmlns:a16="http://schemas.microsoft.com/office/drawing/2014/main" val="2624100490"/>
                    </a:ext>
                  </a:extLst>
                </a:gridCol>
                <a:gridCol w="329184">
                  <a:extLst>
                    <a:ext uri="{9D8B030D-6E8A-4147-A177-3AD203B41FA5}">
                      <a16:colId xmlns:a16="http://schemas.microsoft.com/office/drawing/2014/main" val="680443633"/>
                    </a:ext>
                  </a:extLst>
                </a:gridCol>
                <a:gridCol w="329184">
                  <a:extLst>
                    <a:ext uri="{9D8B030D-6E8A-4147-A177-3AD203B41FA5}">
                      <a16:colId xmlns:a16="http://schemas.microsoft.com/office/drawing/2014/main" val="1325057753"/>
                    </a:ext>
                  </a:extLst>
                </a:gridCol>
                <a:gridCol w="329184">
                  <a:extLst>
                    <a:ext uri="{9D8B030D-6E8A-4147-A177-3AD203B41FA5}">
                      <a16:colId xmlns:a16="http://schemas.microsoft.com/office/drawing/2014/main" val="963331276"/>
                    </a:ext>
                  </a:extLst>
                </a:gridCol>
                <a:gridCol w="329184">
                  <a:extLst>
                    <a:ext uri="{9D8B030D-6E8A-4147-A177-3AD203B41FA5}">
                      <a16:colId xmlns:a16="http://schemas.microsoft.com/office/drawing/2014/main" val="3033656548"/>
                    </a:ext>
                  </a:extLst>
                </a:gridCol>
                <a:gridCol w="329184">
                  <a:extLst>
                    <a:ext uri="{9D8B030D-6E8A-4147-A177-3AD203B41FA5}">
                      <a16:colId xmlns:a16="http://schemas.microsoft.com/office/drawing/2014/main" val="683219637"/>
                    </a:ext>
                  </a:extLst>
                </a:gridCol>
                <a:gridCol w="329184">
                  <a:extLst>
                    <a:ext uri="{9D8B030D-6E8A-4147-A177-3AD203B41FA5}">
                      <a16:colId xmlns:a16="http://schemas.microsoft.com/office/drawing/2014/main" val="1135809277"/>
                    </a:ext>
                  </a:extLst>
                </a:gridCol>
                <a:gridCol w="329184">
                  <a:extLst>
                    <a:ext uri="{9D8B030D-6E8A-4147-A177-3AD203B41FA5}">
                      <a16:colId xmlns:a16="http://schemas.microsoft.com/office/drawing/2014/main" val="2299788634"/>
                    </a:ext>
                  </a:extLst>
                </a:gridCol>
                <a:gridCol w="329184">
                  <a:extLst>
                    <a:ext uri="{9D8B030D-6E8A-4147-A177-3AD203B41FA5}">
                      <a16:colId xmlns:a16="http://schemas.microsoft.com/office/drawing/2014/main" val="1282092257"/>
                    </a:ext>
                  </a:extLst>
                </a:gridCol>
                <a:gridCol w="329184">
                  <a:extLst>
                    <a:ext uri="{9D8B030D-6E8A-4147-A177-3AD203B41FA5}">
                      <a16:colId xmlns:a16="http://schemas.microsoft.com/office/drawing/2014/main" val="190732486"/>
                    </a:ext>
                  </a:extLst>
                </a:gridCol>
                <a:gridCol w="329184">
                  <a:extLst>
                    <a:ext uri="{9D8B030D-6E8A-4147-A177-3AD203B41FA5}">
                      <a16:colId xmlns:a16="http://schemas.microsoft.com/office/drawing/2014/main" val="2461320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752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- 2019-05-23 14:39:00 </a:t>
                      </a:r>
                      <a:r>
                        <a:rPr kumimoji="0" lang="es-ES" sz="1000" b="0" i="0" u="none" strike="noStrike" kern="1200" cap="none" spc="0" normalizeH="0" baseline="0" noProof="0">
                          <a:ln>
                            <a:noFill/>
                          </a:ln>
                          <a:solidFill>
                            <a:prstClr val="black"/>
                          </a:solidFill>
                          <a:effectLst/>
                          <a:uLnTx/>
                          <a:uFillTx/>
                          <a:latin typeface="+mn-lt"/>
                          <a:ea typeface="+mn-ea"/>
                          <a:cs typeface="+mn-cs"/>
                        </a:rPr>
                        <a:t> 
 Disfrutá de nuestra nueva torta de tres capas, almendras caramelizadas y humedecidas con ron Zacapa Ámbar 12 años. 
¡Vení y conseguila a tu Auto favorito!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https://scontent.xx.fbcdn.net/v/t1.0-9/p720x720/60682865_2263656807033871_6474909923116318720_o.png?_nc_cat=100&amp;_nc_ht=scontent.xx&amp;oh=27ef0154df46e31659be5749bae5a5e0&amp;oe=5D97CADE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06/15/2019 04:37:19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4659007"/>
                  </a:ext>
                </a:extLst>
              </a:tr>
            </a:tbl>
          </a:graphicData>
        </a:graphic>
      </p:graphicFrame>
      <p:sp>
        <p:nvSpPr>
          <p:cNvPr id="4" name="Text Placeholder 3">
            <a:extLst>
              <a:ext uri="{FF2B5EF4-FFF2-40B4-BE49-F238E27FC236}">
                <a16:creationId xmlns:a16="http://schemas.microsoft.com/office/drawing/2014/main" id="{D1F2D11B-A20D-4DAC-A5DC-F93C58330206}"/>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3662017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6BECD-E2C4-4001-89CF-6D6699AA3808}"/>
              </a:ext>
            </a:extLst>
          </p:cNvPr>
          <p:cNvSpPr>
            <a:spLocks noGrp="1"/>
          </p:cNvSpPr>
          <p:nvPr>
            <p:ph type="title"/>
          </p:nvPr>
        </p:nvSpPr>
        <p:spPr/>
        <p:txBody>
          <a:bodyPr/>
          <a:lstStyle/>
          <a:p>
            <a:r>
              <a:rPr lang="es-ES"/>
              <a:t>Top 20 publicaciones con más interacción (Incluye Automercado + Competencia). | All Pages - 16 of 20</a:t>
            </a:r>
            <a:endParaRPr lang="en-US"/>
          </a:p>
        </p:txBody>
      </p:sp>
      <p:graphicFrame>
        <p:nvGraphicFramePr>
          <p:cNvPr id="5" name="Table Placeholder 4">
            <a:extLst>
              <a:ext uri="{FF2B5EF4-FFF2-40B4-BE49-F238E27FC236}">
                <a16:creationId xmlns:a16="http://schemas.microsoft.com/office/drawing/2014/main" id="{A867BD41-BD74-4DBC-BB3B-CE5BAB6C5FE2}"/>
              </a:ext>
            </a:extLst>
          </p:cNvPr>
          <p:cNvGraphicFramePr>
            <a:graphicFrameLocks noGrp="1"/>
          </p:cNvGraphicFramePr>
          <p:nvPr>
            <p:ph type="tbl" sz="quarter" idx="13"/>
            <p:extLst>
              <p:ext uri="{D42A27DB-BD31-4B8C-83A1-F6EECF244321}">
                <p14:modId xmlns:p14="http://schemas.microsoft.com/office/powerpoint/2010/main" val="3161190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24970437"/>
                    </a:ext>
                  </a:extLst>
                </a:gridCol>
                <a:gridCol w="905256">
                  <a:extLst>
                    <a:ext uri="{9D8B030D-6E8A-4147-A177-3AD203B41FA5}">
                      <a16:colId xmlns:a16="http://schemas.microsoft.com/office/drawing/2014/main" val="2301241"/>
                    </a:ext>
                  </a:extLst>
                </a:gridCol>
                <a:gridCol w="658368">
                  <a:extLst>
                    <a:ext uri="{9D8B030D-6E8A-4147-A177-3AD203B41FA5}">
                      <a16:colId xmlns:a16="http://schemas.microsoft.com/office/drawing/2014/main" val="2698664859"/>
                    </a:ext>
                  </a:extLst>
                </a:gridCol>
                <a:gridCol w="329184">
                  <a:extLst>
                    <a:ext uri="{9D8B030D-6E8A-4147-A177-3AD203B41FA5}">
                      <a16:colId xmlns:a16="http://schemas.microsoft.com/office/drawing/2014/main" val="1460673212"/>
                    </a:ext>
                  </a:extLst>
                </a:gridCol>
                <a:gridCol w="329184">
                  <a:extLst>
                    <a:ext uri="{9D8B030D-6E8A-4147-A177-3AD203B41FA5}">
                      <a16:colId xmlns:a16="http://schemas.microsoft.com/office/drawing/2014/main" val="3973850033"/>
                    </a:ext>
                  </a:extLst>
                </a:gridCol>
                <a:gridCol w="329184">
                  <a:extLst>
                    <a:ext uri="{9D8B030D-6E8A-4147-A177-3AD203B41FA5}">
                      <a16:colId xmlns:a16="http://schemas.microsoft.com/office/drawing/2014/main" val="2085806977"/>
                    </a:ext>
                  </a:extLst>
                </a:gridCol>
                <a:gridCol w="329184">
                  <a:extLst>
                    <a:ext uri="{9D8B030D-6E8A-4147-A177-3AD203B41FA5}">
                      <a16:colId xmlns:a16="http://schemas.microsoft.com/office/drawing/2014/main" val="1623479464"/>
                    </a:ext>
                  </a:extLst>
                </a:gridCol>
                <a:gridCol w="329184">
                  <a:extLst>
                    <a:ext uri="{9D8B030D-6E8A-4147-A177-3AD203B41FA5}">
                      <a16:colId xmlns:a16="http://schemas.microsoft.com/office/drawing/2014/main" val="732770690"/>
                    </a:ext>
                  </a:extLst>
                </a:gridCol>
                <a:gridCol w="329184">
                  <a:extLst>
                    <a:ext uri="{9D8B030D-6E8A-4147-A177-3AD203B41FA5}">
                      <a16:colId xmlns:a16="http://schemas.microsoft.com/office/drawing/2014/main" val="1082836393"/>
                    </a:ext>
                  </a:extLst>
                </a:gridCol>
                <a:gridCol w="329184">
                  <a:extLst>
                    <a:ext uri="{9D8B030D-6E8A-4147-A177-3AD203B41FA5}">
                      <a16:colId xmlns:a16="http://schemas.microsoft.com/office/drawing/2014/main" val="1250519577"/>
                    </a:ext>
                  </a:extLst>
                </a:gridCol>
                <a:gridCol w="329184">
                  <a:extLst>
                    <a:ext uri="{9D8B030D-6E8A-4147-A177-3AD203B41FA5}">
                      <a16:colId xmlns:a16="http://schemas.microsoft.com/office/drawing/2014/main" val="2643384311"/>
                    </a:ext>
                  </a:extLst>
                </a:gridCol>
                <a:gridCol w="329184">
                  <a:extLst>
                    <a:ext uri="{9D8B030D-6E8A-4147-A177-3AD203B41FA5}">
                      <a16:colId xmlns:a16="http://schemas.microsoft.com/office/drawing/2014/main" val="153832986"/>
                    </a:ext>
                  </a:extLst>
                </a:gridCol>
                <a:gridCol w="329184">
                  <a:extLst>
                    <a:ext uri="{9D8B030D-6E8A-4147-A177-3AD203B41FA5}">
                      <a16:colId xmlns:a16="http://schemas.microsoft.com/office/drawing/2014/main" val="3715814849"/>
                    </a:ext>
                  </a:extLst>
                </a:gridCol>
                <a:gridCol w="329184">
                  <a:extLst>
                    <a:ext uri="{9D8B030D-6E8A-4147-A177-3AD203B41FA5}">
                      <a16:colId xmlns:a16="http://schemas.microsoft.com/office/drawing/2014/main" val="3766854540"/>
                    </a:ext>
                  </a:extLst>
                </a:gridCol>
                <a:gridCol w="329184">
                  <a:extLst>
                    <a:ext uri="{9D8B030D-6E8A-4147-A177-3AD203B41FA5}">
                      <a16:colId xmlns:a16="http://schemas.microsoft.com/office/drawing/2014/main" val="2603231866"/>
                    </a:ext>
                  </a:extLst>
                </a:gridCol>
                <a:gridCol w="329184">
                  <a:extLst>
                    <a:ext uri="{9D8B030D-6E8A-4147-A177-3AD203B41FA5}">
                      <a16:colId xmlns:a16="http://schemas.microsoft.com/office/drawing/2014/main" val="4142758919"/>
                    </a:ext>
                  </a:extLst>
                </a:gridCol>
                <a:gridCol w="329184">
                  <a:extLst>
                    <a:ext uri="{9D8B030D-6E8A-4147-A177-3AD203B41FA5}">
                      <a16:colId xmlns:a16="http://schemas.microsoft.com/office/drawing/2014/main" val="3529474514"/>
                    </a:ext>
                  </a:extLst>
                </a:gridCol>
                <a:gridCol w="329184">
                  <a:extLst>
                    <a:ext uri="{9D8B030D-6E8A-4147-A177-3AD203B41FA5}">
                      <a16:colId xmlns:a16="http://schemas.microsoft.com/office/drawing/2014/main" val="2603200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2782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- 2019-06-28 13:02:41 </a:t>
                      </a:r>
                      <a:r>
                        <a:rPr kumimoji="0" lang="es-ES" sz="1000" b="0" i="0" u="none" strike="noStrike" kern="1200" cap="none" spc="0" normalizeH="0" baseline="0" noProof="0">
                          <a:ln>
                            <a:noFill/>
                          </a:ln>
                          <a:solidFill>
                            <a:prstClr val="black"/>
                          </a:solidFill>
                          <a:effectLst/>
                          <a:uLnTx/>
                          <a:uFillTx/>
                          <a:latin typeface="+mn-lt"/>
                          <a:ea typeface="+mn-ea"/>
                          <a:cs typeface="+mn-cs"/>
                        </a:rPr>
                        <a:t> 
 ¡Esto es imposible de resistir! 😋
Vení al Auto por el delicioso helado de Haagen-Dazs galleta, caramelo y biscuit envase 473 ml en 2x1 y para disfrutarlo aún más compartilo con tu familia, amigos o compañeros.
Válido solo por este 28 de junio de 2019. 
Inventario disponible en Yoses, Plaza del Sol, Plaza Mayor, Moravia, Heredia, Santa Ana, Escazú, Alajuela, Tres Ríos, Guachipelín, Santo Domingo y Guácima.
Precio oferta: ¢4,345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https://scontent.xx.fbcdn.net/v/t1.0-9/p720x720/65194401_2331643640235187_5572976935669071872_o.jpg?_nc_cat=108&amp;_nc_oc=AQmL9oORyKXqosTKLQmkhJhOHFAPkXxHnXfbSM3qBDe0If_d1xts09JRpAG0cgqXhQA&amp;_nc_ht=scontent.xx&amp;oh=2128ee7be93d154327b96f776becfe7a&amp;oe=5DC6B606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07/13/2019 04:40:28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7505854"/>
                  </a:ext>
                </a:extLst>
              </a:tr>
            </a:tbl>
          </a:graphicData>
        </a:graphic>
      </p:graphicFrame>
      <p:sp>
        <p:nvSpPr>
          <p:cNvPr id="4" name="Text Placeholder 3">
            <a:extLst>
              <a:ext uri="{FF2B5EF4-FFF2-40B4-BE49-F238E27FC236}">
                <a16:creationId xmlns:a16="http://schemas.microsoft.com/office/drawing/2014/main" id="{AEC3396A-4B1E-46B8-837B-54CE57A86063}"/>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4155200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B5543-2886-4304-8297-A016915FF06E}"/>
              </a:ext>
            </a:extLst>
          </p:cNvPr>
          <p:cNvSpPr>
            <a:spLocks noGrp="1"/>
          </p:cNvSpPr>
          <p:nvPr>
            <p:ph type="title"/>
          </p:nvPr>
        </p:nvSpPr>
        <p:spPr/>
        <p:txBody>
          <a:bodyPr/>
          <a:lstStyle/>
          <a:p>
            <a:r>
              <a:rPr lang="es-ES"/>
              <a:t>Top 20 publicaciones con más interacción (Incluye Automercado + Competencia). | All Pages - 17 of 20</a:t>
            </a:r>
            <a:endParaRPr lang="en-US"/>
          </a:p>
        </p:txBody>
      </p:sp>
      <p:graphicFrame>
        <p:nvGraphicFramePr>
          <p:cNvPr id="5" name="Table Placeholder 4">
            <a:extLst>
              <a:ext uri="{FF2B5EF4-FFF2-40B4-BE49-F238E27FC236}">
                <a16:creationId xmlns:a16="http://schemas.microsoft.com/office/drawing/2014/main" id="{E234B70D-31B9-4593-AA17-26520BDD50FF}"/>
              </a:ext>
            </a:extLst>
          </p:cNvPr>
          <p:cNvGraphicFramePr>
            <a:graphicFrameLocks noGrp="1"/>
          </p:cNvGraphicFramePr>
          <p:nvPr>
            <p:ph type="tbl" sz="quarter" idx="13"/>
            <p:extLst>
              <p:ext uri="{D42A27DB-BD31-4B8C-83A1-F6EECF244321}">
                <p14:modId xmlns:p14="http://schemas.microsoft.com/office/powerpoint/2010/main" val="1658060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29476908"/>
                    </a:ext>
                  </a:extLst>
                </a:gridCol>
                <a:gridCol w="905256">
                  <a:extLst>
                    <a:ext uri="{9D8B030D-6E8A-4147-A177-3AD203B41FA5}">
                      <a16:colId xmlns:a16="http://schemas.microsoft.com/office/drawing/2014/main" val="1203445438"/>
                    </a:ext>
                  </a:extLst>
                </a:gridCol>
                <a:gridCol w="658368">
                  <a:extLst>
                    <a:ext uri="{9D8B030D-6E8A-4147-A177-3AD203B41FA5}">
                      <a16:colId xmlns:a16="http://schemas.microsoft.com/office/drawing/2014/main" val="3835204021"/>
                    </a:ext>
                  </a:extLst>
                </a:gridCol>
                <a:gridCol w="329184">
                  <a:extLst>
                    <a:ext uri="{9D8B030D-6E8A-4147-A177-3AD203B41FA5}">
                      <a16:colId xmlns:a16="http://schemas.microsoft.com/office/drawing/2014/main" val="2115755580"/>
                    </a:ext>
                  </a:extLst>
                </a:gridCol>
                <a:gridCol w="329184">
                  <a:extLst>
                    <a:ext uri="{9D8B030D-6E8A-4147-A177-3AD203B41FA5}">
                      <a16:colId xmlns:a16="http://schemas.microsoft.com/office/drawing/2014/main" val="1151314271"/>
                    </a:ext>
                  </a:extLst>
                </a:gridCol>
                <a:gridCol w="329184">
                  <a:extLst>
                    <a:ext uri="{9D8B030D-6E8A-4147-A177-3AD203B41FA5}">
                      <a16:colId xmlns:a16="http://schemas.microsoft.com/office/drawing/2014/main" val="1677982768"/>
                    </a:ext>
                  </a:extLst>
                </a:gridCol>
                <a:gridCol w="329184">
                  <a:extLst>
                    <a:ext uri="{9D8B030D-6E8A-4147-A177-3AD203B41FA5}">
                      <a16:colId xmlns:a16="http://schemas.microsoft.com/office/drawing/2014/main" val="2167962032"/>
                    </a:ext>
                  </a:extLst>
                </a:gridCol>
                <a:gridCol w="329184">
                  <a:extLst>
                    <a:ext uri="{9D8B030D-6E8A-4147-A177-3AD203B41FA5}">
                      <a16:colId xmlns:a16="http://schemas.microsoft.com/office/drawing/2014/main" val="3202380880"/>
                    </a:ext>
                  </a:extLst>
                </a:gridCol>
                <a:gridCol w="329184">
                  <a:extLst>
                    <a:ext uri="{9D8B030D-6E8A-4147-A177-3AD203B41FA5}">
                      <a16:colId xmlns:a16="http://schemas.microsoft.com/office/drawing/2014/main" val="2698606386"/>
                    </a:ext>
                  </a:extLst>
                </a:gridCol>
                <a:gridCol w="329184">
                  <a:extLst>
                    <a:ext uri="{9D8B030D-6E8A-4147-A177-3AD203B41FA5}">
                      <a16:colId xmlns:a16="http://schemas.microsoft.com/office/drawing/2014/main" val="1669134220"/>
                    </a:ext>
                  </a:extLst>
                </a:gridCol>
                <a:gridCol w="329184">
                  <a:extLst>
                    <a:ext uri="{9D8B030D-6E8A-4147-A177-3AD203B41FA5}">
                      <a16:colId xmlns:a16="http://schemas.microsoft.com/office/drawing/2014/main" val="3353357827"/>
                    </a:ext>
                  </a:extLst>
                </a:gridCol>
                <a:gridCol w="329184">
                  <a:extLst>
                    <a:ext uri="{9D8B030D-6E8A-4147-A177-3AD203B41FA5}">
                      <a16:colId xmlns:a16="http://schemas.microsoft.com/office/drawing/2014/main" val="611432698"/>
                    </a:ext>
                  </a:extLst>
                </a:gridCol>
                <a:gridCol w="329184">
                  <a:extLst>
                    <a:ext uri="{9D8B030D-6E8A-4147-A177-3AD203B41FA5}">
                      <a16:colId xmlns:a16="http://schemas.microsoft.com/office/drawing/2014/main" val="4182841557"/>
                    </a:ext>
                  </a:extLst>
                </a:gridCol>
                <a:gridCol w="329184">
                  <a:extLst>
                    <a:ext uri="{9D8B030D-6E8A-4147-A177-3AD203B41FA5}">
                      <a16:colId xmlns:a16="http://schemas.microsoft.com/office/drawing/2014/main" val="2101679209"/>
                    </a:ext>
                  </a:extLst>
                </a:gridCol>
                <a:gridCol w="329184">
                  <a:extLst>
                    <a:ext uri="{9D8B030D-6E8A-4147-A177-3AD203B41FA5}">
                      <a16:colId xmlns:a16="http://schemas.microsoft.com/office/drawing/2014/main" val="2833033333"/>
                    </a:ext>
                  </a:extLst>
                </a:gridCol>
                <a:gridCol w="329184">
                  <a:extLst>
                    <a:ext uri="{9D8B030D-6E8A-4147-A177-3AD203B41FA5}">
                      <a16:colId xmlns:a16="http://schemas.microsoft.com/office/drawing/2014/main" val="186016741"/>
                    </a:ext>
                  </a:extLst>
                </a:gridCol>
                <a:gridCol w="329184">
                  <a:extLst>
                    <a:ext uri="{9D8B030D-6E8A-4147-A177-3AD203B41FA5}">
                      <a16:colId xmlns:a16="http://schemas.microsoft.com/office/drawing/2014/main" val="216570239"/>
                    </a:ext>
                  </a:extLst>
                </a:gridCol>
                <a:gridCol w="329184">
                  <a:extLst>
                    <a:ext uri="{9D8B030D-6E8A-4147-A177-3AD203B41FA5}">
                      <a16:colId xmlns:a16="http://schemas.microsoft.com/office/drawing/2014/main" val="1585714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955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- 2019-06-22 14:17:00 </a:t>
                      </a:r>
                      <a:r>
                        <a:rPr kumimoji="0" lang="es-ES" sz="1000" b="0" i="0" u="none" strike="noStrike" kern="1200" cap="none" spc="0" normalizeH="0" baseline="0" noProof="0">
                          <a:ln>
                            <a:noFill/>
                          </a:ln>
                          <a:solidFill>
                            <a:prstClr val="black"/>
                          </a:solidFill>
                          <a:effectLst/>
                          <a:uLnTx/>
                          <a:uFillTx/>
                          <a:latin typeface="+mn-lt"/>
                          <a:ea typeface="+mn-ea"/>
                          <a:cs typeface="+mn-cs"/>
                        </a:rPr>
                        <a:t> 
 Probá la nueva y exquisita salsa BBQ Pilsen preparando unas pizzas de pollo.  😋
 ¡Una deliciosa combinación de sabor!
Ingredientes:
• 1 base para pizza
• 1 taza de pollo mechado
• 1 taza de salsa BBQ Pilsen
• ½ taza de salsa de tomate para pizza
• 1 taza de queso mozzarella
• Cebolla morada cortada en julianas
• Culantro fresco
Procedimiento:
1. Estirar la masa para pizza del grosor deseado
2. Mezclar el pollo con la mitad de la salsa BBQ
3. Untar salsa de tomate en la masa
4. Seguido agregar el pollo, cebolla, mozzarella y rociar un poco más de salsa de barbacoa
5. Hornear unos 10 minutos a 350º F o hasta que esté lista.
6. Decorar con culantro y disfrutar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https://scontent.xx.fbcdn.net/v/t1.0-9/p720x720/65139331_2318805244852360_4524475268668063744_o.jpg?_nc_cat=104&amp;_nc_oc=AQlotDOqIhI2xKWjSyRhgHQLDsiA_nRUaWIKTyh9rvsbzbLFmmW3ypuKau0AI5NL4ps&amp;_nc_ht=scontent.xx&amp;oh=d03264768743d07995b6e4a0f16e5137&amp;oe=5DBC72BF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04:36:54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04786858"/>
                  </a:ext>
                </a:extLst>
              </a:tr>
            </a:tbl>
          </a:graphicData>
        </a:graphic>
      </p:graphicFrame>
      <p:sp>
        <p:nvSpPr>
          <p:cNvPr id="4" name="Text Placeholder 3">
            <a:extLst>
              <a:ext uri="{FF2B5EF4-FFF2-40B4-BE49-F238E27FC236}">
                <a16:creationId xmlns:a16="http://schemas.microsoft.com/office/drawing/2014/main" id="{39C9C9F9-19D8-44D3-B9BE-162C4DBE5845}"/>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1330556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88259-BE2E-4960-A654-AF67B55D2FA3}"/>
              </a:ext>
            </a:extLst>
          </p:cNvPr>
          <p:cNvSpPr>
            <a:spLocks noGrp="1"/>
          </p:cNvSpPr>
          <p:nvPr>
            <p:ph type="title"/>
          </p:nvPr>
        </p:nvSpPr>
        <p:spPr/>
        <p:txBody>
          <a:bodyPr/>
          <a:lstStyle/>
          <a:p>
            <a:r>
              <a:rPr lang="es-ES"/>
              <a:t>Top 20 publicaciones con más interacción (Incluye Automercado + Competencia). | All Pages - 18 of 20</a:t>
            </a:r>
            <a:endParaRPr lang="en-US"/>
          </a:p>
        </p:txBody>
      </p:sp>
      <p:graphicFrame>
        <p:nvGraphicFramePr>
          <p:cNvPr id="5" name="Table Placeholder 4">
            <a:extLst>
              <a:ext uri="{FF2B5EF4-FFF2-40B4-BE49-F238E27FC236}">
                <a16:creationId xmlns:a16="http://schemas.microsoft.com/office/drawing/2014/main" id="{F318C162-C965-486A-AB02-1831F03B1A9F}"/>
              </a:ext>
            </a:extLst>
          </p:cNvPr>
          <p:cNvGraphicFramePr>
            <a:graphicFrameLocks noGrp="1"/>
          </p:cNvGraphicFramePr>
          <p:nvPr>
            <p:ph type="tbl" sz="quarter" idx="13"/>
            <p:extLst>
              <p:ext uri="{D42A27DB-BD31-4B8C-83A1-F6EECF244321}">
                <p14:modId xmlns:p14="http://schemas.microsoft.com/office/powerpoint/2010/main" val="409902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35981024"/>
                    </a:ext>
                  </a:extLst>
                </a:gridCol>
                <a:gridCol w="905256">
                  <a:extLst>
                    <a:ext uri="{9D8B030D-6E8A-4147-A177-3AD203B41FA5}">
                      <a16:colId xmlns:a16="http://schemas.microsoft.com/office/drawing/2014/main" val="3092465411"/>
                    </a:ext>
                  </a:extLst>
                </a:gridCol>
                <a:gridCol w="658368">
                  <a:extLst>
                    <a:ext uri="{9D8B030D-6E8A-4147-A177-3AD203B41FA5}">
                      <a16:colId xmlns:a16="http://schemas.microsoft.com/office/drawing/2014/main" val="610972624"/>
                    </a:ext>
                  </a:extLst>
                </a:gridCol>
                <a:gridCol w="329184">
                  <a:extLst>
                    <a:ext uri="{9D8B030D-6E8A-4147-A177-3AD203B41FA5}">
                      <a16:colId xmlns:a16="http://schemas.microsoft.com/office/drawing/2014/main" val="920819860"/>
                    </a:ext>
                  </a:extLst>
                </a:gridCol>
                <a:gridCol w="329184">
                  <a:extLst>
                    <a:ext uri="{9D8B030D-6E8A-4147-A177-3AD203B41FA5}">
                      <a16:colId xmlns:a16="http://schemas.microsoft.com/office/drawing/2014/main" val="3346692800"/>
                    </a:ext>
                  </a:extLst>
                </a:gridCol>
                <a:gridCol w="329184">
                  <a:extLst>
                    <a:ext uri="{9D8B030D-6E8A-4147-A177-3AD203B41FA5}">
                      <a16:colId xmlns:a16="http://schemas.microsoft.com/office/drawing/2014/main" val="586952001"/>
                    </a:ext>
                  </a:extLst>
                </a:gridCol>
                <a:gridCol w="329184">
                  <a:extLst>
                    <a:ext uri="{9D8B030D-6E8A-4147-A177-3AD203B41FA5}">
                      <a16:colId xmlns:a16="http://schemas.microsoft.com/office/drawing/2014/main" val="1360260852"/>
                    </a:ext>
                  </a:extLst>
                </a:gridCol>
                <a:gridCol w="329184">
                  <a:extLst>
                    <a:ext uri="{9D8B030D-6E8A-4147-A177-3AD203B41FA5}">
                      <a16:colId xmlns:a16="http://schemas.microsoft.com/office/drawing/2014/main" val="3801597973"/>
                    </a:ext>
                  </a:extLst>
                </a:gridCol>
                <a:gridCol w="329184">
                  <a:extLst>
                    <a:ext uri="{9D8B030D-6E8A-4147-A177-3AD203B41FA5}">
                      <a16:colId xmlns:a16="http://schemas.microsoft.com/office/drawing/2014/main" val="2921358584"/>
                    </a:ext>
                  </a:extLst>
                </a:gridCol>
                <a:gridCol w="329184">
                  <a:extLst>
                    <a:ext uri="{9D8B030D-6E8A-4147-A177-3AD203B41FA5}">
                      <a16:colId xmlns:a16="http://schemas.microsoft.com/office/drawing/2014/main" val="953288725"/>
                    </a:ext>
                  </a:extLst>
                </a:gridCol>
                <a:gridCol w="329184">
                  <a:extLst>
                    <a:ext uri="{9D8B030D-6E8A-4147-A177-3AD203B41FA5}">
                      <a16:colId xmlns:a16="http://schemas.microsoft.com/office/drawing/2014/main" val="1577729587"/>
                    </a:ext>
                  </a:extLst>
                </a:gridCol>
                <a:gridCol w="329184">
                  <a:extLst>
                    <a:ext uri="{9D8B030D-6E8A-4147-A177-3AD203B41FA5}">
                      <a16:colId xmlns:a16="http://schemas.microsoft.com/office/drawing/2014/main" val="684181375"/>
                    </a:ext>
                  </a:extLst>
                </a:gridCol>
                <a:gridCol w="329184">
                  <a:extLst>
                    <a:ext uri="{9D8B030D-6E8A-4147-A177-3AD203B41FA5}">
                      <a16:colId xmlns:a16="http://schemas.microsoft.com/office/drawing/2014/main" val="2754353984"/>
                    </a:ext>
                  </a:extLst>
                </a:gridCol>
                <a:gridCol w="329184">
                  <a:extLst>
                    <a:ext uri="{9D8B030D-6E8A-4147-A177-3AD203B41FA5}">
                      <a16:colId xmlns:a16="http://schemas.microsoft.com/office/drawing/2014/main" val="3302336785"/>
                    </a:ext>
                  </a:extLst>
                </a:gridCol>
                <a:gridCol w="329184">
                  <a:extLst>
                    <a:ext uri="{9D8B030D-6E8A-4147-A177-3AD203B41FA5}">
                      <a16:colId xmlns:a16="http://schemas.microsoft.com/office/drawing/2014/main" val="1252644010"/>
                    </a:ext>
                  </a:extLst>
                </a:gridCol>
                <a:gridCol w="329184">
                  <a:extLst>
                    <a:ext uri="{9D8B030D-6E8A-4147-A177-3AD203B41FA5}">
                      <a16:colId xmlns:a16="http://schemas.microsoft.com/office/drawing/2014/main" val="244462271"/>
                    </a:ext>
                  </a:extLst>
                </a:gridCol>
                <a:gridCol w="329184">
                  <a:extLst>
                    <a:ext uri="{9D8B030D-6E8A-4147-A177-3AD203B41FA5}">
                      <a16:colId xmlns:a16="http://schemas.microsoft.com/office/drawing/2014/main" val="1233586639"/>
                    </a:ext>
                  </a:extLst>
                </a:gridCol>
                <a:gridCol w="329184">
                  <a:extLst>
                    <a:ext uri="{9D8B030D-6E8A-4147-A177-3AD203B41FA5}">
                      <a16:colId xmlns:a16="http://schemas.microsoft.com/office/drawing/2014/main" val="2439076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127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- 2019-06-03 11:30:00 </a:t>
                      </a:r>
                      <a:r>
                        <a:rPr kumimoji="0" lang="es-ES" sz="1000" b="0" i="0" u="none" strike="noStrike" kern="1200" cap="none" spc="0" normalizeH="0" baseline="0" noProof="0">
                          <a:ln>
                            <a:noFill/>
                          </a:ln>
                          <a:solidFill>
                            <a:prstClr val="black"/>
                          </a:solidFill>
                          <a:effectLst/>
                          <a:uLnTx/>
                          <a:uFillTx/>
                          <a:latin typeface="+mn-lt"/>
                          <a:ea typeface="+mn-ea"/>
                          <a:cs typeface="+mn-cs"/>
                        </a:rPr>
                        <a:t> 
 Cada vez que comprás una bolsa reutilizable en el Auto, contribuís a la Fundación Árboles Mágicos.
Son 5 opciones.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https://scontent.xx.fbcdn.net/v/t1.0-9/p720x720/60962635_2265354613530757_233262731862474752_o.png?_nc_cat=105&amp;_nc_oc=AQlvcNqEVKKUjnEWM5b7QMiiyu5_r88weSoM0Zrpt5T45fbgQuEgkjK9LMZeeKoShgY&amp;_nc_ht=scontent.xx&amp;oh=9babe377f35ae893bd972f6effb75016&amp;oe=5D8354CF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06/30/2019 04:41:54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1258699"/>
                  </a:ext>
                </a:extLst>
              </a:tr>
            </a:tbl>
          </a:graphicData>
        </a:graphic>
      </p:graphicFrame>
      <p:sp>
        <p:nvSpPr>
          <p:cNvPr id="4" name="Text Placeholder 3">
            <a:extLst>
              <a:ext uri="{FF2B5EF4-FFF2-40B4-BE49-F238E27FC236}">
                <a16:creationId xmlns:a16="http://schemas.microsoft.com/office/drawing/2014/main" id="{C9D3B812-7618-4C9A-8BD4-CCA4C9A6C114}"/>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215782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CCFE4-5233-4662-A3CB-E127771508F8}"/>
              </a:ext>
            </a:extLst>
          </p:cNvPr>
          <p:cNvSpPr>
            <a:spLocks noGrp="1"/>
          </p:cNvSpPr>
          <p:nvPr>
            <p:ph type="title"/>
          </p:nvPr>
        </p:nvSpPr>
        <p:spPr/>
        <p:txBody>
          <a:bodyPr/>
          <a:lstStyle/>
          <a:p>
            <a:r>
              <a:rPr lang="es-ES"/>
              <a:t>Top 20 publicaciones con más interacción (Incluye Automercado + Competencia). | All Pages - 19 of 20</a:t>
            </a:r>
            <a:endParaRPr lang="en-US"/>
          </a:p>
        </p:txBody>
      </p:sp>
      <p:graphicFrame>
        <p:nvGraphicFramePr>
          <p:cNvPr id="5" name="Table Placeholder 4">
            <a:extLst>
              <a:ext uri="{FF2B5EF4-FFF2-40B4-BE49-F238E27FC236}">
                <a16:creationId xmlns:a16="http://schemas.microsoft.com/office/drawing/2014/main" id="{B0BE5075-11EB-4CCA-A01B-EC2223B16908}"/>
              </a:ext>
            </a:extLst>
          </p:cNvPr>
          <p:cNvGraphicFramePr>
            <a:graphicFrameLocks noGrp="1"/>
          </p:cNvGraphicFramePr>
          <p:nvPr>
            <p:ph type="tbl" sz="quarter" idx="13"/>
            <p:extLst>
              <p:ext uri="{D42A27DB-BD31-4B8C-83A1-F6EECF244321}">
                <p14:modId xmlns:p14="http://schemas.microsoft.com/office/powerpoint/2010/main" val="1876678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97180781"/>
                    </a:ext>
                  </a:extLst>
                </a:gridCol>
                <a:gridCol w="905256">
                  <a:extLst>
                    <a:ext uri="{9D8B030D-6E8A-4147-A177-3AD203B41FA5}">
                      <a16:colId xmlns:a16="http://schemas.microsoft.com/office/drawing/2014/main" val="508748516"/>
                    </a:ext>
                  </a:extLst>
                </a:gridCol>
                <a:gridCol w="658368">
                  <a:extLst>
                    <a:ext uri="{9D8B030D-6E8A-4147-A177-3AD203B41FA5}">
                      <a16:colId xmlns:a16="http://schemas.microsoft.com/office/drawing/2014/main" val="3149706519"/>
                    </a:ext>
                  </a:extLst>
                </a:gridCol>
                <a:gridCol w="329184">
                  <a:extLst>
                    <a:ext uri="{9D8B030D-6E8A-4147-A177-3AD203B41FA5}">
                      <a16:colId xmlns:a16="http://schemas.microsoft.com/office/drawing/2014/main" val="594178475"/>
                    </a:ext>
                  </a:extLst>
                </a:gridCol>
                <a:gridCol w="329184">
                  <a:extLst>
                    <a:ext uri="{9D8B030D-6E8A-4147-A177-3AD203B41FA5}">
                      <a16:colId xmlns:a16="http://schemas.microsoft.com/office/drawing/2014/main" val="2117890303"/>
                    </a:ext>
                  </a:extLst>
                </a:gridCol>
                <a:gridCol w="329184">
                  <a:extLst>
                    <a:ext uri="{9D8B030D-6E8A-4147-A177-3AD203B41FA5}">
                      <a16:colId xmlns:a16="http://schemas.microsoft.com/office/drawing/2014/main" val="853106218"/>
                    </a:ext>
                  </a:extLst>
                </a:gridCol>
                <a:gridCol w="329184">
                  <a:extLst>
                    <a:ext uri="{9D8B030D-6E8A-4147-A177-3AD203B41FA5}">
                      <a16:colId xmlns:a16="http://schemas.microsoft.com/office/drawing/2014/main" val="2962751942"/>
                    </a:ext>
                  </a:extLst>
                </a:gridCol>
                <a:gridCol w="329184">
                  <a:extLst>
                    <a:ext uri="{9D8B030D-6E8A-4147-A177-3AD203B41FA5}">
                      <a16:colId xmlns:a16="http://schemas.microsoft.com/office/drawing/2014/main" val="776413085"/>
                    </a:ext>
                  </a:extLst>
                </a:gridCol>
                <a:gridCol w="329184">
                  <a:extLst>
                    <a:ext uri="{9D8B030D-6E8A-4147-A177-3AD203B41FA5}">
                      <a16:colId xmlns:a16="http://schemas.microsoft.com/office/drawing/2014/main" val="1175587437"/>
                    </a:ext>
                  </a:extLst>
                </a:gridCol>
                <a:gridCol w="329184">
                  <a:extLst>
                    <a:ext uri="{9D8B030D-6E8A-4147-A177-3AD203B41FA5}">
                      <a16:colId xmlns:a16="http://schemas.microsoft.com/office/drawing/2014/main" val="1599541773"/>
                    </a:ext>
                  </a:extLst>
                </a:gridCol>
                <a:gridCol w="329184">
                  <a:extLst>
                    <a:ext uri="{9D8B030D-6E8A-4147-A177-3AD203B41FA5}">
                      <a16:colId xmlns:a16="http://schemas.microsoft.com/office/drawing/2014/main" val="289409890"/>
                    </a:ext>
                  </a:extLst>
                </a:gridCol>
                <a:gridCol w="329184">
                  <a:extLst>
                    <a:ext uri="{9D8B030D-6E8A-4147-A177-3AD203B41FA5}">
                      <a16:colId xmlns:a16="http://schemas.microsoft.com/office/drawing/2014/main" val="3152884122"/>
                    </a:ext>
                  </a:extLst>
                </a:gridCol>
                <a:gridCol w="329184">
                  <a:extLst>
                    <a:ext uri="{9D8B030D-6E8A-4147-A177-3AD203B41FA5}">
                      <a16:colId xmlns:a16="http://schemas.microsoft.com/office/drawing/2014/main" val="1684913876"/>
                    </a:ext>
                  </a:extLst>
                </a:gridCol>
                <a:gridCol w="329184">
                  <a:extLst>
                    <a:ext uri="{9D8B030D-6E8A-4147-A177-3AD203B41FA5}">
                      <a16:colId xmlns:a16="http://schemas.microsoft.com/office/drawing/2014/main" val="1681823077"/>
                    </a:ext>
                  </a:extLst>
                </a:gridCol>
                <a:gridCol w="329184">
                  <a:extLst>
                    <a:ext uri="{9D8B030D-6E8A-4147-A177-3AD203B41FA5}">
                      <a16:colId xmlns:a16="http://schemas.microsoft.com/office/drawing/2014/main" val="2561359568"/>
                    </a:ext>
                  </a:extLst>
                </a:gridCol>
                <a:gridCol w="329184">
                  <a:extLst>
                    <a:ext uri="{9D8B030D-6E8A-4147-A177-3AD203B41FA5}">
                      <a16:colId xmlns:a16="http://schemas.microsoft.com/office/drawing/2014/main" val="2766993339"/>
                    </a:ext>
                  </a:extLst>
                </a:gridCol>
                <a:gridCol w="329184">
                  <a:extLst>
                    <a:ext uri="{9D8B030D-6E8A-4147-A177-3AD203B41FA5}">
                      <a16:colId xmlns:a16="http://schemas.microsoft.com/office/drawing/2014/main" val="1891658067"/>
                    </a:ext>
                  </a:extLst>
                </a:gridCol>
                <a:gridCol w="329184">
                  <a:extLst>
                    <a:ext uri="{9D8B030D-6E8A-4147-A177-3AD203B41FA5}">
                      <a16:colId xmlns:a16="http://schemas.microsoft.com/office/drawing/2014/main" val="706830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736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- 2019-07-13 12:30:00 </a:t>
                      </a:r>
                      <a:r>
                        <a:rPr kumimoji="0" lang="es-ES" sz="1000" b="0" i="0" u="none" strike="noStrike" kern="1200" cap="none" spc="0" normalizeH="0" baseline="0" noProof="0">
                          <a:ln>
                            <a:noFill/>
                          </a:ln>
                          <a:solidFill>
                            <a:prstClr val="black"/>
                          </a:solidFill>
                          <a:effectLst/>
                          <a:uLnTx/>
                          <a:uFillTx/>
                          <a:latin typeface="+mn-lt"/>
                          <a:ea typeface="+mn-ea"/>
                          <a:cs typeface="+mn-cs"/>
                        </a:rPr>
                        <a:t> 
 ¡Deseamos que siempre tengás momentos dulces en tu vida! Como los que sin duda alguna disfrutarás con los productos de The Cheesecake Factory Bakery, que ahora podés volver a encontrar en Auto Mercado. ¡Probalos todos! Te van a encantar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https://scontent.xx.fbcdn.net/v/t1.0-9/p720x720/66272455_2353987984667419_745107011162603520_o.jpg?_nc_cat=109&amp;_nc_oc=AQn9c_KeNYAqUJb4JAALXRIWJF6IJgtNNRcA3T1cdloBm64qQmx6yglmUdVmLwoYlzM&amp;_nc_ht=scontent.xx&amp;oh=8eb9d1befa41e533c5c643dc3190bce4&amp;oe=5DE941AD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04:38:10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30694"/>
                  </a:ext>
                </a:extLst>
              </a:tr>
            </a:tbl>
          </a:graphicData>
        </a:graphic>
      </p:graphicFrame>
      <p:sp>
        <p:nvSpPr>
          <p:cNvPr id="4" name="Text Placeholder 3">
            <a:extLst>
              <a:ext uri="{FF2B5EF4-FFF2-40B4-BE49-F238E27FC236}">
                <a16:creationId xmlns:a16="http://schemas.microsoft.com/office/drawing/2014/main" id="{A6275BB8-628C-4BAD-969C-6B47655074BA}"/>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3899711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1EF1E-13CA-4670-9094-DE5343E0E02C}"/>
              </a:ext>
            </a:extLst>
          </p:cNvPr>
          <p:cNvSpPr>
            <a:spLocks noGrp="1"/>
          </p:cNvSpPr>
          <p:nvPr>
            <p:ph type="title"/>
          </p:nvPr>
        </p:nvSpPr>
        <p:spPr/>
        <p:txBody>
          <a:bodyPr/>
          <a:lstStyle/>
          <a:p>
            <a:r>
              <a:rPr lang="es-ES"/>
              <a:t>Top 20 publicaciones con más interacción (Incluye Automercado + Competencia). | All Pages - 20 of 20</a:t>
            </a:r>
            <a:endParaRPr lang="en-US"/>
          </a:p>
        </p:txBody>
      </p:sp>
      <p:graphicFrame>
        <p:nvGraphicFramePr>
          <p:cNvPr id="5" name="Table Placeholder 4">
            <a:extLst>
              <a:ext uri="{FF2B5EF4-FFF2-40B4-BE49-F238E27FC236}">
                <a16:creationId xmlns:a16="http://schemas.microsoft.com/office/drawing/2014/main" id="{94B9BEBB-A301-4921-877F-2CB05EEDFD90}"/>
              </a:ext>
            </a:extLst>
          </p:cNvPr>
          <p:cNvGraphicFramePr>
            <a:graphicFrameLocks noGrp="1"/>
          </p:cNvGraphicFramePr>
          <p:nvPr>
            <p:ph type="tbl" sz="quarter" idx="13"/>
            <p:extLst>
              <p:ext uri="{D42A27DB-BD31-4B8C-83A1-F6EECF244321}">
                <p14:modId xmlns:p14="http://schemas.microsoft.com/office/powerpoint/2010/main" val="406296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74122205"/>
                    </a:ext>
                  </a:extLst>
                </a:gridCol>
                <a:gridCol w="905256">
                  <a:extLst>
                    <a:ext uri="{9D8B030D-6E8A-4147-A177-3AD203B41FA5}">
                      <a16:colId xmlns:a16="http://schemas.microsoft.com/office/drawing/2014/main" val="2689483616"/>
                    </a:ext>
                  </a:extLst>
                </a:gridCol>
                <a:gridCol w="658368">
                  <a:extLst>
                    <a:ext uri="{9D8B030D-6E8A-4147-A177-3AD203B41FA5}">
                      <a16:colId xmlns:a16="http://schemas.microsoft.com/office/drawing/2014/main" val="462942657"/>
                    </a:ext>
                  </a:extLst>
                </a:gridCol>
                <a:gridCol w="329184">
                  <a:extLst>
                    <a:ext uri="{9D8B030D-6E8A-4147-A177-3AD203B41FA5}">
                      <a16:colId xmlns:a16="http://schemas.microsoft.com/office/drawing/2014/main" val="3963822681"/>
                    </a:ext>
                  </a:extLst>
                </a:gridCol>
                <a:gridCol w="329184">
                  <a:extLst>
                    <a:ext uri="{9D8B030D-6E8A-4147-A177-3AD203B41FA5}">
                      <a16:colId xmlns:a16="http://schemas.microsoft.com/office/drawing/2014/main" val="1664976333"/>
                    </a:ext>
                  </a:extLst>
                </a:gridCol>
                <a:gridCol w="329184">
                  <a:extLst>
                    <a:ext uri="{9D8B030D-6E8A-4147-A177-3AD203B41FA5}">
                      <a16:colId xmlns:a16="http://schemas.microsoft.com/office/drawing/2014/main" val="2935468479"/>
                    </a:ext>
                  </a:extLst>
                </a:gridCol>
                <a:gridCol w="329184">
                  <a:extLst>
                    <a:ext uri="{9D8B030D-6E8A-4147-A177-3AD203B41FA5}">
                      <a16:colId xmlns:a16="http://schemas.microsoft.com/office/drawing/2014/main" val="2430406092"/>
                    </a:ext>
                  </a:extLst>
                </a:gridCol>
                <a:gridCol w="329184">
                  <a:extLst>
                    <a:ext uri="{9D8B030D-6E8A-4147-A177-3AD203B41FA5}">
                      <a16:colId xmlns:a16="http://schemas.microsoft.com/office/drawing/2014/main" val="658037254"/>
                    </a:ext>
                  </a:extLst>
                </a:gridCol>
                <a:gridCol w="329184">
                  <a:extLst>
                    <a:ext uri="{9D8B030D-6E8A-4147-A177-3AD203B41FA5}">
                      <a16:colId xmlns:a16="http://schemas.microsoft.com/office/drawing/2014/main" val="1230963412"/>
                    </a:ext>
                  </a:extLst>
                </a:gridCol>
                <a:gridCol w="329184">
                  <a:extLst>
                    <a:ext uri="{9D8B030D-6E8A-4147-A177-3AD203B41FA5}">
                      <a16:colId xmlns:a16="http://schemas.microsoft.com/office/drawing/2014/main" val="4146459584"/>
                    </a:ext>
                  </a:extLst>
                </a:gridCol>
                <a:gridCol w="329184">
                  <a:extLst>
                    <a:ext uri="{9D8B030D-6E8A-4147-A177-3AD203B41FA5}">
                      <a16:colId xmlns:a16="http://schemas.microsoft.com/office/drawing/2014/main" val="4052406102"/>
                    </a:ext>
                  </a:extLst>
                </a:gridCol>
                <a:gridCol w="329184">
                  <a:extLst>
                    <a:ext uri="{9D8B030D-6E8A-4147-A177-3AD203B41FA5}">
                      <a16:colId xmlns:a16="http://schemas.microsoft.com/office/drawing/2014/main" val="4017842572"/>
                    </a:ext>
                  </a:extLst>
                </a:gridCol>
                <a:gridCol w="329184">
                  <a:extLst>
                    <a:ext uri="{9D8B030D-6E8A-4147-A177-3AD203B41FA5}">
                      <a16:colId xmlns:a16="http://schemas.microsoft.com/office/drawing/2014/main" val="3683100868"/>
                    </a:ext>
                  </a:extLst>
                </a:gridCol>
                <a:gridCol w="329184">
                  <a:extLst>
                    <a:ext uri="{9D8B030D-6E8A-4147-A177-3AD203B41FA5}">
                      <a16:colId xmlns:a16="http://schemas.microsoft.com/office/drawing/2014/main" val="1375338468"/>
                    </a:ext>
                  </a:extLst>
                </a:gridCol>
                <a:gridCol w="329184">
                  <a:extLst>
                    <a:ext uri="{9D8B030D-6E8A-4147-A177-3AD203B41FA5}">
                      <a16:colId xmlns:a16="http://schemas.microsoft.com/office/drawing/2014/main" val="2698343612"/>
                    </a:ext>
                  </a:extLst>
                </a:gridCol>
                <a:gridCol w="329184">
                  <a:extLst>
                    <a:ext uri="{9D8B030D-6E8A-4147-A177-3AD203B41FA5}">
                      <a16:colId xmlns:a16="http://schemas.microsoft.com/office/drawing/2014/main" val="579121413"/>
                    </a:ext>
                  </a:extLst>
                </a:gridCol>
                <a:gridCol w="329184">
                  <a:extLst>
                    <a:ext uri="{9D8B030D-6E8A-4147-A177-3AD203B41FA5}">
                      <a16:colId xmlns:a16="http://schemas.microsoft.com/office/drawing/2014/main" val="738173679"/>
                    </a:ext>
                  </a:extLst>
                </a:gridCol>
                <a:gridCol w="329184">
                  <a:extLst>
                    <a:ext uri="{9D8B030D-6E8A-4147-A177-3AD203B41FA5}">
                      <a16:colId xmlns:a16="http://schemas.microsoft.com/office/drawing/2014/main" val="1001436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189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Auto Mercado - 2019-06-18 13:37:38 </a:t>
                      </a:r>
                      <a:r>
                        <a:rPr kumimoji="0" lang="es-ES" sz="1000" b="0" i="0" u="none" strike="noStrike" kern="1200" cap="none" spc="0" normalizeH="0" baseline="0" noProof="0">
                          <a:ln>
                            <a:noFill/>
                          </a:ln>
                          <a:solidFill>
                            <a:prstClr val="black"/>
                          </a:solidFill>
                          <a:effectLst/>
                          <a:uLnTx/>
                          <a:uFillTx/>
                          <a:latin typeface="+mn-lt"/>
                          <a:ea typeface="+mn-ea"/>
                          <a:cs typeface="+mn-cs"/>
                        </a:rPr>
                        <a:t> 
 ¿Querés sorprenderte? 
Nueva Colgate Natural Extracts te da una verdadera explosión de sabor. ¡Probala!
#soloenelAuto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https://scontent.xx.fbcdn.net/v/t1.0-9/p720x720/64826638_2313447205388164_6607533870357151744_n.jpg?_nc_cat=105&amp;_nc_oc=AQmTeC_cuuz-OsHFuEhHHfysQiGaELcmvuf3TnG1Ck0WmQlVElzMpl7pzT3c82vmaQo&amp;_nc_ht=scontent.xx&amp;oh=37f1cfe888898717d1b36374d0963e83&amp;oe=5D7CA157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07/04/2019 04:36:22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21581133"/>
                  </a:ext>
                </a:extLst>
              </a:tr>
            </a:tbl>
          </a:graphicData>
        </a:graphic>
      </p:graphicFrame>
      <p:sp>
        <p:nvSpPr>
          <p:cNvPr id="4" name="Text Placeholder 3">
            <a:extLst>
              <a:ext uri="{FF2B5EF4-FFF2-40B4-BE49-F238E27FC236}">
                <a16:creationId xmlns:a16="http://schemas.microsoft.com/office/drawing/2014/main" id="{B439E011-DEE7-4559-8C02-4206312ABB9B}"/>
              </a:ext>
            </a:extLst>
          </p:cNvPr>
          <p:cNvSpPr>
            <a:spLocks noGrp="1"/>
          </p:cNvSpPr>
          <p:nvPr>
            <p:ph type="body" sz="quarter" idx="14"/>
          </p:nvPr>
        </p:nvSpPr>
        <p:spPr/>
        <p:txBody>
          <a:bodyPr/>
          <a:lstStyle/>
          <a:p>
            <a:r>
              <a:rPr lang="en-US"/>
              <a:t>05/01/2019 - 07/18/2019</a:t>
            </a:r>
          </a:p>
        </p:txBody>
      </p:sp>
    </p:spTree>
    <p:extLst>
      <p:ext uri="{BB962C8B-B14F-4D97-AF65-F5344CB8AC3E}">
        <p14:creationId xmlns:p14="http://schemas.microsoft.com/office/powerpoint/2010/main" val="8652750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2466</Words>
  <Application>Microsoft Office PowerPoint</Application>
  <PresentationFormat>On-screen Show (4:3)</PresentationFormat>
  <Paragraphs>813</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Mensual Ejecutivo</vt:lpstr>
      <vt:lpstr>Número de Fans y % de Crecimiento en 30 días. | All Pages</vt:lpstr>
      <vt:lpstr>Interaction Rate (Porcentaje de Interacción normalizado para comparación). | All Pages</vt:lpstr>
      <vt:lpstr>Total de Interacciones: Reacciones + Shares + Comentarios | All Pages</vt:lpstr>
      <vt:lpstr>Alcance Total: Número de personas únicas que recibieron nuestros mensajes. | All Pages</vt:lpstr>
      <vt:lpstr>Top 20 publicaciones con más interacción (Incluye Automercado + Competencia). | All Pages - 1 of 20</vt:lpstr>
      <vt:lpstr>Top 20 publicaciones con más interacción (Incluye Automercado + Competencia). | All Pages - 2 of 20</vt:lpstr>
      <vt:lpstr>Top 20 publicaciones con más interacción (Incluye Automercado + Competencia). | All Pages - 3 of 20</vt:lpstr>
      <vt:lpstr>Top 20 publicaciones con más interacción (Incluye Automercado + Competencia). | All Pages - 4 of 20</vt:lpstr>
      <vt:lpstr>Top 20 publicaciones con más interacción (Incluye Automercado + Competencia). | All Pages - 5 of 20</vt:lpstr>
      <vt:lpstr>Top 20 publicaciones con más interacción (Incluye Automercado + Competencia). | All Pages - 6 of 20</vt:lpstr>
      <vt:lpstr>Top 20 publicaciones con más interacción (Incluye Automercado + Competencia). | All Pages - 7 of 20</vt:lpstr>
      <vt:lpstr>Top 20 publicaciones con más interacción (Incluye Automercado + Competencia). | All Pages - 8 of 20</vt:lpstr>
      <vt:lpstr>Top 20 publicaciones con más interacción (Incluye Automercado + Competencia). | All Pages - 9 of 20</vt:lpstr>
      <vt:lpstr>Top 20 publicaciones con más interacción (Incluye Automercado + Competencia). | All Pages - 10 of 20</vt:lpstr>
      <vt:lpstr>Top 20 publicaciones con más interacción (Incluye Automercado + Competencia). | All Pages - 11 of 20</vt:lpstr>
      <vt:lpstr>Top 20 publicaciones con más interacción (Incluye Automercado + Competencia). | All Pages - 12 of 20</vt:lpstr>
      <vt:lpstr>Top 20 publicaciones con más interacción (Incluye Automercado + Competencia). | All Pages - 13 of 20</vt:lpstr>
      <vt:lpstr>Top 20 publicaciones con más interacción (Incluye Automercado + Competencia). | All Pages - 14 of 20</vt:lpstr>
      <vt:lpstr>Top 20 publicaciones con más interacción (Incluye Automercado + Competencia). | All Pages - 15 of 20</vt:lpstr>
      <vt:lpstr>Top 20 publicaciones con más interacción (Incluye Automercado + Competencia). | All Pages - 16 of 20</vt:lpstr>
      <vt:lpstr>Top 20 publicaciones con más interacción (Incluye Automercado + Competencia). | All Pages - 17 of 20</vt:lpstr>
      <vt:lpstr>Top 20 publicaciones con más interacción (Incluye Automercado + Competencia). | All Pages - 18 of 20</vt:lpstr>
      <vt:lpstr>Top 20 publicaciones con más interacción (Incluye Automercado + Competencia). | All Pages - 19 of 20</vt:lpstr>
      <vt:lpstr>Top 20 publicaciones con más interacción (Incluye Automercado + Competencia). | All Pages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Mensual Ejecutivo</dc:title>
  <dc:creator>Frederik Peiniger</dc:creator>
  <cp:lastModifiedBy>Frederik Peiniger</cp:lastModifiedBy>
  <cp:revision>1</cp:revision>
  <dcterms:created xsi:type="dcterms:W3CDTF">2019-07-19T13:12:47Z</dcterms:created>
  <dcterms:modified xsi:type="dcterms:W3CDTF">2019-07-19T13:13:41Z</dcterms:modified>
</cp:coreProperties>
</file>