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B2F41-4E3F-4C8A-BB2A-34F1F7445E5D}"/>
              </a:ext>
            </a:extLst>
          </p:cNvPr>
          <p:cNvSpPr>
            <a:spLocks noGrp="1"/>
          </p:cNvSpPr>
          <p:nvPr>
            <p:ph type="title"/>
          </p:nvPr>
        </p:nvSpPr>
        <p:spPr/>
        <p:txBody>
          <a:bodyPr/>
          <a:lstStyle/>
          <a:p>
            <a:r>
              <a:rPr lang="en-US"/>
              <a:t>Instagram Posts Table | Malaysia Airports - 1 of 5</a:t>
            </a:r>
          </a:p>
        </p:txBody>
      </p:sp>
      <p:graphicFrame>
        <p:nvGraphicFramePr>
          <p:cNvPr id="5" name="Table Placeholder 4">
            <a:extLst>
              <a:ext uri="{FF2B5EF4-FFF2-40B4-BE49-F238E27FC236}">
                <a16:creationId xmlns:a16="http://schemas.microsoft.com/office/drawing/2014/main" id="{64772C5D-CF0B-4E2B-B79F-0B656B2F2650}"/>
              </a:ext>
            </a:extLst>
          </p:cNvPr>
          <p:cNvGraphicFramePr>
            <a:graphicFrameLocks noGrp="1"/>
          </p:cNvGraphicFramePr>
          <p:nvPr>
            <p:ph type="tbl" sz="quarter" idx="13"/>
            <p:extLst>
              <p:ext uri="{D42A27DB-BD31-4B8C-83A1-F6EECF244321}">
                <p14:modId xmlns:p14="http://schemas.microsoft.com/office/powerpoint/2010/main" val="1896778931"/>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53247481"/>
                    </a:ext>
                  </a:extLst>
                </a:gridCol>
                <a:gridCol w="1481327">
                  <a:extLst>
                    <a:ext uri="{9D8B030D-6E8A-4147-A177-3AD203B41FA5}">
                      <a16:colId xmlns:a16="http://schemas.microsoft.com/office/drawing/2014/main" val="977253395"/>
                    </a:ext>
                  </a:extLst>
                </a:gridCol>
                <a:gridCol w="493776">
                  <a:extLst>
                    <a:ext uri="{9D8B030D-6E8A-4147-A177-3AD203B41FA5}">
                      <a16:colId xmlns:a16="http://schemas.microsoft.com/office/drawing/2014/main" val="977822437"/>
                    </a:ext>
                  </a:extLst>
                </a:gridCol>
                <a:gridCol w="493776">
                  <a:extLst>
                    <a:ext uri="{9D8B030D-6E8A-4147-A177-3AD203B41FA5}">
                      <a16:colId xmlns:a16="http://schemas.microsoft.com/office/drawing/2014/main" val="2219995105"/>
                    </a:ext>
                  </a:extLst>
                </a:gridCol>
                <a:gridCol w="493776">
                  <a:extLst>
                    <a:ext uri="{9D8B030D-6E8A-4147-A177-3AD203B41FA5}">
                      <a16:colId xmlns:a16="http://schemas.microsoft.com/office/drawing/2014/main" val="1898836342"/>
                    </a:ext>
                  </a:extLst>
                </a:gridCol>
                <a:gridCol w="493776">
                  <a:extLst>
                    <a:ext uri="{9D8B030D-6E8A-4147-A177-3AD203B41FA5}">
                      <a16:colId xmlns:a16="http://schemas.microsoft.com/office/drawing/2014/main" val="1341665986"/>
                    </a:ext>
                  </a:extLst>
                </a:gridCol>
                <a:gridCol w="493776">
                  <a:extLst>
                    <a:ext uri="{9D8B030D-6E8A-4147-A177-3AD203B41FA5}">
                      <a16:colId xmlns:a16="http://schemas.microsoft.com/office/drawing/2014/main" val="2195905547"/>
                    </a:ext>
                  </a:extLst>
                </a:gridCol>
                <a:gridCol w="493776">
                  <a:extLst>
                    <a:ext uri="{9D8B030D-6E8A-4147-A177-3AD203B41FA5}">
                      <a16:colId xmlns:a16="http://schemas.microsoft.com/office/drawing/2014/main" val="1526646110"/>
                    </a:ext>
                  </a:extLst>
                </a:gridCol>
                <a:gridCol w="493776">
                  <a:extLst>
                    <a:ext uri="{9D8B030D-6E8A-4147-A177-3AD203B41FA5}">
                      <a16:colId xmlns:a16="http://schemas.microsoft.com/office/drawing/2014/main" val="123014514"/>
                    </a:ext>
                  </a:extLst>
                </a:gridCol>
                <a:gridCol w="493776">
                  <a:extLst>
                    <a:ext uri="{9D8B030D-6E8A-4147-A177-3AD203B41FA5}">
                      <a16:colId xmlns:a16="http://schemas.microsoft.com/office/drawing/2014/main" val="2538052950"/>
                    </a:ext>
                  </a:extLst>
                </a:gridCol>
                <a:gridCol w="493776">
                  <a:extLst>
                    <a:ext uri="{9D8B030D-6E8A-4147-A177-3AD203B41FA5}">
                      <a16:colId xmlns:a16="http://schemas.microsoft.com/office/drawing/2014/main" val="1088795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74369196"/>
                  </a:ext>
                </a:extLst>
              </a:tr>
            </a:tbl>
          </a:graphicData>
        </a:graphic>
      </p:graphicFrame>
      <p:sp>
        <p:nvSpPr>
          <p:cNvPr id="4" name="Text Placeholder 3">
            <a:extLst>
              <a:ext uri="{FF2B5EF4-FFF2-40B4-BE49-F238E27FC236}">
                <a16:creationId xmlns:a16="http://schemas.microsoft.com/office/drawing/2014/main" id="{CCE42D7A-FFEB-45B8-AD1A-B5EFB14E7B3E}"/>
              </a:ext>
            </a:extLst>
          </p:cNvPr>
          <p:cNvSpPr>
            <a:spLocks noGrp="1"/>
          </p:cNvSpPr>
          <p:nvPr>
            <p:ph type="body" sz="quarter" idx="14"/>
          </p:nvPr>
        </p:nvSpPr>
        <p:spPr/>
        <p:txBody>
          <a:bodyPr/>
          <a:lstStyle/>
          <a:p>
            <a:r>
              <a:rPr lang="en-US"/>
              <a:t>07/18/2024 - 07/25/2024</a:t>
            </a:r>
          </a:p>
        </p:txBody>
      </p:sp>
    </p:spTree>
    <p:extLst>
      <p:ext uri="{BB962C8B-B14F-4D97-AF65-F5344CB8AC3E}">
        <p14:creationId xmlns:p14="http://schemas.microsoft.com/office/powerpoint/2010/main" val="569777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ACE9-E38E-4F81-BA46-86A1920AF649}"/>
              </a:ext>
            </a:extLst>
          </p:cNvPr>
          <p:cNvSpPr>
            <a:spLocks noGrp="1"/>
          </p:cNvSpPr>
          <p:nvPr>
            <p:ph type="title"/>
          </p:nvPr>
        </p:nvSpPr>
        <p:spPr/>
        <p:txBody>
          <a:bodyPr/>
          <a:lstStyle/>
          <a:p>
            <a:r>
              <a:rPr lang="en-US"/>
              <a:t>Instagram Posts Table | Malaysia Airports - 2 of 5</a:t>
            </a:r>
          </a:p>
        </p:txBody>
      </p:sp>
      <p:graphicFrame>
        <p:nvGraphicFramePr>
          <p:cNvPr id="5" name="Table Placeholder 4">
            <a:extLst>
              <a:ext uri="{FF2B5EF4-FFF2-40B4-BE49-F238E27FC236}">
                <a16:creationId xmlns:a16="http://schemas.microsoft.com/office/drawing/2014/main" id="{04299D9A-4ACD-47C3-832D-E33F5206145B}"/>
              </a:ext>
            </a:extLst>
          </p:cNvPr>
          <p:cNvGraphicFramePr>
            <a:graphicFrameLocks noGrp="1"/>
          </p:cNvGraphicFramePr>
          <p:nvPr>
            <p:ph type="tbl" sz="quarter" idx="13"/>
            <p:extLst>
              <p:ext uri="{D42A27DB-BD31-4B8C-83A1-F6EECF244321}">
                <p14:modId xmlns:p14="http://schemas.microsoft.com/office/powerpoint/2010/main" val="1659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02180362"/>
                    </a:ext>
                  </a:extLst>
                </a:gridCol>
                <a:gridCol w="1481327">
                  <a:extLst>
                    <a:ext uri="{9D8B030D-6E8A-4147-A177-3AD203B41FA5}">
                      <a16:colId xmlns:a16="http://schemas.microsoft.com/office/drawing/2014/main" val="896161093"/>
                    </a:ext>
                  </a:extLst>
                </a:gridCol>
                <a:gridCol w="493776">
                  <a:extLst>
                    <a:ext uri="{9D8B030D-6E8A-4147-A177-3AD203B41FA5}">
                      <a16:colId xmlns:a16="http://schemas.microsoft.com/office/drawing/2014/main" val="1342248361"/>
                    </a:ext>
                  </a:extLst>
                </a:gridCol>
                <a:gridCol w="493776">
                  <a:extLst>
                    <a:ext uri="{9D8B030D-6E8A-4147-A177-3AD203B41FA5}">
                      <a16:colId xmlns:a16="http://schemas.microsoft.com/office/drawing/2014/main" val="4182583118"/>
                    </a:ext>
                  </a:extLst>
                </a:gridCol>
                <a:gridCol w="493776">
                  <a:extLst>
                    <a:ext uri="{9D8B030D-6E8A-4147-A177-3AD203B41FA5}">
                      <a16:colId xmlns:a16="http://schemas.microsoft.com/office/drawing/2014/main" val="2949826609"/>
                    </a:ext>
                  </a:extLst>
                </a:gridCol>
                <a:gridCol w="493776">
                  <a:extLst>
                    <a:ext uri="{9D8B030D-6E8A-4147-A177-3AD203B41FA5}">
                      <a16:colId xmlns:a16="http://schemas.microsoft.com/office/drawing/2014/main" val="4141579259"/>
                    </a:ext>
                  </a:extLst>
                </a:gridCol>
                <a:gridCol w="493776">
                  <a:extLst>
                    <a:ext uri="{9D8B030D-6E8A-4147-A177-3AD203B41FA5}">
                      <a16:colId xmlns:a16="http://schemas.microsoft.com/office/drawing/2014/main" val="427243202"/>
                    </a:ext>
                  </a:extLst>
                </a:gridCol>
                <a:gridCol w="493776">
                  <a:extLst>
                    <a:ext uri="{9D8B030D-6E8A-4147-A177-3AD203B41FA5}">
                      <a16:colId xmlns:a16="http://schemas.microsoft.com/office/drawing/2014/main" val="1800181383"/>
                    </a:ext>
                  </a:extLst>
                </a:gridCol>
                <a:gridCol w="493776">
                  <a:extLst>
                    <a:ext uri="{9D8B030D-6E8A-4147-A177-3AD203B41FA5}">
                      <a16:colId xmlns:a16="http://schemas.microsoft.com/office/drawing/2014/main" val="84418721"/>
                    </a:ext>
                  </a:extLst>
                </a:gridCol>
                <a:gridCol w="493776">
                  <a:extLst>
                    <a:ext uri="{9D8B030D-6E8A-4147-A177-3AD203B41FA5}">
                      <a16:colId xmlns:a16="http://schemas.microsoft.com/office/drawing/2014/main" val="2846333268"/>
                    </a:ext>
                  </a:extLst>
                </a:gridCol>
                <a:gridCol w="493776">
                  <a:extLst>
                    <a:ext uri="{9D8B030D-6E8A-4147-A177-3AD203B41FA5}">
                      <a16:colId xmlns:a16="http://schemas.microsoft.com/office/drawing/2014/main" val="210203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3557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malaysiaairports - 2024-07-25 10:15:08</a:t>
                      </a:r>
                      <a:r>
                        <a:rPr kumimoji="0" lang="en-US" sz="1000" b="0" i="0" u="none" strike="noStrike" kern="1200" cap="none" spc="0" normalizeH="0" baseline="0" noProof="0">
                          <a:ln>
                            <a:noFill/>
                          </a:ln>
                          <a:solidFill>
                            <a:prstClr val="black"/>
                          </a:solidFill>
                          <a:effectLst/>
                          <a:uLnTx/>
                          <a:uFillTx/>
                          <a:latin typeface="Calibri"/>
                          <a:ea typeface="+mn-ea"/>
                          <a:cs typeface="+mn-cs"/>
                        </a:rPr>
                        <a:t>
 🚨CONTEST ALERT🚨
Get ready to take off! 🎉 TransNusa (8B) is launching operations at Subang Airport (SZB) this August, and together, we’re celebrating in style! TransNusa is giving away round-trip tickets* for two (2) lucky Malaysia Airports’ followers from Subang to Jakarta! 🌟✈️
Here’s how to join the fun - 
1️⃣ Comment below: Tell us why you want to fly with TransNusa and what you’d do in Jakarta if you win!
2️⃣ Tag friends: Mention 5 friends in your comment and invite them to join the contest.
3️⃣ Follow us: Follow @transnusa.idn and @malaysiaairports.
4️⃣ Public profile: Make sure your account is set to public.
5️⃣ Key dates: Contest closes on 31 July 2024. Winners will be announced on 6 August 2024.
Winners will be handpicked by TransNusa and all results are final. Don’t miss your chance to be part of this amazing journey! 🚀
*Terms &amp; conditions apply.
*Not inclusive of tax charges.
Good luck, and we can’t wait to see your entries! 🌍✨#MYairportsplanespotting #TransNusa #FlywithTransNusa #szb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68433939"/>
                  </a:ext>
                </a:extLst>
              </a:tr>
            </a:tbl>
          </a:graphicData>
        </a:graphic>
      </p:graphicFrame>
      <p:sp>
        <p:nvSpPr>
          <p:cNvPr id="4" name="Text Placeholder 3">
            <a:extLst>
              <a:ext uri="{FF2B5EF4-FFF2-40B4-BE49-F238E27FC236}">
                <a16:creationId xmlns:a16="http://schemas.microsoft.com/office/drawing/2014/main" id="{B6AAC124-188C-4D6E-8033-78BC39E9B3BD}"/>
              </a:ext>
            </a:extLst>
          </p:cNvPr>
          <p:cNvSpPr>
            <a:spLocks noGrp="1"/>
          </p:cNvSpPr>
          <p:nvPr>
            <p:ph type="body" sz="quarter" idx="14"/>
          </p:nvPr>
        </p:nvSpPr>
        <p:spPr/>
        <p:txBody>
          <a:bodyPr/>
          <a:lstStyle/>
          <a:p>
            <a:r>
              <a:rPr lang="en-US"/>
              <a:t>07/18/2024 - 07/25/2024</a:t>
            </a:r>
          </a:p>
        </p:txBody>
      </p:sp>
    </p:spTree>
    <p:extLst>
      <p:ext uri="{BB962C8B-B14F-4D97-AF65-F5344CB8AC3E}">
        <p14:creationId xmlns:p14="http://schemas.microsoft.com/office/powerpoint/2010/main" val="2349313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14AD-06A9-417D-A1DC-F9FE91A12EA1}"/>
              </a:ext>
            </a:extLst>
          </p:cNvPr>
          <p:cNvSpPr>
            <a:spLocks noGrp="1"/>
          </p:cNvSpPr>
          <p:nvPr>
            <p:ph type="title"/>
          </p:nvPr>
        </p:nvSpPr>
        <p:spPr/>
        <p:txBody>
          <a:bodyPr/>
          <a:lstStyle/>
          <a:p>
            <a:r>
              <a:rPr lang="en-US"/>
              <a:t>Instagram Posts Table | Malaysia Airports - 3 of 5</a:t>
            </a:r>
          </a:p>
        </p:txBody>
      </p:sp>
      <p:graphicFrame>
        <p:nvGraphicFramePr>
          <p:cNvPr id="5" name="Table Placeholder 4">
            <a:extLst>
              <a:ext uri="{FF2B5EF4-FFF2-40B4-BE49-F238E27FC236}">
                <a16:creationId xmlns:a16="http://schemas.microsoft.com/office/drawing/2014/main" id="{91CC0D39-5A0E-4DC3-91CA-C2A397136EF2}"/>
              </a:ext>
            </a:extLst>
          </p:cNvPr>
          <p:cNvGraphicFramePr>
            <a:graphicFrameLocks noGrp="1"/>
          </p:cNvGraphicFramePr>
          <p:nvPr>
            <p:ph type="tbl" sz="quarter" idx="13"/>
            <p:extLst>
              <p:ext uri="{D42A27DB-BD31-4B8C-83A1-F6EECF244321}">
                <p14:modId xmlns:p14="http://schemas.microsoft.com/office/powerpoint/2010/main" val="195973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50712288"/>
                    </a:ext>
                  </a:extLst>
                </a:gridCol>
                <a:gridCol w="1481327">
                  <a:extLst>
                    <a:ext uri="{9D8B030D-6E8A-4147-A177-3AD203B41FA5}">
                      <a16:colId xmlns:a16="http://schemas.microsoft.com/office/drawing/2014/main" val="2316347925"/>
                    </a:ext>
                  </a:extLst>
                </a:gridCol>
                <a:gridCol w="493776">
                  <a:extLst>
                    <a:ext uri="{9D8B030D-6E8A-4147-A177-3AD203B41FA5}">
                      <a16:colId xmlns:a16="http://schemas.microsoft.com/office/drawing/2014/main" val="3838330199"/>
                    </a:ext>
                  </a:extLst>
                </a:gridCol>
                <a:gridCol w="493776">
                  <a:extLst>
                    <a:ext uri="{9D8B030D-6E8A-4147-A177-3AD203B41FA5}">
                      <a16:colId xmlns:a16="http://schemas.microsoft.com/office/drawing/2014/main" val="2156422022"/>
                    </a:ext>
                  </a:extLst>
                </a:gridCol>
                <a:gridCol w="493776">
                  <a:extLst>
                    <a:ext uri="{9D8B030D-6E8A-4147-A177-3AD203B41FA5}">
                      <a16:colId xmlns:a16="http://schemas.microsoft.com/office/drawing/2014/main" val="2367994349"/>
                    </a:ext>
                  </a:extLst>
                </a:gridCol>
                <a:gridCol w="493776">
                  <a:extLst>
                    <a:ext uri="{9D8B030D-6E8A-4147-A177-3AD203B41FA5}">
                      <a16:colId xmlns:a16="http://schemas.microsoft.com/office/drawing/2014/main" val="4020941857"/>
                    </a:ext>
                  </a:extLst>
                </a:gridCol>
                <a:gridCol w="493776">
                  <a:extLst>
                    <a:ext uri="{9D8B030D-6E8A-4147-A177-3AD203B41FA5}">
                      <a16:colId xmlns:a16="http://schemas.microsoft.com/office/drawing/2014/main" val="11343834"/>
                    </a:ext>
                  </a:extLst>
                </a:gridCol>
                <a:gridCol w="493776">
                  <a:extLst>
                    <a:ext uri="{9D8B030D-6E8A-4147-A177-3AD203B41FA5}">
                      <a16:colId xmlns:a16="http://schemas.microsoft.com/office/drawing/2014/main" val="1994714913"/>
                    </a:ext>
                  </a:extLst>
                </a:gridCol>
                <a:gridCol w="493776">
                  <a:extLst>
                    <a:ext uri="{9D8B030D-6E8A-4147-A177-3AD203B41FA5}">
                      <a16:colId xmlns:a16="http://schemas.microsoft.com/office/drawing/2014/main" val="1205538411"/>
                    </a:ext>
                  </a:extLst>
                </a:gridCol>
                <a:gridCol w="493776">
                  <a:extLst>
                    <a:ext uri="{9D8B030D-6E8A-4147-A177-3AD203B41FA5}">
                      <a16:colId xmlns:a16="http://schemas.microsoft.com/office/drawing/2014/main" val="1463846499"/>
                    </a:ext>
                  </a:extLst>
                </a:gridCol>
                <a:gridCol w="493776">
                  <a:extLst>
                    <a:ext uri="{9D8B030D-6E8A-4147-A177-3AD203B41FA5}">
                      <a16:colId xmlns:a16="http://schemas.microsoft.com/office/drawing/2014/main" val="187244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2913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malaysiaairports - 2024-07-23 19:15:28</a:t>
                      </a:r>
                      <a:r>
                        <a:rPr kumimoji="0" lang="en-US" sz="1000" b="0" i="0" u="none" strike="noStrike" kern="1200" cap="none" spc="0" normalizeH="0" baseline="0" noProof="0">
                          <a:ln>
                            <a:noFill/>
                          </a:ln>
                          <a:solidFill>
                            <a:prstClr val="black"/>
                          </a:solidFill>
                          <a:effectLst/>
                          <a:uLnTx/>
                          <a:uFillTx/>
                          <a:latin typeface="Calibri"/>
                          <a:ea typeface="+mn-ea"/>
                          <a:cs typeface="+mn-cs"/>
                        </a:rPr>
                        <a:t>
 Craving a taste of home while on the go? Discover comforting dishes at Ahh-Yum 🤤
KLIA Terminal 2
📍Departure Hall, Level 2
📍Urban Food Court, International Departure
📍Gate P, International Departure
#makanminumatklia #malaysianfood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2323</a:t>
                      </a:r>
                    </a:p>
                  </a:txBody>
                  <a:tcPr/>
                </a:tc>
                <a:extLst>
                  <a:ext uri="{0D108BD9-81ED-4DB2-BD59-A6C34878D82A}">
                    <a16:rowId xmlns:a16="http://schemas.microsoft.com/office/drawing/2014/main" val="923161847"/>
                  </a:ext>
                </a:extLst>
              </a:tr>
            </a:tbl>
          </a:graphicData>
        </a:graphic>
      </p:graphicFrame>
      <p:sp>
        <p:nvSpPr>
          <p:cNvPr id="4" name="Text Placeholder 3">
            <a:extLst>
              <a:ext uri="{FF2B5EF4-FFF2-40B4-BE49-F238E27FC236}">
                <a16:creationId xmlns:a16="http://schemas.microsoft.com/office/drawing/2014/main" id="{483646BD-40B9-46DD-B14E-790D9DA0C44C}"/>
              </a:ext>
            </a:extLst>
          </p:cNvPr>
          <p:cNvSpPr>
            <a:spLocks noGrp="1"/>
          </p:cNvSpPr>
          <p:nvPr>
            <p:ph type="body" sz="quarter" idx="14"/>
          </p:nvPr>
        </p:nvSpPr>
        <p:spPr/>
        <p:txBody>
          <a:bodyPr/>
          <a:lstStyle/>
          <a:p>
            <a:r>
              <a:rPr lang="en-US"/>
              <a:t>07/18/2024 - 07/25/2024</a:t>
            </a:r>
          </a:p>
        </p:txBody>
      </p:sp>
    </p:spTree>
    <p:extLst>
      <p:ext uri="{BB962C8B-B14F-4D97-AF65-F5344CB8AC3E}">
        <p14:creationId xmlns:p14="http://schemas.microsoft.com/office/powerpoint/2010/main" val="256158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B0F8E-0198-4C3F-98C2-E48876D228AE}"/>
              </a:ext>
            </a:extLst>
          </p:cNvPr>
          <p:cNvSpPr>
            <a:spLocks noGrp="1"/>
          </p:cNvSpPr>
          <p:nvPr>
            <p:ph type="title"/>
          </p:nvPr>
        </p:nvSpPr>
        <p:spPr/>
        <p:txBody>
          <a:bodyPr/>
          <a:lstStyle/>
          <a:p>
            <a:r>
              <a:rPr lang="en-US"/>
              <a:t>Instagram Posts Table | Malaysia Airports - 4 of 5</a:t>
            </a:r>
          </a:p>
        </p:txBody>
      </p:sp>
      <p:graphicFrame>
        <p:nvGraphicFramePr>
          <p:cNvPr id="5" name="Table Placeholder 4">
            <a:extLst>
              <a:ext uri="{FF2B5EF4-FFF2-40B4-BE49-F238E27FC236}">
                <a16:creationId xmlns:a16="http://schemas.microsoft.com/office/drawing/2014/main" id="{507A2360-5E23-4E7C-A20D-62404A0A22A2}"/>
              </a:ext>
            </a:extLst>
          </p:cNvPr>
          <p:cNvGraphicFramePr>
            <a:graphicFrameLocks noGrp="1"/>
          </p:cNvGraphicFramePr>
          <p:nvPr>
            <p:ph type="tbl" sz="quarter" idx="13"/>
            <p:extLst>
              <p:ext uri="{D42A27DB-BD31-4B8C-83A1-F6EECF244321}">
                <p14:modId xmlns:p14="http://schemas.microsoft.com/office/powerpoint/2010/main" val="323470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82333611"/>
                    </a:ext>
                  </a:extLst>
                </a:gridCol>
                <a:gridCol w="1481327">
                  <a:extLst>
                    <a:ext uri="{9D8B030D-6E8A-4147-A177-3AD203B41FA5}">
                      <a16:colId xmlns:a16="http://schemas.microsoft.com/office/drawing/2014/main" val="1603133040"/>
                    </a:ext>
                  </a:extLst>
                </a:gridCol>
                <a:gridCol w="493776">
                  <a:extLst>
                    <a:ext uri="{9D8B030D-6E8A-4147-A177-3AD203B41FA5}">
                      <a16:colId xmlns:a16="http://schemas.microsoft.com/office/drawing/2014/main" val="848645486"/>
                    </a:ext>
                  </a:extLst>
                </a:gridCol>
                <a:gridCol w="493776">
                  <a:extLst>
                    <a:ext uri="{9D8B030D-6E8A-4147-A177-3AD203B41FA5}">
                      <a16:colId xmlns:a16="http://schemas.microsoft.com/office/drawing/2014/main" val="158509923"/>
                    </a:ext>
                  </a:extLst>
                </a:gridCol>
                <a:gridCol w="493776">
                  <a:extLst>
                    <a:ext uri="{9D8B030D-6E8A-4147-A177-3AD203B41FA5}">
                      <a16:colId xmlns:a16="http://schemas.microsoft.com/office/drawing/2014/main" val="3989607290"/>
                    </a:ext>
                  </a:extLst>
                </a:gridCol>
                <a:gridCol w="493776">
                  <a:extLst>
                    <a:ext uri="{9D8B030D-6E8A-4147-A177-3AD203B41FA5}">
                      <a16:colId xmlns:a16="http://schemas.microsoft.com/office/drawing/2014/main" val="1513415872"/>
                    </a:ext>
                  </a:extLst>
                </a:gridCol>
                <a:gridCol w="493776">
                  <a:extLst>
                    <a:ext uri="{9D8B030D-6E8A-4147-A177-3AD203B41FA5}">
                      <a16:colId xmlns:a16="http://schemas.microsoft.com/office/drawing/2014/main" val="2084814503"/>
                    </a:ext>
                  </a:extLst>
                </a:gridCol>
                <a:gridCol w="493776">
                  <a:extLst>
                    <a:ext uri="{9D8B030D-6E8A-4147-A177-3AD203B41FA5}">
                      <a16:colId xmlns:a16="http://schemas.microsoft.com/office/drawing/2014/main" val="3139708213"/>
                    </a:ext>
                  </a:extLst>
                </a:gridCol>
                <a:gridCol w="493776">
                  <a:extLst>
                    <a:ext uri="{9D8B030D-6E8A-4147-A177-3AD203B41FA5}">
                      <a16:colId xmlns:a16="http://schemas.microsoft.com/office/drawing/2014/main" val="1503277344"/>
                    </a:ext>
                  </a:extLst>
                </a:gridCol>
                <a:gridCol w="493776">
                  <a:extLst>
                    <a:ext uri="{9D8B030D-6E8A-4147-A177-3AD203B41FA5}">
                      <a16:colId xmlns:a16="http://schemas.microsoft.com/office/drawing/2014/main" val="3955358404"/>
                    </a:ext>
                  </a:extLst>
                </a:gridCol>
                <a:gridCol w="493776">
                  <a:extLst>
                    <a:ext uri="{9D8B030D-6E8A-4147-A177-3AD203B41FA5}">
                      <a16:colId xmlns:a16="http://schemas.microsoft.com/office/drawing/2014/main" val="192898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0743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malaysiaairports - 2024-07-20 09:07:57</a:t>
                      </a:r>
                      <a:r>
                        <a:rPr kumimoji="0" lang="en-US" sz="1000" b="0" i="0" u="none" strike="noStrike" kern="1200" cap="none" spc="0" normalizeH="0" baseline="0" noProof="0">
                          <a:ln>
                            <a:noFill/>
                          </a:ln>
                          <a:solidFill>
                            <a:prstClr val="black"/>
                          </a:solidFill>
                          <a:effectLst/>
                          <a:uLnTx/>
                          <a:uFillTx/>
                          <a:latin typeface="Calibri"/>
                          <a:ea typeface="+mn-ea"/>
                          <a:cs typeface="+mn-cs"/>
                        </a:rPr>
                        <a:t>
 Daulat Tuanku! 
Merafak sembah ucapan setinggi-tinggi tahniah KDYMM Seri Paduka Baginda Yang di-Pertuan Agong Sultan Ibrahim sempena Istiadat Pertabalan sebagai Seri Paduka Baginda Yang di-Pertuan Agong Ke-17.
#MYairportskongsi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7478056"/>
                  </a:ext>
                </a:extLst>
              </a:tr>
            </a:tbl>
          </a:graphicData>
        </a:graphic>
      </p:graphicFrame>
      <p:sp>
        <p:nvSpPr>
          <p:cNvPr id="4" name="Text Placeholder 3">
            <a:extLst>
              <a:ext uri="{FF2B5EF4-FFF2-40B4-BE49-F238E27FC236}">
                <a16:creationId xmlns:a16="http://schemas.microsoft.com/office/drawing/2014/main" id="{9FA71581-4F5D-44A7-A6FD-D160C3FBB418}"/>
              </a:ext>
            </a:extLst>
          </p:cNvPr>
          <p:cNvSpPr>
            <a:spLocks noGrp="1"/>
          </p:cNvSpPr>
          <p:nvPr>
            <p:ph type="body" sz="quarter" idx="14"/>
          </p:nvPr>
        </p:nvSpPr>
        <p:spPr/>
        <p:txBody>
          <a:bodyPr/>
          <a:lstStyle/>
          <a:p>
            <a:r>
              <a:rPr lang="en-US"/>
              <a:t>07/18/2024 - 07/25/2024</a:t>
            </a:r>
          </a:p>
        </p:txBody>
      </p:sp>
    </p:spTree>
    <p:extLst>
      <p:ext uri="{BB962C8B-B14F-4D97-AF65-F5344CB8AC3E}">
        <p14:creationId xmlns:p14="http://schemas.microsoft.com/office/powerpoint/2010/main" val="314051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93F9E-07F5-4EC7-8637-F44D48BC3125}"/>
              </a:ext>
            </a:extLst>
          </p:cNvPr>
          <p:cNvSpPr>
            <a:spLocks noGrp="1"/>
          </p:cNvSpPr>
          <p:nvPr>
            <p:ph type="title"/>
          </p:nvPr>
        </p:nvSpPr>
        <p:spPr/>
        <p:txBody>
          <a:bodyPr/>
          <a:lstStyle/>
          <a:p>
            <a:r>
              <a:rPr lang="en-US"/>
              <a:t>Instagram Posts Table | Malaysia Airports - 5 of 5</a:t>
            </a:r>
          </a:p>
        </p:txBody>
      </p:sp>
      <p:graphicFrame>
        <p:nvGraphicFramePr>
          <p:cNvPr id="5" name="Table Placeholder 4">
            <a:extLst>
              <a:ext uri="{FF2B5EF4-FFF2-40B4-BE49-F238E27FC236}">
                <a16:creationId xmlns:a16="http://schemas.microsoft.com/office/drawing/2014/main" id="{4F5513B6-E076-41EC-9CC9-70A640C580E7}"/>
              </a:ext>
            </a:extLst>
          </p:cNvPr>
          <p:cNvGraphicFramePr>
            <a:graphicFrameLocks noGrp="1"/>
          </p:cNvGraphicFramePr>
          <p:nvPr>
            <p:ph type="tbl" sz="quarter" idx="13"/>
            <p:extLst>
              <p:ext uri="{D42A27DB-BD31-4B8C-83A1-F6EECF244321}">
                <p14:modId xmlns:p14="http://schemas.microsoft.com/office/powerpoint/2010/main" val="359875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6492147"/>
                    </a:ext>
                  </a:extLst>
                </a:gridCol>
                <a:gridCol w="1481327">
                  <a:extLst>
                    <a:ext uri="{9D8B030D-6E8A-4147-A177-3AD203B41FA5}">
                      <a16:colId xmlns:a16="http://schemas.microsoft.com/office/drawing/2014/main" val="2062511663"/>
                    </a:ext>
                  </a:extLst>
                </a:gridCol>
                <a:gridCol w="493776">
                  <a:extLst>
                    <a:ext uri="{9D8B030D-6E8A-4147-A177-3AD203B41FA5}">
                      <a16:colId xmlns:a16="http://schemas.microsoft.com/office/drawing/2014/main" val="1249005057"/>
                    </a:ext>
                  </a:extLst>
                </a:gridCol>
                <a:gridCol w="493776">
                  <a:extLst>
                    <a:ext uri="{9D8B030D-6E8A-4147-A177-3AD203B41FA5}">
                      <a16:colId xmlns:a16="http://schemas.microsoft.com/office/drawing/2014/main" val="2006953981"/>
                    </a:ext>
                  </a:extLst>
                </a:gridCol>
                <a:gridCol w="493776">
                  <a:extLst>
                    <a:ext uri="{9D8B030D-6E8A-4147-A177-3AD203B41FA5}">
                      <a16:colId xmlns:a16="http://schemas.microsoft.com/office/drawing/2014/main" val="2644011345"/>
                    </a:ext>
                  </a:extLst>
                </a:gridCol>
                <a:gridCol w="493776">
                  <a:extLst>
                    <a:ext uri="{9D8B030D-6E8A-4147-A177-3AD203B41FA5}">
                      <a16:colId xmlns:a16="http://schemas.microsoft.com/office/drawing/2014/main" val="941669774"/>
                    </a:ext>
                  </a:extLst>
                </a:gridCol>
                <a:gridCol w="493776">
                  <a:extLst>
                    <a:ext uri="{9D8B030D-6E8A-4147-A177-3AD203B41FA5}">
                      <a16:colId xmlns:a16="http://schemas.microsoft.com/office/drawing/2014/main" val="2142717370"/>
                    </a:ext>
                  </a:extLst>
                </a:gridCol>
                <a:gridCol w="493776">
                  <a:extLst>
                    <a:ext uri="{9D8B030D-6E8A-4147-A177-3AD203B41FA5}">
                      <a16:colId xmlns:a16="http://schemas.microsoft.com/office/drawing/2014/main" val="3505575093"/>
                    </a:ext>
                  </a:extLst>
                </a:gridCol>
                <a:gridCol w="493776">
                  <a:extLst>
                    <a:ext uri="{9D8B030D-6E8A-4147-A177-3AD203B41FA5}">
                      <a16:colId xmlns:a16="http://schemas.microsoft.com/office/drawing/2014/main" val="2961974508"/>
                    </a:ext>
                  </a:extLst>
                </a:gridCol>
                <a:gridCol w="493776">
                  <a:extLst>
                    <a:ext uri="{9D8B030D-6E8A-4147-A177-3AD203B41FA5}">
                      <a16:colId xmlns:a16="http://schemas.microsoft.com/office/drawing/2014/main" val="3126398856"/>
                    </a:ext>
                  </a:extLst>
                </a:gridCol>
                <a:gridCol w="493776">
                  <a:extLst>
                    <a:ext uri="{9D8B030D-6E8A-4147-A177-3AD203B41FA5}">
                      <a16:colId xmlns:a16="http://schemas.microsoft.com/office/drawing/2014/main" val="229582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5807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malaysiaairports - 2024-07-18 20:52:48</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Malaysia’s Timeless Treasures Art Exhibition and the Love and Support Art Programme at KLIA Terminal 1! Today’s launch ceremony, attended by Malaysia Airports’ Chairman Dr. Nungsari Ahmad Radhi, Deputy Secretary General of Culture YB Tuan Mohd Yusri Mohd Yusoff, and Art Director Miss Lina Ali, marked the official opening.
This exhibition celebrates the vibrant talent of local Malaysian artists, showcasing the nation’s beauty on canvas for all to admire. Enjoy this captivating display of art free of charge, with each piece featuring a QR code for easy purchase. Let KLIA Terminal 1 be your gateway to Malaysian artistic expression. #MYairportsshares #malaysiaairports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24849205"/>
                  </a:ext>
                </a:extLst>
              </a:tr>
            </a:tbl>
          </a:graphicData>
        </a:graphic>
      </p:graphicFrame>
      <p:sp>
        <p:nvSpPr>
          <p:cNvPr id="4" name="Text Placeholder 3">
            <a:extLst>
              <a:ext uri="{FF2B5EF4-FFF2-40B4-BE49-F238E27FC236}">
                <a16:creationId xmlns:a16="http://schemas.microsoft.com/office/drawing/2014/main" id="{08458C33-94C9-4CC8-8D9A-9C583E59CF25}"/>
              </a:ext>
            </a:extLst>
          </p:cNvPr>
          <p:cNvSpPr>
            <a:spLocks noGrp="1"/>
          </p:cNvSpPr>
          <p:nvPr>
            <p:ph type="body" sz="quarter" idx="14"/>
          </p:nvPr>
        </p:nvSpPr>
        <p:spPr/>
        <p:txBody>
          <a:bodyPr/>
          <a:lstStyle/>
          <a:p>
            <a:r>
              <a:rPr lang="en-US"/>
              <a:t>07/18/2024 - 07/25/2024</a:t>
            </a:r>
          </a:p>
        </p:txBody>
      </p:sp>
    </p:spTree>
    <p:extLst>
      <p:ext uri="{BB962C8B-B14F-4D97-AF65-F5344CB8AC3E}">
        <p14:creationId xmlns:p14="http://schemas.microsoft.com/office/powerpoint/2010/main" val="22298339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750</Words>
  <Application>Microsoft Office PowerPoint</Application>
  <PresentationFormat>On-screen Show (4:3)</PresentationFormat>
  <Paragraphs>105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Instagram Posts Table | Malaysia Airports - 1 of 5</vt:lpstr>
      <vt:lpstr>Instagram Posts Table | Malaysia Airports - 2 of 5</vt:lpstr>
      <vt:lpstr>Instagram Posts Table | Malaysia Airports - 3 of 5</vt:lpstr>
      <vt:lpstr>Instagram Posts Table | Malaysia Airports - 4 of 5</vt:lpstr>
      <vt:lpstr>Instagram Posts Table | Malaysia Airports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Malaysia Airports - 1 of 5</dc:title>
  <dc:creator>Frederik Born</dc:creator>
  <cp:lastModifiedBy>Frederik Born</cp:lastModifiedBy>
  <cp:revision>1</cp:revision>
  <dcterms:created xsi:type="dcterms:W3CDTF">2024-07-25T07:08:58Z</dcterms:created>
  <dcterms:modified xsi:type="dcterms:W3CDTF">2024-07-25T07:09:18Z</dcterms:modified>
</cp:coreProperties>
</file>