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A3627-A785-411C-8634-37CEA0AEAAC6}"/>
              </a:ext>
            </a:extLst>
          </p:cNvPr>
          <p:cNvSpPr>
            <a:spLocks noGrp="1"/>
          </p:cNvSpPr>
          <p:nvPr>
            <p:ph type="title"/>
          </p:nvPr>
        </p:nvSpPr>
        <p:spPr/>
        <p:txBody>
          <a:bodyPr/>
          <a:lstStyle/>
          <a:p>
            <a:r>
              <a:rPr lang="en-US"/>
              <a:t>Instagram Posts Table | Malaysia Airports - 1 of 8</a:t>
            </a:r>
          </a:p>
        </p:txBody>
      </p:sp>
      <p:graphicFrame>
        <p:nvGraphicFramePr>
          <p:cNvPr id="5" name="Table Placeholder 4">
            <a:extLst>
              <a:ext uri="{FF2B5EF4-FFF2-40B4-BE49-F238E27FC236}">
                <a16:creationId xmlns:a16="http://schemas.microsoft.com/office/drawing/2014/main" id="{ADC92540-34F3-47F1-9A58-FD939CDAB277}"/>
              </a:ext>
            </a:extLst>
          </p:cNvPr>
          <p:cNvGraphicFramePr>
            <a:graphicFrameLocks noGrp="1"/>
          </p:cNvGraphicFramePr>
          <p:nvPr>
            <p:ph type="tbl" sz="quarter" idx="13"/>
            <p:extLst>
              <p:ext uri="{D42A27DB-BD31-4B8C-83A1-F6EECF244321}">
                <p14:modId xmlns:p14="http://schemas.microsoft.com/office/powerpoint/2010/main" val="853612730"/>
              </p:ext>
            </p:extLst>
          </p:nvPr>
        </p:nvGraphicFramePr>
        <p:xfrm>
          <a:off x="457200" y="1731963"/>
          <a:ext cx="8229600" cy="25349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47812549"/>
                    </a:ext>
                  </a:extLst>
                </a:gridCol>
                <a:gridCol w="987552">
                  <a:extLst>
                    <a:ext uri="{9D8B030D-6E8A-4147-A177-3AD203B41FA5}">
                      <a16:colId xmlns:a16="http://schemas.microsoft.com/office/drawing/2014/main" val="491689696"/>
                    </a:ext>
                  </a:extLst>
                </a:gridCol>
                <a:gridCol w="987552">
                  <a:extLst>
                    <a:ext uri="{9D8B030D-6E8A-4147-A177-3AD203B41FA5}">
                      <a16:colId xmlns:a16="http://schemas.microsoft.com/office/drawing/2014/main" val="161523437"/>
                    </a:ext>
                  </a:extLst>
                </a:gridCol>
                <a:gridCol w="987552">
                  <a:extLst>
                    <a:ext uri="{9D8B030D-6E8A-4147-A177-3AD203B41FA5}">
                      <a16:colId xmlns:a16="http://schemas.microsoft.com/office/drawing/2014/main" val="1311680547"/>
                    </a:ext>
                  </a:extLst>
                </a:gridCol>
                <a:gridCol w="987552">
                  <a:extLst>
                    <a:ext uri="{9D8B030D-6E8A-4147-A177-3AD203B41FA5}">
                      <a16:colId xmlns:a16="http://schemas.microsoft.com/office/drawing/2014/main" val="4088540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266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- 2018-06-30 12:57:26 </a:t>
                      </a:r>
                      <a:r>
                        <a:rPr kumimoji="0" lang="en-US" sz="1000" b="0" i="0" u="none" strike="noStrike" kern="1200" cap="none" spc="0" normalizeH="0" baseline="0" noProof="0">
                          <a:ln>
                            <a:noFill/>
                          </a:ln>
                          <a:solidFill>
                            <a:prstClr val="black"/>
                          </a:solidFill>
                          <a:effectLst/>
                          <a:uLnTx/>
                          <a:uFillTx/>
                          <a:latin typeface="+mn-lt"/>
                          <a:ea typeface="+mn-ea"/>
                          <a:cs typeface="+mn-cs"/>
                        </a:rPr>
                        <a:t>
 When the sun has set, no candle can replace it. -George RR Martin 
Good evening everyone. 🌅 (📷: @ramdiramz) #goodevening #sunset #plane #airport #kkia #bki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9019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- 2018-06-30 09:34:38 </a:t>
                      </a:r>
                      <a:r>
                        <a:rPr kumimoji="0" lang="en-US" sz="1000" b="0" i="0" u="none" strike="noStrike" kern="1200" cap="none" spc="0" normalizeH="0" baseline="0" noProof="0">
                          <a:ln>
                            <a:noFill/>
                          </a:ln>
                          <a:solidFill>
                            <a:prstClr val="black"/>
                          </a:solidFill>
                          <a:effectLst/>
                          <a:uLnTx/>
                          <a:uFillTx/>
                          <a:latin typeface="+mn-lt"/>
                          <a:ea typeface="+mn-ea"/>
                          <a:cs typeface="+mn-cs"/>
                        </a:rPr>
                        <a:t>
 Hanging out with planespotters is always fun and an absolute privilege! Their photos are nothing short of spectacular. #didyouknow that a serious planespotter can tell the aircraft type just by listening to the sound of its engine? Anyway, thanks to this bunch who joined us at KLIA recently to welcome the new A330neo that is currently on a world tour. Here are their best shots. Swipe left. Whose photograph is your favourite?
#a330neo #planespotting #avgeek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03391175"/>
                  </a:ext>
                </a:extLst>
              </a:tr>
            </a:tbl>
          </a:graphicData>
        </a:graphic>
      </p:graphicFrame>
      <p:sp>
        <p:nvSpPr>
          <p:cNvPr id="4" name="Text Placeholder 3">
            <a:extLst>
              <a:ext uri="{FF2B5EF4-FFF2-40B4-BE49-F238E27FC236}">
                <a16:creationId xmlns:a16="http://schemas.microsoft.com/office/drawing/2014/main" id="{774B86D0-860B-4B00-8447-B29FE3362B7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31589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8A2C6-74C6-4EF5-B2CB-A936EE9916B8}"/>
              </a:ext>
            </a:extLst>
          </p:cNvPr>
          <p:cNvSpPr>
            <a:spLocks noGrp="1"/>
          </p:cNvSpPr>
          <p:nvPr>
            <p:ph type="title"/>
          </p:nvPr>
        </p:nvSpPr>
        <p:spPr/>
        <p:txBody>
          <a:bodyPr/>
          <a:lstStyle/>
          <a:p>
            <a:r>
              <a:rPr lang="en-US"/>
              <a:t>Instagram Posts Table | Malaysia Airports - 2 of 8</a:t>
            </a:r>
          </a:p>
        </p:txBody>
      </p:sp>
      <p:graphicFrame>
        <p:nvGraphicFramePr>
          <p:cNvPr id="5" name="Table Placeholder 4">
            <a:extLst>
              <a:ext uri="{FF2B5EF4-FFF2-40B4-BE49-F238E27FC236}">
                <a16:creationId xmlns:a16="http://schemas.microsoft.com/office/drawing/2014/main" id="{9E50CB5E-FF56-4655-B180-510F3968AE50}"/>
              </a:ext>
            </a:extLst>
          </p:cNvPr>
          <p:cNvGraphicFramePr>
            <a:graphicFrameLocks noGrp="1"/>
          </p:cNvGraphicFramePr>
          <p:nvPr>
            <p:ph type="tbl" sz="quarter" idx="13"/>
            <p:extLst>
              <p:ext uri="{D42A27DB-BD31-4B8C-83A1-F6EECF244321}">
                <p14:modId xmlns:p14="http://schemas.microsoft.com/office/powerpoint/2010/main" val="283526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40718426"/>
                    </a:ext>
                  </a:extLst>
                </a:gridCol>
                <a:gridCol w="987552">
                  <a:extLst>
                    <a:ext uri="{9D8B030D-6E8A-4147-A177-3AD203B41FA5}">
                      <a16:colId xmlns:a16="http://schemas.microsoft.com/office/drawing/2014/main" val="849330101"/>
                    </a:ext>
                  </a:extLst>
                </a:gridCol>
                <a:gridCol w="987552">
                  <a:extLst>
                    <a:ext uri="{9D8B030D-6E8A-4147-A177-3AD203B41FA5}">
                      <a16:colId xmlns:a16="http://schemas.microsoft.com/office/drawing/2014/main" val="2950111048"/>
                    </a:ext>
                  </a:extLst>
                </a:gridCol>
                <a:gridCol w="987552">
                  <a:extLst>
                    <a:ext uri="{9D8B030D-6E8A-4147-A177-3AD203B41FA5}">
                      <a16:colId xmlns:a16="http://schemas.microsoft.com/office/drawing/2014/main" val="2103764921"/>
                    </a:ext>
                  </a:extLst>
                </a:gridCol>
                <a:gridCol w="987552">
                  <a:extLst>
                    <a:ext uri="{9D8B030D-6E8A-4147-A177-3AD203B41FA5}">
                      <a16:colId xmlns:a16="http://schemas.microsoft.com/office/drawing/2014/main" val="196519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933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- 2018-06-30 07:00:03 </a:t>
                      </a:r>
                      <a:r>
                        <a:rPr kumimoji="0" lang="en-US" sz="1000" b="0" i="0" u="none" strike="noStrike" kern="1200" cap="none" spc="0" normalizeH="0" baseline="0" noProof="0">
                          <a:ln>
                            <a:noFill/>
                          </a:ln>
                          <a:solidFill>
                            <a:prstClr val="black"/>
                          </a:solidFill>
                          <a:effectLst/>
                          <a:uLnTx/>
                          <a:uFillTx/>
                          <a:latin typeface="+mn-lt"/>
                          <a:ea typeface="+mn-ea"/>
                          <a:cs typeface="+mn-cs"/>
                        </a:rPr>
                        <a:t>
 Condor Airlines reconfirmed that its new Frankfurt-Kuala Lumpur service will be operated in cooperation with Malaysia Airlines (MH) . 
The route is due to commence on 1 November 2018. The check through ticketing will be available on MH flights to Auckland (AKL) in New Zealand, Melbourne (MEL) and Sydney (SYD) in Australia, Penang (PEN) in Malaysia, Singapore (SIN), Phuket (HKT) in Thailand, Manila (MNL) in the Philippines and Denpasar (DPS) in Bali.
Condor is planning to fly three weekly services to Kuala Lumpur by utilising their Boeing 767 aircraft.
📸: @condorairlines
#MYairportsconvergence #travel #airline #condor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536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11:36:36 </a:t>
                      </a:r>
                      <a:r>
                        <a:rPr kumimoji="0" lang="en-US" sz="1000" b="0" i="0" u="none" strike="noStrike" kern="1200" cap="none" spc="0" normalizeH="0" baseline="0" noProof="0">
                          <a:ln>
                            <a:noFill/>
                          </a:ln>
                          <a:solidFill>
                            <a:prstClr val="black"/>
                          </a:solidFill>
                          <a:effectLst/>
                          <a:uLnTx/>
                          <a:uFillTx/>
                          <a:latin typeface="+mn-lt"/>
                          <a:ea typeface="+mn-ea"/>
                          <a:cs typeface="+mn-cs"/>
                        </a:rPr>
                        <a:t>
 You simply cannot miss the new signage directing you to the boarding gates at KLIA. Wayfinding just got more visible 👀
#1improvement1week #wayfinding #travel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1261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08:46:00 </a:t>
                      </a:r>
                      <a:r>
                        <a:rPr kumimoji="0" lang="en-US" sz="1000" b="0" i="0" u="none" strike="noStrike" kern="1200" cap="none" spc="0" normalizeH="0" baseline="0" noProof="0">
                          <a:ln>
                            <a:noFill/>
                          </a:ln>
                          <a:solidFill>
                            <a:prstClr val="black"/>
                          </a:solidFill>
                          <a:effectLst/>
                          <a:uLnTx/>
                          <a:uFillTx/>
                          <a:latin typeface="+mn-lt"/>
                          <a:ea typeface="+mn-ea"/>
                          <a:cs typeface="+mn-cs"/>
                        </a:rPr>
                        <a:t>
 This year, we are celebrating KLIA’s 20th birthday with lots of fun and games as well as glorious food for the passengers and airport community. It is our way of saying THANK YOU!
#MYairportsevents #kliaturns20 #celebration #birthday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5932418"/>
                  </a:ext>
                </a:extLst>
              </a:tr>
            </a:tbl>
          </a:graphicData>
        </a:graphic>
      </p:graphicFrame>
      <p:sp>
        <p:nvSpPr>
          <p:cNvPr id="4" name="Text Placeholder 3">
            <a:extLst>
              <a:ext uri="{FF2B5EF4-FFF2-40B4-BE49-F238E27FC236}">
                <a16:creationId xmlns:a16="http://schemas.microsoft.com/office/drawing/2014/main" id="{A18615EB-C5D6-4D11-95F1-ACAF48A62D3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8471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5B3F-7F56-4DA0-BC11-B293045A48CD}"/>
              </a:ext>
            </a:extLst>
          </p:cNvPr>
          <p:cNvSpPr>
            <a:spLocks noGrp="1"/>
          </p:cNvSpPr>
          <p:nvPr>
            <p:ph type="title"/>
          </p:nvPr>
        </p:nvSpPr>
        <p:spPr/>
        <p:txBody>
          <a:bodyPr/>
          <a:lstStyle/>
          <a:p>
            <a:r>
              <a:rPr lang="en-US"/>
              <a:t>Instagram Posts Table | Malaysia Airports - 3 of 8</a:t>
            </a:r>
          </a:p>
        </p:txBody>
      </p:sp>
      <p:graphicFrame>
        <p:nvGraphicFramePr>
          <p:cNvPr id="5" name="Table Placeholder 4">
            <a:extLst>
              <a:ext uri="{FF2B5EF4-FFF2-40B4-BE49-F238E27FC236}">
                <a16:creationId xmlns:a16="http://schemas.microsoft.com/office/drawing/2014/main" id="{31446E85-D6A3-42BC-AAEB-7842E8A97CF3}"/>
              </a:ext>
            </a:extLst>
          </p:cNvPr>
          <p:cNvGraphicFramePr>
            <a:graphicFrameLocks noGrp="1"/>
          </p:cNvGraphicFramePr>
          <p:nvPr>
            <p:ph type="tbl" sz="quarter" idx="13"/>
            <p:extLst>
              <p:ext uri="{D42A27DB-BD31-4B8C-83A1-F6EECF244321}">
                <p14:modId xmlns:p14="http://schemas.microsoft.com/office/powerpoint/2010/main" val="152177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0878097"/>
                    </a:ext>
                  </a:extLst>
                </a:gridCol>
                <a:gridCol w="987552">
                  <a:extLst>
                    <a:ext uri="{9D8B030D-6E8A-4147-A177-3AD203B41FA5}">
                      <a16:colId xmlns:a16="http://schemas.microsoft.com/office/drawing/2014/main" val="2845415613"/>
                    </a:ext>
                  </a:extLst>
                </a:gridCol>
                <a:gridCol w="987552">
                  <a:extLst>
                    <a:ext uri="{9D8B030D-6E8A-4147-A177-3AD203B41FA5}">
                      <a16:colId xmlns:a16="http://schemas.microsoft.com/office/drawing/2014/main" val="3540137301"/>
                    </a:ext>
                  </a:extLst>
                </a:gridCol>
                <a:gridCol w="987552">
                  <a:extLst>
                    <a:ext uri="{9D8B030D-6E8A-4147-A177-3AD203B41FA5}">
                      <a16:colId xmlns:a16="http://schemas.microsoft.com/office/drawing/2014/main" val="1714322229"/>
                    </a:ext>
                  </a:extLst>
                </a:gridCol>
                <a:gridCol w="987552">
                  <a:extLst>
                    <a:ext uri="{9D8B030D-6E8A-4147-A177-3AD203B41FA5}">
                      <a16:colId xmlns:a16="http://schemas.microsoft.com/office/drawing/2014/main" val="39240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407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08:30:57 </a:t>
                      </a:r>
                      <a:r>
                        <a:rPr kumimoji="0" lang="en-US" sz="1000" b="0" i="0" u="none" strike="noStrike" kern="1200" cap="none" spc="0" normalizeH="0" baseline="0" noProof="0">
                          <a:ln>
                            <a:noFill/>
                          </a:ln>
                          <a:solidFill>
                            <a:prstClr val="black"/>
                          </a:solidFill>
                          <a:effectLst/>
                          <a:uLnTx/>
                          <a:uFillTx/>
                          <a:latin typeface="+mn-lt"/>
                          <a:ea typeface="+mn-ea"/>
                          <a:cs typeface="+mn-cs"/>
                        </a:rPr>
                        <a:t>
 Were you part of our KLIA 20th birthday celebration this morning? A big shout out to all passengers and also the airport community for making our airport vibrant in the past 20 years and counting. Thank you for all the joyful memories. Looking forward to more! 
#MYairportsevents #kliaturns20 #celebration #birthday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187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02:04:01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217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02:03:39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240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02:03:05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8652120"/>
                  </a:ext>
                </a:extLst>
              </a:tr>
            </a:tbl>
          </a:graphicData>
        </a:graphic>
      </p:graphicFrame>
      <p:sp>
        <p:nvSpPr>
          <p:cNvPr id="4" name="Text Placeholder 3">
            <a:extLst>
              <a:ext uri="{FF2B5EF4-FFF2-40B4-BE49-F238E27FC236}">
                <a16:creationId xmlns:a16="http://schemas.microsoft.com/office/drawing/2014/main" id="{D317E62C-5C42-406F-8624-C1E300FD97C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74081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6910-5DE8-41F7-BDA3-AB38B396104E}"/>
              </a:ext>
            </a:extLst>
          </p:cNvPr>
          <p:cNvSpPr>
            <a:spLocks noGrp="1"/>
          </p:cNvSpPr>
          <p:nvPr>
            <p:ph type="title"/>
          </p:nvPr>
        </p:nvSpPr>
        <p:spPr/>
        <p:txBody>
          <a:bodyPr/>
          <a:lstStyle/>
          <a:p>
            <a:r>
              <a:rPr lang="en-US"/>
              <a:t>Instagram Posts Table | Malaysia Airports - 4 of 8</a:t>
            </a:r>
          </a:p>
        </p:txBody>
      </p:sp>
      <p:graphicFrame>
        <p:nvGraphicFramePr>
          <p:cNvPr id="5" name="Table Placeholder 4">
            <a:extLst>
              <a:ext uri="{FF2B5EF4-FFF2-40B4-BE49-F238E27FC236}">
                <a16:creationId xmlns:a16="http://schemas.microsoft.com/office/drawing/2014/main" id="{1774A889-120A-4983-928D-EF7CD44346DA}"/>
              </a:ext>
            </a:extLst>
          </p:cNvPr>
          <p:cNvGraphicFramePr>
            <a:graphicFrameLocks noGrp="1"/>
          </p:cNvGraphicFramePr>
          <p:nvPr>
            <p:ph type="tbl" sz="quarter" idx="13"/>
            <p:extLst>
              <p:ext uri="{D42A27DB-BD31-4B8C-83A1-F6EECF244321}">
                <p14:modId xmlns:p14="http://schemas.microsoft.com/office/powerpoint/2010/main" val="215211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3184377"/>
                    </a:ext>
                  </a:extLst>
                </a:gridCol>
                <a:gridCol w="987552">
                  <a:extLst>
                    <a:ext uri="{9D8B030D-6E8A-4147-A177-3AD203B41FA5}">
                      <a16:colId xmlns:a16="http://schemas.microsoft.com/office/drawing/2014/main" val="4203590787"/>
                    </a:ext>
                  </a:extLst>
                </a:gridCol>
                <a:gridCol w="987552">
                  <a:extLst>
                    <a:ext uri="{9D8B030D-6E8A-4147-A177-3AD203B41FA5}">
                      <a16:colId xmlns:a16="http://schemas.microsoft.com/office/drawing/2014/main" val="1947879266"/>
                    </a:ext>
                  </a:extLst>
                </a:gridCol>
                <a:gridCol w="987552">
                  <a:extLst>
                    <a:ext uri="{9D8B030D-6E8A-4147-A177-3AD203B41FA5}">
                      <a16:colId xmlns:a16="http://schemas.microsoft.com/office/drawing/2014/main" val="2196108878"/>
                    </a:ext>
                  </a:extLst>
                </a:gridCol>
                <a:gridCol w="987552">
                  <a:extLst>
                    <a:ext uri="{9D8B030D-6E8A-4147-A177-3AD203B41FA5}">
                      <a16:colId xmlns:a16="http://schemas.microsoft.com/office/drawing/2014/main" val="2743151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050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02:02:38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010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02:02:14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5984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02:01:29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569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02:01:07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3586789"/>
                  </a:ext>
                </a:extLst>
              </a:tr>
            </a:tbl>
          </a:graphicData>
        </a:graphic>
      </p:graphicFrame>
      <p:sp>
        <p:nvSpPr>
          <p:cNvPr id="4" name="Text Placeholder 3">
            <a:extLst>
              <a:ext uri="{FF2B5EF4-FFF2-40B4-BE49-F238E27FC236}">
                <a16:creationId xmlns:a16="http://schemas.microsoft.com/office/drawing/2014/main" id="{544476BF-0FF5-4289-A4F0-61F5F3DD7B8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74714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80FBC-ECCF-48AE-B85D-A9A185A184EF}"/>
              </a:ext>
            </a:extLst>
          </p:cNvPr>
          <p:cNvSpPr>
            <a:spLocks noGrp="1"/>
          </p:cNvSpPr>
          <p:nvPr>
            <p:ph type="title"/>
          </p:nvPr>
        </p:nvSpPr>
        <p:spPr/>
        <p:txBody>
          <a:bodyPr/>
          <a:lstStyle/>
          <a:p>
            <a:r>
              <a:rPr lang="en-US"/>
              <a:t>Instagram Posts Table | Malaysia Airports - 5 of 8</a:t>
            </a:r>
          </a:p>
        </p:txBody>
      </p:sp>
      <p:graphicFrame>
        <p:nvGraphicFramePr>
          <p:cNvPr id="5" name="Table Placeholder 4">
            <a:extLst>
              <a:ext uri="{FF2B5EF4-FFF2-40B4-BE49-F238E27FC236}">
                <a16:creationId xmlns:a16="http://schemas.microsoft.com/office/drawing/2014/main" id="{DA7B1EB0-1029-4819-8CB3-110B1170F27A}"/>
              </a:ext>
            </a:extLst>
          </p:cNvPr>
          <p:cNvGraphicFramePr>
            <a:graphicFrameLocks noGrp="1"/>
          </p:cNvGraphicFramePr>
          <p:nvPr>
            <p:ph type="tbl" sz="quarter" idx="13"/>
            <p:extLst>
              <p:ext uri="{D42A27DB-BD31-4B8C-83A1-F6EECF244321}">
                <p14:modId xmlns:p14="http://schemas.microsoft.com/office/powerpoint/2010/main" val="540736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81429548"/>
                    </a:ext>
                  </a:extLst>
                </a:gridCol>
                <a:gridCol w="987552">
                  <a:extLst>
                    <a:ext uri="{9D8B030D-6E8A-4147-A177-3AD203B41FA5}">
                      <a16:colId xmlns:a16="http://schemas.microsoft.com/office/drawing/2014/main" val="806422932"/>
                    </a:ext>
                  </a:extLst>
                </a:gridCol>
                <a:gridCol w="987552">
                  <a:extLst>
                    <a:ext uri="{9D8B030D-6E8A-4147-A177-3AD203B41FA5}">
                      <a16:colId xmlns:a16="http://schemas.microsoft.com/office/drawing/2014/main" val="4011090737"/>
                    </a:ext>
                  </a:extLst>
                </a:gridCol>
                <a:gridCol w="987552">
                  <a:extLst>
                    <a:ext uri="{9D8B030D-6E8A-4147-A177-3AD203B41FA5}">
                      <a16:colId xmlns:a16="http://schemas.microsoft.com/office/drawing/2014/main" val="1087791763"/>
                    </a:ext>
                  </a:extLst>
                </a:gridCol>
                <a:gridCol w="987552">
                  <a:extLst>
                    <a:ext uri="{9D8B030D-6E8A-4147-A177-3AD203B41FA5}">
                      <a16:colId xmlns:a16="http://schemas.microsoft.com/office/drawing/2014/main" val="3590272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862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02:00:40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219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- 2018-06-29 02:00:05 </a:t>
                      </a:r>
                      <a:r>
                        <a:rPr kumimoji="0" lang="en-US" sz="1000" b="0" i="0" u="none" strike="noStrike" kern="1200" cap="none" spc="0" normalizeH="0" baseline="0" noProof="0">
                          <a:ln>
                            <a:noFill/>
                          </a:ln>
                          <a:solidFill>
                            <a:prstClr val="black"/>
                          </a:solidFill>
                          <a:effectLst/>
                          <a:uLnTx/>
                          <a:uFillTx/>
                          <a:latin typeface="+mn-lt"/>
                          <a:ea typeface="+mn-ea"/>
                          <a:cs typeface="+mn-cs"/>
                        </a:rPr>
                        <a:t>
 Happy 20th Anniversary KLIA! Thank you for the 20 years of joyful memories! ❤️ (1998-2018)
#KLIAturns20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184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- 2018-06-28 14:17:01 </a:t>
                      </a:r>
                      <a:r>
                        <a:rPr kumimoji="0" lang="en-US" sz="1000" b="0" i="0" u="none" strike="noStrike" kern="1200" cap="none" spc="0" normalizeH="0" baseline="0" noProof="0">
                          <a:ln>
                            <a:noFill/>
                          </a:ln>
                          <a:solidFill>
                            <a:prstClr val="black"/>
                          </a:solidFill>
                          <a:effectLst/>
                          <a:uLnTx/>
                          <a:uFillTx/>
                          <a:latin typeface="+mn-lt"/>
                          <a:ea typeface="+mn-ea"/>
                          <a:cs typeface="+mn-cs"/>
                        </a:rPr>
                        <a:t>
 innisfree, a renowned Korean beauty brand has opened its door at KLIA recently, making it the brand’s first duty-free store in Malaysia. This No. 1 brand from Korea is set to entice passengers looking for the latest beauty products. Drop by innisfree and indulge like never before!
#MYairportsevents  #beautyproduct #innisfree #shopping #dutyfree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7629504"/>
                  </a:ext>
                </a:extLst>
              </a:tr>
            </a:tbl>
          </a:graphicData>
        </a:graphic>
      </p:graphicFrame>
      <p:sp>
        <p:nvSpPr>
          <p:cNvPr id="4" name="Text Placeholder 3">
            <a:extLst>
              <a:ext uri="{FF2B5EF4-FFF2-40B4-BE49-F238E27FC236}">
                <a16:creationId xmlns:a16="http://schemas.microsoft.com/office/drawing/2014/main" id="{2CD4013B-36AD-4DDE-9C27-A2A3C58AA09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11625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31EB3-C066-4FF1-BA16-32B050A9116E}"/>
              </a:ext>
            </a:extLst>
          </p:cNvPr>
          <p:cNvSpPr>
            <a:spLocks noGrp="1"/>
          </p:cNvSpPr>
          <p:nvPr>
            <p:ph type="title"/>
          </p:nvPr>
        </p:nvSpPr>
        <p:spPr/>
        <p:txBody>
          <a:bodyPr/>
          <a:lstStyle/>
          <a:p>
            <a:r>
              <a:rPr lang="en-US"/>
              <a:t>Instagram Posts Table | Malaysia Airports - 6 of 8</a:t>
            </a:r>
          </a:p>
        </p:txBody>
      </p:sp>
      <p:graphicFrame>
        <p:nvGraphicFramePr>
          <p:cNvPr id="5" name="Table Placeholder 4">
            <a:extLst>
              <a:ext uri="{FF2B5EF4-FFF2-40B4-BE49-F238E27FC236}">
                <a16:creationId xmlns:a16="http://schemas.microsoft.com/office/drawing/2014/main" id="{B445CB05-C504-4AB0-9962-6B7092BFA30D}"/>
              </a:ext>
            </a:extLst>
          </p:cNvPr>
          <p:cNvGraphicFramePr>
            <a:graphicFrameLocks noGrp="1"/>
          </p:cNvGraphicFramePr>
          <p:nvPr>
            <p:ph type="tbl" sz="quarter" idx="13"/>
            <p:extLst>
              <p:ext uri="{D42A27DB-BD31-4B8C-83A1-F6EECF244321}">
                <p14:modId xmlns:p14="http://schemas.microsoft.com/office/powerpoint/2010/main" val="375618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96462560"/>
                    </a:ext>
                  </a:extLst>
                </a:gridCol>
                <a:gridCol w="987552">
                  <a:extLst>
                    <a:ext uri="{9D8B030D-6E8A-4147-A177-3AD203B41FA5}">
                      <a16:colId xmlns:a16="http://schemas.microsoft.com/office/drawing/2014/main" val="2946192653"/>
                    </a:ext>
                  </a:extLst>
                </a:gridCol>
                <a:gridCol w="987552">
                  <a:extLst>
                    <a:ext uri="{9D8B030D-6E8A-4147-A177-3AD203B41FA5}">
                      <a16:colId xmlns:a16="http://schemas.microsoft.com/office/drawing/2014/main" val="506676858"/>
                    </a:ext>
                  </a:extLst>
                </a:gridCol>
                <a:gridCol w="987552">
                  <a:extLst>
                    <a:ext uri="{9D8B030D-6E8A-4147-A177-3AD203B41FA5}">
                      <a16:colId xmlns:a16="http://schemas.microsoft.com/office/drawing/2014/main" val="1697844968"/>
                    </a:ext>
                  </a:extLst>
                </a:gridCol>
                <a:gridCol w="987552">
                  <a:extLst>
                    <a:ext uri="{9D8B030D-6E8A-4147-A177-3AD203B41FA5}">
                      <a16:colId xmlns:a16="http://schemas.microsoft.com/office/drawing/2014/main" val="2881314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264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- 2018-06-28 12:01:19 </a:t>
                      </a:r>
                      <a:r>
                        <a:rPr kumimoji="0" lang="en-US" sz="1000" b="0" i="0" u="none" strike="noStrike" kern="1200" cap="none" spc="0" normalizeH="0" baseline="0" noProof="0">
                          <a:ln>
                            <a:noFill/>
                          </a:ln>
                          <a:solidFill>
                            <a:prstClr val="black"/>
                          </a:solidFill>
                          <a:effectLst/>
                          <a:uLnTx/>
                          <a:uFillTx/>
                          <a:latin typeface="+mn-lt"/>
                          <a:ea typeface="+mn-ea"/>
                          <a:cs typeface="+mn-cs"/>
                        </a:rPr>
                        <a:t>
 What does the sky remind you of?
a) Cotton candy
b) Cotton candy
c) Cotton candy
d) Cotton candy (📷: celesgrd)
#goodevening #sunset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37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- 2018-06-28 03:52:17 </a:t>
                      </a:r>
                      <a:r>
                        <a:rPr kumimoji="0" lang="en-US" sz="1000" b="0" i="0" u="none" strike="noStrike" kern="1200" cap="none" spc="0" normalizeH="0" baseline="0" noProof="0">
                          <a:ln>
                            <a:noFill/>
                          </a:ln>
                          <a:solidFill>
                            <a:prstClr val="black"/>
                          </a:solidFill>
                          <a:effectLst/>
                          <a:uLnTx/>
                          <a:uFillTx/>
                          <a:latin typeface="+mn-lt"/>
                          <a:ea typeface="+mn-ea"/>
                          <a:cs typeface="+mn-cs"/>
                        </a:rPr>
                        <a:t>
 Wayfinding made easy by the signage at our airports. Just follow the trail! 
#MYairportsfacilities #signage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999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- 2018-06-27 10:51:59 </a:t>
                      </a:r>
                      <a:r>
                        <a:rPr kumimoji="0" lang="en-US" sz="1000" b="0" i="0" u="none" strike="noStrike" kern="1200" cap="none" spc="0" normalizeH="0" baseline="0" noProof="0">
                          <a:ln>
                            <a:noFill/>
                          </a:ln>
                          <a:solidFill>
                            <a:prstClr val="black"/>
                          </a:solidFill>
                          <a:effectLst/>
                          <a:uLnTx/>
                          <a:uFillTx/>
                          <a:latin typeface="+mn-lt"/>
                          <a:ea typeface="+mn-ea"/>
                          <a:cs typeface="+mn-cs"/>
                        </a:rPr>
                        <a:t>
 Nothing can beat a scenic sunset view, especially when it is taken at the airport. (📸: @lfm999) 
#MYairportsplanespotting #plane #sunset #view #airport #kkia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3938781"/>
                  </a:ext>
                </a:extLst>
              </a:tr>
            </a:tbl>
          </a:graphicData>
        </a:graphic>
      </p:graphicFrame>
      <p:sp>
        <p:nvSpPr>
          <p:cNvPr id="4" name="Text Placeholder 3">
            <a:extLst>
              <a:ext uri="{FF2B5EF4-FFF2-40B4-BE49-F238E27FC236}">
                <a16:creationId xmlns:a16="http://schemas.microsoft.com/office/drawing/2014/main" id="{093CB6D1-099E-4AD7-9469-DD42A941D21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7697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EDF8-DF5B-435D-9F51-08F7C98F466C}"/>
              </a:ext>
            </a:extLst>
          </p:cNvPr>
          <p:cNvSpPr>
            <a:spLocks noGrp="1"/>
          </p:cNvSpPr>
          <p:nvPr>
            <p:ph type="title"/>
          </p:nvPr>
        </p:nvSpPr>
        <p:spPr/>
        <p:txBody>
          <a:bodyPr/>
          <a:lstStyle/>
          <a:p>
            <a:r>
              <a:rPr lang="en-US"/>
              <a:t>Instagram Posts Table | Malaysia Airports - 7 of 8</a:t>
            </a:r>
          </a:p>
        </p:txBody>
      </p:sp>
      <p:graphicFrame>
        <p:nvGraphicFramePr>
          <p:cNvPr id="5" name="Table Placeholder 4">
            <a:extLst>
              <a:ext uri="{FF2B5EF4-FFF2-40B4-BE49-F238E27FC236}">
                <a16:creationId xmlns:a16="http://schemas.microsoft.com/office/drawing/2014/main" id="{733C59E9-05A1-4593-892A-174F00DAF763}"/>
              </a:ext>
            </a:extLst>
          </p:cNvPr>
          <p:cNvGraphicFramePr>
            <a:graphicFrameLocks noGrp="1"/>
          </p:cNvGraphicFramePr>
          <p:nvPr>
            <p:ph type="tbl" sz="quarter" idx="13"/>
            <p:extLst>
              <p:ext uri="{D42A27DB-BD31-4B8C-83A1-F6EECF244321}">
                <p14:modId xmlns:p14="http://schemas.microsoft.com/office/powerpoint/2010/main" val="3567593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17271138"/>
                    </a:ext>
                  </a:extLst>
                </a:gridCol>
                <a:gridCol w="987552">
                  <a:extLst>
                    <a:ext uri="{9D8B030D-6E8A-4147-A177-3AD203B41FA5}">
                      <a16:colId xmlns:a16="http://schemas.microsoft.com/office/drawing/2014/main" val="3834795733"/>
                    </a:ext>
                  </a:extLst>
                </a:gridCol>
                <a:gridCol w="987552">
                  <a:extLst>
                    <a:ext uri="{9D8B030D-6E8A-4147-A177-3AD203B41FA5}">
                      <a16:colId xmlns:a16="http://schemas.microsoft.com/office/drawing/2014/main" val="192759818"/>
                    </a:ext>
                  </a:extLst>
                </a:gridCol>
                <a:gridCol w="987552">
                  <a:extLst>
                    <a:ext uri="{9D8B030D-6E8A-4147-A177-3AD203B41FA5}">
                      <a16:colId xmlns:a16="http://schemas.microsoft.com/office/drawing/2014/main" val="2376625594"/>
                    </a:ext>
                  </a:extLst>
                </a:gridCol>
                <a:gridCol w="987552">
                  <a:extLst>
                    <a:ext uri="{9D8B030D-6E8A-4147-A177-3AD203B41FA5}">
                      <a16:colId xmlns:a16="http://schemas.microsoft.com/office/drawing/2014/main" val="2376674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09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- 2018-06-27 05:53:40 </a:t>
                      </a:r>
                      <a:r>
                        <a:rPr kumimoji="0" lang="en-US" sz="1000" b="0" i="0" u="none" strike="noStrike" kern="1200" cap="none" spc="0" normalizeH="0" baseline="0" noProof="0">
                          <a:ln>
                            <a:noFill/>
                          </a:ln>
                          <a:solidFill>
                            <a:prstClr val="black"/>
                          </a:solidFill>
                          <a:effectLst/>
                          <a:uLnTx/>
                          <a:uFillTx/>
                          <a:latin typeface="+mn-lt"/>
                          <a:ea typeface="+mn-ea"/>
                          <a:cs typeface="+mn-cs"/>
                        </a:rPr>
                        <a:t>
 "Event + Response = Outcome. 
If you don't like the outcomes you're getting in life, change your response to the events that are occurring. 
Change your thoughts, your actions, your self talk, your values and energy NOW, to create the FUTURE you want. 
Life is going to keep on being life, throwing ups, downs, sideswipes and wobbles at you along the way. Only YOU choose your response to life. 
So mix it up. See what outcomes are possible when you challenge your responses." Thanks for sharing the positive vibes @beatricethorne 
#myairportsmoments #meditation #airport #klia #yoga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838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- 2018-06-27 03:51:45 </a:t>
                      </a:r>
                      <a:r>
                        <a:rPr kumimoji="0" lang="en-US" sz="1000" b="0" i="0" u="none" strike="noStrike" kern="1200" cap="none" spc="0" normalizeH="0" baseline="0" noProof="0">
                          <a:ln>
                            <a:noFill/>
                          </a:ln>
                          <a:solidFill>
                            <a:prstClr val="black"/>
                          </a:solidFill>
                          <a:effectLst/>
                          <a:uLnTx/>
                          <a:uFillTx/>
                          <a:latin typeface="+mn-lt"/>
                          <a:ea typeface="+mn-ea"/>
                          <a:cs typeface="+mn-cs"/>
                        </a:rPr>
                        <a:t>
 Airbus newest widebody aircraft, the A330neo has landed in KL International Airport! This sexy lady is on a worldwide tour to demonstrate its readiness for airline operations. Donning the TAP Air Portugal's livery, the aircraft will visit 15 major airports worldwide over five continents (including KUL), aiming at achieving 150 flight test hours in three trips. Double tap if you love the TAP!
#airbus #a330neo #avgeek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5353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- 2018-06-26 11:11:57 </a:t>
                      </a:r>
                      <a:r>
                        <a:rPr kumimoji="0" lang="en-US" sz="1000" b="0" i="0" u="none" strike="noStrike" kern="1200" cap="none" spc="0" normalizeH="0" baseline="0" noProof="0">
                          <a:ln>
                            <a:noFill/>
                          </a:ln>
                          <a:solidFill>
                            <a:prstClr val="black"/>
                          </a:solidFill>
                          <a:effectLst/>
                          <a:uLnTx/>
                          <a:uFillTx/>
                          <a:latin typeface="+mn-lt"/>
                          <a:ea typeface="+mn-ea"/>
                          <a:cs typeface="+mn-cs"/>
                        </a:rPr>
                        <a:t>
 Quiz time! Can anyone guess the airport’s name? Just look far into the photo and the answer you shall find... hehehe. The first two correct answers shall be rewarded cos’ we love you. 
#MYairportsquiz #interior #airport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5020832"/>
                  </a:ext>
                </a:extLst>
              </a:tr>
            </a:tbl>
          </a:graphicData>
        </a:graphic>
      </p:graphicFrame>
      <p:sp>
        <p:nvSpPr>
          <p:cNvPr id="4" name="Text Placeholder 3">
            <a:extLst>
              <a:ext uri="{FF2B5EF4-FFF2-40B4-BE49-F238E27FC236}">
                <a16:creationId xmlns:a16="http://schemas.microsoft.com/office/drawing/2014/main" id="{CFFDFB7E-1CB2-4EC7-BE4C-CD2C1B92682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8473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9EDEF-9159-42FA-B3C4-20DCF61692F9}"/>
              </a:ext>
            </a:extLst>
          </p:cNvPr>
          <p:cNvSpPr>
            <a:spLocks noGrp="1"/>
          </p:cNvSpPr>
          <p:nvPr>
            <p:ph type="title"/>
          </p:nvPr>
        </p:nvSpPr>
        <p:spPr/>
        <p:txBody>
          <a:bodyPr/>
          <a:lstStyle/>
          <a:p>
            <a:r>
              <a:rPr lang="en-US"/>
              <a:t>Instagram Posts Table | Malaysia Airports - 8 of 8</a:t>
            </a:r>
          </a:p>
        </p:txBody>
      </p:sp>
      <p:graphicFrame>
        <p:nvGraphicFramePr>
          <p:cNvPr id="5" name="Table Placeholder 4">
            <a:extLst>
              <a:ext uri="{FF2B5EF4-FFF2-40B4-BE49-F238E27FC236}">
                <a16:creationId xmlns:a16="http://schemas.microsoft.com/office/drawing/2014/main" id="{9E95D965-287E-45C8-89E6-E4F8A26B7645}"/>
              </a:ext>
            </a:extLst>
          </p:cNvPr>
          <p:cNvGraphicFramePr>
            <a:graphicFrameLocks noGrp="1"/>
          </p:cNvGraphicFramePr>
          <p:nvPr>
            <p:ph type="tbl" sz="quarter" idx="13"/>
            <p:extLst>
              <p:ext uri="{D42A27DB-BD31-4B8C-83A1-F6EECF244321}">
                <p14:modId xmlns:p14="http://schemas.microsoft.com/office/powerpoint/2010/main" val="3521517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0931221"/>
                    </a:ext>
                  </a:extLst>
                </a:gridCol>
                <a:gridCol w="987552">
                  <a:extLst>
                    <a:ext uri="{9D8B030D-6E8A-4147-A177-3AD203B41FA5}">
                      <a16:colId xmlns:a16="http://schemas.microsoft.com/office/drawing/2014/main" val="799655951"/>
                    </a:ext>
                  </a:extLst>
                </a:gridCol>
                <a:gridCol w="987552">
                  <a:extLst>
                    <a:ext uri="{9D8B030D-6E8A-4147-A177-3AD203B41FA5}">
                      <a16:colId xmlns:a16="http://schemas.microsoft.com/office/drawing/2014/main" val="805924480"/>
                    </a:ext>
                  </a:extLst>
                </a:gridCol>
                <a:gridCol w="987552">
                  <a:extLst>
                    <a:ext uri="{9D8B030D-6E8A-4147-A177-3AD203B41FA5}">
                      <a16:colId xmlns:a16="http://schemas.microsoft.com/office/drawing/2014/main" val="1643831334"/>
                    </a:ext>
                  </a:extLst>
                </a:gridCol>
                <a:gridCol w="987552">
                  <a:extLst>
                    <a:ext uri="{9D8B030D-6E8A-4147-A177-3AD203B41FA5}">
                      <a16:colId xmlns:a16="http://schemas.microsoft.com/office/drawing/2014/main" val="311308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407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- 2018-06-26 08:48:44 </a:t>
                      </a:r>
                      <a:r>
                        <a:rPr kumimoji="0" lang="en-US" sz="1000" b="0" i="0" u="none" strike="noStrike" kern="1200" cap="none" spc="0" normalizeH="0" baseline="0" noProof="0">
                          <a:ln>
                            <a:noFill/>
                          </a:ln>
                          <a:solidFill>
                            <a:prstClr val="black"/>
                          </a:solidFill>
                          <a:effectLst/>
                          <a:uLnTx/>
                          <a:uFillTx/>
                          <a:latin typeface="+mn-lt"/>
                          <a:ea typeface="+mn-ea"/>
                          <a:cs typeface="+mn-cs"/>
                        </a:rPr>
                        <a:t>
 Are you in favour of having delicious local cuisine served at the airport? We will be serving nasi impit and rendang, sengkuang calit, rojak buah and many more local food as part of our joyful Malaysian experience showcase at KLIA this Friday.
This year, KL International Airport is celebrating 20 years of memories. Join us for fun activities and awesome local food at KLIA main terminal building on 29 June 2018 from 9am to 6pm as we usher in our 20th year of operating the main gateway to Malaysia. 
#kliaturns20 #food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24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- 2018-06-26 02:57:01 </a:t>
                      </a:r>
                      <a:r>
                        <a:rPr kumimoji="0" lang="en-US" sz="1000" b="0" i="0" u="none" strike="noStrike" kern="1200" cap="none" spc="0" normalizeH="0" baseline="0" noProof="0">
                          <a:ln>
                            <a:noFill/>
                          </a:ln>
                          <a:solidFill>
                            <a:prstClr val="black"/>
                          </a:solidFill>
                          <a:effectLst/>
                          <a:uLnTx/>
                          <a:uFillTx/>
                          <a:latin typeface="+mn-lt"/>
                          <a:ea typeface="+mn-ea"/>
                          <a:cs typeface="+mn-cs"/>
                        </a:rPr>
                        <a:t>
 "Until you spread your wings you have no idea how far you can fly." -Anon (📸: @malaysiaplanespotter) 
#goodmorning #quote #plane #airline #evaair #airport #klia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124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malaysiaairports - 2018-06-25 07:51:59 </a:t>
                      </a:r>
                      <a:r>
                        <a:rPr kumimoji="0" lang="en-US" sz="1000" b="0" i="0" u="none" strike="noStrike" kern="1200" cap="none" spc="0" normalizeH="0" baseline="0" noProof="0">
                          <a:ln>
                            <a:noFill/>
                          </a:ln>
                          <a:solidFill>
                            <a:prstClr val="black"/>
                          </a:solidFill>
                          <a:effectLst/>
                          <a:uLnTx/>
                          <a:uFillTx/>
                          <a:latin typeface="+mn-lt"/>
                          <a:ea typeface="+mn-ea"/>
                          <a:cs typeface="+mn-cs"/>
                        </a:rPr>
                        <a:t>
 Manage your time wisely and skip the long queues by using our self check-in kiosk at our airports. Travel smart! 😎
.
 #traveltips #experience #checkin #airport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1700977"/>
                  </a:ext>
                </a:extLst>
              </a:tr>
            </a:tbl>
          </a:graphicData>
        </a:graphic>
      </p:graphicFrame>
      <p:sp>
        <p:nvSpPr>
          <p:cNvPr id="4" name="Text Placeholder 3">
            <a:extLst>
              <a:ext uri="{FF2B5EF4-FFF2-40B4-BE49-F238E27FC236}">
                <a16:creationId xmlns:a16="http://schemas.microsoft.com/office/drawing/2014/main" id="{94E58012-9F3E-4013-94B7-5E0CE8DBA7D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499432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369</Words>
  <Application>Microsoft Office PowerPoint</Application>
  <PresentationFormat>On-screen Show (4:3)</PresentationFormat>
  <Paragraphs>181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Posts Table | Malaysia Airports - 1 of 8</vt:lpstr>
      <vt:lpstr>Instagram Posts Table | Malaysia Airports - 2 of 8</vt:lpstr>
      <vt:lpstr>Instagram Posts Table | Malaysia Airports - 3 of 8</vt:lpstr>
      <vt:lpstr>Instagram Posts Table | Malaysia Airports - 4 of 8</vt:lpstr>
      <vt:lpstr>Instagram Posts Table | Malaysia Airports - 5 of 8</vt:lpstr>
      <vt:lpstr>Instagram Posts Table | Malaysia Airports - 6 of 8</vt:lpstr>
      <vt:lpstr>Instagram Posts Table | Malaysia Airports - 7 of 8</vt:lpstr>
      <vt:lpstr>Instagram Posts Table | Malaysia Airports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Malaysia Airports - 1 of 8</dc:title>
  <dc:creator>Administrator</dc:creator>
  <cp:lastModifiedBy>Administrator</cp:lastModifiedBy>
  <cp:revision>1</cp:revision>
  <dcterms:created xsi:type="dcterms:W3CDTF">2018-07-06T03:21:07Z</dcterms:created>
  <dcterms:modified xsi:type="dcterms:W3CDTF">2018-07-06T03:22:27Z</dcterms:modified>
</cp:coreProperties>
</file>