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Lst>
  <p:sldSz cx="9144000" cy="6858000" type="screen4x3"/>
  <p:notesSz cx="6858000" cy="9144000"/>
  <p:embeddedFontLst>
    <p:embeddedFont>
      <p:font typeface="Calibri" panose="020F0502020204030204" pitchFamily="34" charset="0"/>
      <p:regular r:id="rId18"/>
      <p:bold r:id="rId19"/>
      <p:italic r:id="rId20"/>
      <p:boldItalic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7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7270A-E5E7-4E34-BE6A-9CE319A1EE9E}"/>
              </a:ext>
            </a:extLst>
          </p:cNvPr>
          <p:cNvSpPr>
            <a:spLocks noGrp="1"/>
          </p:cNvSpPr>
          <p:nvPr>
            <p:ph type="title"/>
          </p:nvPr>
        </p:nvSpPr>
        <p:spPr/>
        <p:txBody>
          <a:bodyPr/>
          <a:lstStyle/>
          <a:p>
            <a:r>
              <a:rPr lang="en-US"/>
              <a:t>Instagram Posts Table | youtheory - 1 of 16</a:t>
            </a:r>
          </a:p>
        </p:txBody>
      </p:sp>
      <p:graphicFrame>
        <p:nvGraphicFramePr>
          <p:cNvPr id="5" name="Table Placeholder 4">
            <a:extLst>
              <a:ext uri="{FF2B5EF4-FFF2-40B4-BE49-F238E27FC236}">
                <a16:creationId xmlns:a16="http://schemas.microsoft.com/office/drawing/2014/main" id="{B9A6EB04-8B75-4B95-9B7D-54C6E79F31B9}"/>
              </a:ext>
            </a:extLst>
          </p:cNvPr>
          <p:cNvGraphicFramePr>
            <a:graphicFrameLocks noGrp="1"/>
          </p:cNvGraphicFramePr>
          <p:nvPr>
            <p:ph type="tbl" sz="quarter" idx="13"/>
            <p:extLst>
              <p:ext uri="{D42A27DB-BD31-4B8C-83A1-F6EECF244321}">
                <p14:modId xmlns:p14="http://schemas.microsoft.com/office/powerpoint/2010/main" val="1500723284"/>
              </p:ext>
            </p:extLst>
          </p:nvPr>
        </p:nvGraphicFramePr>
        <p:xfrm>
          <a:off x="457200" y="1731963"/>
          <a:ext cx="8229598" cy="2926080"/>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716219868"/>
                    </a:ext>
                  </a:extLst>
                </a:gridCol>
                <a:gridCol w="1234439">
                  <a:extLst>
                    <a:ext uri="{9D8B030D-6E8A-4147-A177-3AD203B41FA5}">
                      <a16:colId xmlns:a16="http://schemas.microsoft.com/office/drawing/2014/main" val="1639988254"/>
                    </a:ext>
                  </a:extLst>
                </a:gridCol>
                <a:gridCol w="576072">
                  <a:extLst>
                    <a:ext uri="{9D8B030D-6E8A-4147-A177-3AD203B41FA5}">
                      <a16:colId xmlns:a16="http://schemas.microsoft.com/office/drawing/2014/main" val="3861660474"/>
                    </a:ext>
                  </a:extLst>
                </a:gridCol>
                <a:gridCol w="576072">
                  <a:extLst>
                    <a:ext uri="{9D8B030D-6E8A-4147-A177-3AD203B41FA5}">
                      <a16:colId xmlns:a16="http://schemas.microsoft.com/office/drawing/2014/main" val="3795015008"/>
                    </a:ext>
                  </a:extLst>
                </a:gridCol>
                <a:gridCol w="576072">
                  <a:extLst>
                    <a:ext uri="{9D8B030D-6E8A-4147-A177-3AD203B41FA5}">
                      <a16:colId xmlns:a16="http://schemas.microsoft.com/office/drawing/2014/main" val="1343637982"/>
                    </a:ext>
                  </a:extLst>
                </a:gridCol>
                <a:gridCol w="576072">
                  <a:extLst>
                    <a:ext uri="{9D8B030D-6E8A-4147-A177-3AD203B41FA5}">
                      <a16:colId xmlns:a16="http://schemas.microsoft.com/office/drawing/2014/main" val="2683553796"/>
                    </a:ext>
                  </a:extLst>
                </a:gridCol>
                <a:gridCol w="576072">
                  <a:extLst>
                    <a:ext uri="{9D8B030D-6E8A-4147-A177-3AD203B41FA5}">
                      <a16:colId xmlns:a16="http://schemas.microsoft.com/office/drawing/2014/main" val="282711325"/>
                    </a:ext>
                  </a:extLst>
                </a:gridCol>
                <a:gridCol w="576072">
                  <a:extLst>
                    <a:ext uri="{9D8B030D-6E8A-4147-A177-3AD203B41FA5}">
                      <a16:colId xmlns:a16="http://schemas.microsoft.com/office/drawing/2014/main" val="748338709"/>
                    </a:ext>
                  </a:extLst>
                </a:gridCol>
                <a:gridCol w="576072">
                  <a:extLst>
                    <a:ext uri="{9D8B030D-6E8A-4147-A177-3AD203B41FA5}">
                      <a16:colId xmlns:a16="http://schemas.microsoft.com/office/drawing/2014/main" val="3422604069"/>
                    </a:ext>
                  </a:extLst>
                </a:gridCol>
                <a:gridCol w="576072">
                  <a:extLst>
                    <a:ext uri="{9D8B030D-6E8A-4147-A177-3AD203B41FA5}">
                      <a16:colId xmlns:a16="http://schemas.microsoft.com/office/drawing/2014/main" val="1515182656"/>
                    </a:ext>
                  </a:extLst>
                </a:gridCol>
                <a:gridCol w="576072">
                  <a:extLst>
                    <a:ext uri="{9D8B030D-6E8A-4147-A177-3AD203B41FA5}">
                      <a16:colId xmlns:a16="http://schemas.microsoft.com/office/drawing/2014/main" val="32530278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868476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youtheory - 2019-11-30 09:45:08</a:t>
                      </a:r>
                      <a:r>
                        <a:rPr kumimoji="0" lang="en-US" sz="1000" b="0" i="0" u="none" strike="noStrike" kern="1200" cap="none" spc="0" normalizeH="0" baseline="0" noProof="0">
                          <a:ln>
                            <a:noFill/>
                          </a:ln>
                          <a:solidFill>
                            <a:prstClr val="black"/>
                          </a:solidFill>
                          <a:effectLst/>
                          <a:uLnTx/>
                          <a:uFillTx/>
                          <a:latin typeface="+mn-lt"/>
                          <a:ea typeface="+mn-ea"/>
                          <a:cs typeface="+mn-cs"/>
                        </a:rPr>
                        <a:t>
 Pears are packed with fiber and promote healthy digestion, making them the perfect addition to your post-Thanksgiving Spore Probiotic detox drink.⁠
⁠
#LoveYoutheory #SporeProbiotic #Detox #Detoxdrink #Pears #Healthyfoods #Healthydigestion #Fiber #Thankful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https://www.instagram.com/p/B5fr09jjoSe/media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12/05/2019 06:24:29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2304</a:t>
                      </a:r>
                    </a:p>
                  </a:txBody>
                  <a:tcPr/>
                </a:tc>
                <a:extLst>
                  <a:ext uri="{0D108BD9-81ED-4DB2-BD59-A6C34878D82A}">
                    <a16:rowId xmlns:a16="http://schemas.microsoft.com/office/drawing/2014/main" val="427298939"/>
                  </a:ext>
                </a:extLst>
              </a:tr>
            </a:tbl>
          </a:graphicData>
        </a:graphic>
      </p:graphicFrame>
      <p:sp>
        <p:nvSpPr>
          <p:cNvPr id="4" name="Text Placeholder 3">
            <a:extLst>
              <a:ext uri="{FF2B5EF4-FFF2-40B4-BE49-F238E27FC236}">
                <a16:creationId xmlns:a16="http://schemas.microsoft.com/office/drawing/2014/main" id="{BF61D82A-095D-4A2A-8AAA-0A3F6EDB1DF0}"/>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29297960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2FCDE-F380-4847-B10B-ECD561A3DC82}"/>
              </a:ext>
            </a:extLst>
          </p:cNvPr>
          <p:cNvSpPr>
            <a:spLocks noGrp="1"/>
          </p:cNvSpPr>
          <p:nvPr>
            <p:ph type="title"/>
          </p:nvPr>
        </p:nvSpPr>
        <p:spPr/>
        <p:txBody>
          <a:bodyPr/>
          <a:lstStyle/>
          <a:p>
            <a:r>
              <a:rPr lang="en-US"/>
              <a:t>Instagram Posts Table | youtheory - 2 of 16</a:t>
            </a:r>
          </a:p>
        </p:txBody>
      </p:sp>
      <p:graphicFrame>
        <p:nvGraphicFramePr>
          <p:cNvPr id="5" name="Table Placeholder 4">
            <a:extLst>
              <a:ext uri="{FF2B5EF4-FFF2-40B4-BE49-F238E27FC236}">
                <a16:creationId xmlns:a16="http://schemas.microsoft.com/office/drawing/2014/main" id="{CC32CDB4-7714-4F67-ADD4-767F3234B35C}"/>
              </a:ext>
            </a:extLst>
          </p:cNvPr>
          <p:cNvGraphicFramePr>
            <a:graphicFrameLocks noGrp="1"/>
          </p:cNvGraphicFramePr>
          <p:nvPr>
            <p:ph type="tbl" sz="quarter" idx="13"/>
            <p:extLst>
              <p:ext uri="{D42A27DB-BD31-4B8C-83A1-F6EECF244321}">
                <p14:modId xmlns:p14="http://schemas.microsoft.com/office/powerpoint/2010/main" val="4876461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618607152"/>
                    </a:ext>
                  </a:extLst>
                </a:gridCol>
                <a:gridCol w="1234439">
                  <a:extLst>
                    <a:ext uri="{9D8B030D-6E8A-4147-A177-3AD203B41FA5}">
                      <a16:colId xmlns:a16="http://schemas.microsoft.com/office/drawing/2014/main" val="1568157085"/>
                    </a:ext>
                  </a:extLst>
                </a:gridCol>
                <a:gridCol w="576072">
                  <a:extLst>
                    <a:ext uri="{9D8B030D-6E8A-4147-A177-3AD203B41FA5}">
                      <a16:colId xmlns:a16="http://schemas.microsoft.com/office/drawing/2014/main" val="3934757505"/>
                    </a:ext>
                  </a:extLst>
                </a:gridCol>
                <a:gridCol w="576072">
                  <a:extLst>
                    <a:ext uri="{9D8B030D-6E8A-4147-A177-3AD203B41FA5}">
                      <a16:colId xmlns:a16="http://schemas.microsoft.com/office/drawing/2014/main" val="2435781653"/>
                    </a:ext>
                  </a:extLst>
                </a:gridCol>
                <a:gridCol w="576072">
                  <a:extLst>
                    <a:ext uri="{9D8B030D-6E8A-4147-A177-3AD203B41FA5}">
                      <a16:colId xmlns:a16="http://schemas.microsoft.com/office/drawing/2014/main" val="1201869635"/>
                    </a:ext>
                  </a:extLst>
                </a:gridCol>
                <a:gridCol w="576072">
                  <a:extLst>
                    <a:ext uri="{9D8B030D-6E8A-4147-A177-3AD203B41FA5}">
                      <a16:colId xmlns:a16="http://schemas.microsoft.com/office/drawing/2014/main" val="2018582397"/>
                    </a:ext>
                  </a:extLst>
                </a:gridCol>
                <a:gridCol w="576072">
                  <a:extLst>
                    <a:ext uri="{9D8B030D-6E8A-4147-A177-3AD203B41FA5}">
                      <a16:colId xmlns:a16="http://schemas.microsoft.com/office/drawing/2014/main" val="2943247848"/>
                    </a:ext>
                  </a:extLst>
                </a:gridCol>
                <a:gridCol w="576072">
                  <a:extLst>
                    <a:ext uri="{9D8B030D-6E8A-4147-A177-3AD203B41FA5}">
                      <a16:colId xmlns:a16="http://schemas.microsoft.com/office/drawing/2014/main" val="2162806441"/>
                    </a:ext>
                  </a:extLst>
                </a:gridCol>
                <a:gridCol w="576072">
                  <a:extLst>
                    <a:ext uri="{9D8B030D-6E8A-4147-A177-3AD203B41FA5}">
                      <a16:colId xmlns:a16="http://schemas.microsoft.com/office/drawing/2014/main" val="2678716785"/>
                    </a:ext>
                  </a:extLst>
                </a:gridCol>
                <a:gridCol w="576072">
                  <a:extLst>
                    <a:ext uri="{9D8B030D-6E8A-4147-A177-3AD203B41FA5}">
                      <a16:colId xmlns:a16="http://schemas.microsoft.com/office/drawing/2014/main" val="3687492585"/>
                    </a:ext>
                  </a:extLst>
                </a:gridCol>
                <a:gridCol w="576072">
                  <a:extLst>
                    <a:ext uri="{9D8B030D-6E8A-4147-A177-3AD203B41FA5}">
                      <a16:colId xmlns:a16="http://schemas.microsoft.com/office/drawing/2014/main" val="24883123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419385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youtheory - 2019-11-26 09:45:13</a:t>
                      </a:r>
                      <a:r>
                        <a:rPr kumimoji="0" lang="en-US" sz="1000" b="0" i="0" u="none" strike="noStrike" kern="1200" cap="none" spc="0" normalizeH="0" baseline="0" noProof="0">
                          <a:ln>
                            <a:noFill/>
                          </a:ln>
                          <a:solidFill>
                            <a:prstClr val="black"/>
                          </a:solidFill>
                          <a:effectLst/>
                          <a:uLnTx/>
                          <a:uFillTx/>
                          <a:latin typeface="+mn-lt"/>
                          <a:ea typeface="+mn-ea"/>
                          <a:cs typeface="+mn-cs"/>
                        </a:rPr>
                        <a:t>
 Our Unflavored Collagen retains its beauty benefits when baked, so you can have your pie, and beautify too.⁠
⁠
#LoveYoutheory #Collagen #CollagenBenefits #CollagenPowder #PumpkinPie #InstaDessert #Desserts #DessertTable #ThanksgivingDesserts #DessertLovers⁠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https://www.instagram.com/p/B5VYqAzApHj/media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12/05/2019 06:24:29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1756</a:t>
                      </a:r>
                    </a:p>
                  </a:txBody>
                  <a:tcPr/>
                </a:tc>
                <a:extLst>
                  <a:ext uri="{0D108BD9-81ED-4DB2-BD59-A6C34878D82A}">
                    <a16:rowId xmlns:a16="http://schemas.microsoft.com/office/drawing/2014/main" val="43361939"/>
                  </a:ext>
                </a:extLst>
              </a:tr>
            </a:tbl>
          </a:graphicData>
        </a:graphic>
      </p:graphicFrame>
      <p:sp>
        <p:nvSpPr>
          <p:cNvPr id="4" name="Text Placeholder 3">
            <a:extLst>
              <a:ext uri="{FF2B5EF4-FFF2-40B4-BE49-F238E27FC236}">
                <a16:creationId xmlns:a16="http://schemas.microsoft.com/office/drawing/2014/main" id="{4DC2EE7B-3F90-4FF5-99CA-82E890A37292}"/>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624192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EEC01-CAF2-41CC-99FE-046D5A3B7E03}"/>
              </a:ext>
            </a:extLst>
          </p:cNvPr>
          <p:cNvSpPr>
            <a:spLocks noGrp="1"/>
          </p:cNvSpPr>
          <p:nvPr>
            <p:ph type="title"/>
          </p:nvPr>
        </p:nvSpPr>
        <p:spPr/>
        <p:txBody>
          <a:bodyPr/>
          <a:lstStyle/>
          <a:p>
            <a:r>
              <a:rPr lang="en-US"/>
              <a:t>Instagram Posts Table | youtheory - 3 of 16</a:t>
            </a:r>
          </a:p>
        </p:txBody>
      </p:sp>
      <p:graphicFrame>
        <p:nvGraphicFramePr>
          <p:cNvPr id="5" name="Table Placeholder 4">
            <a:extLst>
              <a:ext uri="{FF2B5EF4-FFF2-40B4-BE49-F238E27FC236}">
                <a16:creationId xmlns:a16="http://schemas.microsoft.com/office/drawing/2014/main" id="{C3CA34B2-4463-4D46-AE03-6773CAE02638}"/>
              </a:ext>
            </a:extLst>
          </p:cNvPr>
          <p:cNvGraphicFramePr>
            <a:graphicFrameLocks noGrp="1"/>
          </p:cNvGraphicFramePr>
          <p:nvPr>
            <p:ph type="tbl" sz="quarter" idx="13"/>
            <p:extLst>
              <p:ext uri="{D42A27DB-BD31-4B8C-83A1-F6EECF244321}">
                <p14:modId xmlns:p14="http://schemas.microsoft.com/office/powerpoint/2010/main" val="40394273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78167529"/>
                    </a:ext>
                  </a:extLst>
                </a:gridCol>
                <a:gridCol w="1234439">
                  <a:extLst>
                    <a:ext uri="{9D8B030D-6E8A-4147-A177-3AD203B41FA5}">
                      <a16:colId xmlns:a16="http://schemas.microsoft.com/office/drawing/2014/main" val="2717690452"/>
                    </a:ext>
                  </a:extLst>
                </a:gridCol>
                <a:gridCol w="576072">
                  <a:extLst>
                    <a:ext uri="{9D8B030D-6E8A-4147-A177-3AD203B41FA5}">
                      <a16:colId xmlns:a16="http://schemas.microsoft.com/office/drawing/2014/main" val="1776008982"/>
                    </a:ext>
                  </a:extLst>
                </a:gridCol>
                <a:gridCol w="576072">
                  <a:extLst>
                    <a:ext uri="{9D8B030D-6E8A-4147-A177-3AD203B41FA5}">
                      <a16:colId xmlns:a16="http://schemas.microsoft.com/office/drawing/2014/main" val="2538265240"/>
                    </a:ext>
                  </a:extLst>
                </a:gridCol>
                <a:gridCol w="576072">
                  <a:extLst>
                    <a:ext uri="{9D8B030D-6E8A-4147-A177-3AD203B41FA5}">
                      <a16:colId xmlns:a16="http://schemas.microsoft.com/office/drawing/2014/main" val="173480010"/>
                    </a:ext>
                  </a:extLst>
                </a:gridCol>
                <a:gridCol w="576072">
                  <a:extLst>
                    <a:ext uri="{9D8B030D-6E8A-4147-A177-3AD203B41FA5}">
                      <a16:colId xmlns:a16="http://schemas.microsoft.com/office/drawing/2014/main" val="3024355955"/>
                    </a:ext>
                  </a:extLst>
                </a:gridCol>
                <a:gridCol w="576072">
                  <a:extLst>
                    <a:ext uri="{9D8B030D-6E8A-4147-A177-3AD203B41FA5}">
                      <a16:colId xmlns:a16="http://schemas.microsoft.com/office/drawing/2014/main" val="218719774"/>
                    </a:ext>
                  </a:extLst>
                </a:gridCol>
                <a:gridCol w="576072">
                  <a:extLst>
                    <a:ext uri="{9D8B030D-6E8A-4147-A177-3AD203B41FA5}">
                      <a16:colId xmlns:a16="http://schemas.microsoft.com/office/drawing/2014/main" val="3729038597"/>
                    </a:ext>
                  </a:extLst>
                </a:gridCol>
                <a:gridCol w="576072">
                  <a:extLst>
                    <a:ext uri="{9D8B030D-6E8A-4147-A177-3AD203B41FA5}">
                      <a16:colId xmlns:a16="http://schemas.microsoft.com/office/drawing/2014/main" val="637280155"/>
                    </a:ext>
                  </a:extLst>
                </a:gridCol>
                <a:gridCol w="576072">
                  <a:extLst>
                    <a:ext uri="{9D8B030D-6E8A-4147-A177-3AD203B41FA5}">
                      <a16:colId xmlns:a16="http://schemas.microsoft.com/office/drawing/2014/main" val="1010668676"/>
                    </a:ext>
                  </a:extLst>
                </a:gridCol>
                <a:gridCol w="576072">
                  <a:extLst>
                    <a:ext uri="{9D8B030D-6E8A-4147-A177-3AD203B41FA5}">
                      <a16:colId xmlns:a16="http://schemas.microsoft.com/office/drawing/2014/main" val="13914375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844265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youtheory - 2019-11-24 09:45:05</a:t>
                      </a:r>
                      <a:r>
                        <a:rPr kumimoji="0" lang="en-US" sz="1000" b="0" i="0" u="none" strike="noStrike" kern="1200" cap="none" spc="0" normalizeH="0" baseline="0" noProof="0">
                          <a:ln>
                            <a:noFill/>
                          </a:ln>
                          <a:solidFill>
                            <a:prstClr val="black"/>
                          </a:solidFill>
                          <a:effectLst/>
                          <a:uLnTx/>
                          <a:uFillTx/>
                          <a:latin typeface="+mn-lt"/>
                          <a:ea typeface="+mn-ea"/>
                          <a:cs typeface="+mn-cs"/>
                        </a:rPr>
                        <a:t>
 Mix Spore Probiotic into your family’s favorite mashed potato recipe for a stomach-friendly side.⁠
⁠
#LoveYoutheory #SporeProbiotic #MashedPotatoes #Mash #EatSmart #InstaFood #HolidayFood⁠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https://www.instagram.com/p/B5QPDXoj5N4/media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12/05/2019 06:24:29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2427</a:t>
                      </a:r>
                    </a:p>
                  </a:txBody>
                  <a:tcPr/>
                </a:tc>
                <a:extLst>
                  <a:ext uri="{0D108BD9-81ED-4DB2-BD59-A6C34878D82A}">
                    <a16:rowId xmlns:a16="http://schemas.microsoft.com/office/drawing/2014/main" val="1308792866"/>
                  </a:ext>
                </a:extLst>
              </a:tr>
            </a:tbl>
          </a:graphicData>
        </a:graphic>
      </p:graphicFrame>
      <p:sp>
        <p:nvSpPr>
          <p:cNvPr id="4" name="Text Placeholder 3">
            <a:extLst>
              <a:ext uri="{FF2B5EF4-FFF2-40B4-BE49-F238E27FC236}">
                <a16:creationId xmlns:a16="http://schemas.microsoft.com/office/drawing/2014/main" id="{6CD5E843-19F8-4E49-A32A-91B271C74B1D}"/>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41871228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EB10E-5752-4FD3-8282-162A82A2CF4B}"/>
              </a:ext>
            </a:extLst>
          </p:cNvPr>
          <p:cNvSpPr>
            <a:spLocks noGrp="1"/>
          </p:cNvSpPr>
          <p:nvPr>
            <p:ph type="title"/>
          </p:nvPr>
        </p:nvSpPr>
        <p:spPr/>
        <p:txBody>
          <a:bodyPr/>
          <a:lstStyle/>
          <a:p>
            <a:r>
              <a:rPr lang="en-US"/>
              <a:t>Instagram Posts Table | youtheory - 4 of 16</a:t>
            </a:r>
          </a:p>
        </p:txBody>
      </p:sp>
      <p:graphicFrame>
        <p:nvGraphicFramePr>
          <p:cNvPr id="5" name="Table Placeholder 4">
            <a:extLst>
              <a:ext uri="{FF2B5EF4-FFF2-40B4-BE49-F238E27FC236}">
                <a16:creationId xmlns:a16="http://schemas.microsoft.com/office/drawing/2014/main" id="{B1212500-5CE1-4A15-992C-5AF5191510D5}"/>
              </a:ext>
            </a:extLst>
          </p:cNvPr>
          <p:cNvGraphicFramePr>
            <a:graphicFrameLocks noGrp="1"/>
          </p:cNvGraphicFramePr>
          <p:nvPr>
            <p:ph type="tbl" sz="quarter" idx="13"/>
            <p:extLst>
              <p:ext uri="{D42A27DB-BD31-4B8C-83A1-F6EECF244321}">
                <p14:modId xmlns:p14="http://schemas.microsoft.com/office/powerpoint/2010/main" val="34231707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857842410"/>
                    </a:ext>
                  </a:extLst>
                </a:gridCol>
                <a:gridCol w="1234439">
                  <a:extLst>
                    <a:ext uri="{9D8B030D-6E8A-4147-A177-3AD203B41FA5}">
                      <a16:colId xmlns:a16="http://schemas.microsoft.com/office/drawing/2014/main" val="1865716717"/>
                    </a:ext>
                  </a:extLst>
                </a:gridCol>
                <a:gridCol w="576072">
                  <a:extLst>
                    <a:ext uri="{9D8B030D-6E8A-4147-A177-3AD203B41FA5}">
                      <a16:colId xmlns:a16="http://schemas.microsoft.com/office/drawing/2014/main" val="3144491788"/>
                    </a:ext>
                  </a:extLst>
                </a:gridCol>
                <a:gridCol w="576072">
                  <a:extLst>
                    <a:ext uri="{9D8B030D-6E8A-4147-A177-3AD203B41FA5}">
                      <a16:colId xmlns:a16="http://schemas.microsoft.com/office/drawing/2014/main" val="1158395419"/>
                    </a:ext>
                  </a:extLst>
                </a:gridCol>
                <a:gridCol w="576072">
                  <a:extLst>
                    <a:ext uri="{9D8B030D-6E8A-4147-A177-3AD203B41FA5}">
                      <a16:colId xmlns:a16="http://schemas.microsoft.com/office/drawing/2014/main" val="3808097600"/>
                    </a:ext>
                  </a:extLst>
                </a:gridCol>
                <a:gridCol w="576072">
                  <a:extLst>
                    <a:ext uri="{9D8B030D-6E8A-4147-A177-3AD203B41FA5}">
                      <a16:colId xmlns:a16="http://schemas.microsoft.com/office/drawing/2014/main" val="3932814897"/>
                    </a:ext>
                  </a:extLst>
                </a:gridCol>
                <a:gridCol w="576072">
                  <a:extLst>
                    <a:ext uri="{9D8B030D-6E8A-4147-A177-3AD203B41FA5}">
                      <a16:colId xmlns:a16="http://schemas.microsoft.com/office/drawing/2014/main" val="4066295158"/>
                    </a:ext>
                  </a:extLst>
                </a:gridCol>
                <a:gridCol w="576072">
                  <a:extLst>
                    <a:ext uri="{9D8B030D-6E8A-4147-A177-3AD203B41FA5}">
                      <a16:colId xmlns:a16="http://schemas.microsoft.com/office/drawing/2014/main" val="2716098983"/>
                    </a:ext>
                  </a:extLst>
                </a:gridCol>
                <a:gridCol w="576072">
                  <a:extLst>
                    <a:ext uri="{9D8B030D-6E8A-4147-A177-3AD203B41FA5}">
                      <a16:colId xmlns:a16="http://schemas.microsoft.com/office/drawing/2014/main" val="1330881027"/>
                    </a:ext>
                  </a:extLst>
                </a:gridCol>
                <a:gridCol w="576072">
                  <a:extLst>
                    <a:ext uri="{9D8B030D-6E8A-4147-A177-3AD203B41FA5}">
                      <a16:colId xmlns:a16="http://schemas.microsoft.com/office/drawing/2014/main" val="4123872719"/>
                    </a:ext>
                  </a:extLst>
                </a:gridCol>
                <a:gridCol w="576072">
                  <a:extLst>
                    <a:ext uri="{9D8B030D-6E8A-4147-A177-3AD203B41FA5}">
                      <a16:colId xmlns:a16="http://schemas.microsoft.com/office/drawing/2014/main" val="12790419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577276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youtheory - 2019-11-22 09:45:05</a:t>
                      </a:r>
                      <a:r>
                        <a:rPr kumimoji="0" lang="en-US" sz="1000" b="0" i="0" u="none" strike="noStrike" kern="1200" cap="none" spc="0" normalizeH="0" baseline="0" noProof="0">
                          <a:ln>
                            <a:noFill/>
                          </a:ln>
                          <a:solidFill>
                            <a:prstClr val="black"/>
                          </a:solidFill>
                          <a:effectLst/>
                          <a:uLnTx/>
                          <a:uFillTx/>
                          <a:latin typeface="+mn-lt"/>
                          <a:ea typeface="+mn-ea"/>
                          <a:cs typeface="+mn-cs"/>
                        </a:rPr>
                        <a:t>
 Holiday yams get a major upgrade when baked in brown sugar and Vanilla Collagen Powder.⁠
⁠
#LoveYoutheory #Collagen #CollagenPowder #VanillaCollagen #CandiedYams #Yams #Thanksgiving #ThanksgivingRecipes #ThanksgivingFood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https://www.instagram.com/p/B5LFdldjLc3/media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12/05/2019 06:24:29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2379</a:t>
                      </a:r>
                    </a:p>
                  </a:txBody>
                  <a:tcPr/>
                </a:tc>
                <a:extLst>
                  <a:ext uri="{0D108BD9-81ED-4DB2-BD59-A6C34878D82A}">
                    <a16:rowId xmlns:a16="http://schemas.microsoft.com/office/drawing/2014/main" val="2647668578"/>
                  </a:ext>
                </a:extLst>
              </a:tr>
            </a:tbl>
          </a:graphicData>
        </a:graphic>
      </p:graphicFrame>
      <p:sp>
        <p:nvSpPr>
          <p:cNvPr id="4" name="Text Placeholder 3">
            <a:extLst>
              <a:ext uri="{FF2B5EF4-FFF2-40B4-BE49-F238E27FC236}">
                <a16:creationId xmlns:a16="http://schemas.microsoft.com/office/drawing/2014/main" id="{9DF9F6BD-42AB-44F9-9F33-C06BCA803A63}"/>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1514666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73E7B-AAFE-4EA5-9BE6-3F4DA614883F}"/>
              </a:ext>
            </a:extLst>
          </p:cNvPr>
          <p:cNvSpPr>
            <a:spLocks noGrp="1"/>
          </p:cNvSpPr>
          <p:nvPr>
            <p:ph type="title"/>
          </p:nvPr>
        </p:nvSpPr>
        <p:spPr/>
        <p:txBody>
          <a:bodyPr/>
          <a:lstStyle/>
          <a:p>
            <a:r>
              <a:rPr lang="en-US"/>
              <a:t>Instagram Posts Table | youtheory - 5 of 16</a:t>
            </a:r>
          </a:p>
        </p:txBody>
      </p:sp>
      <p:graphicFrame>
        <p:nvGraphicFramePr>
          <p:cNvPr id="5" name="Table Placeholder 4">
            <a:extLst>
              <a:ext uri="{FF2B5EF4-FFF2-40B4-BE49-F238E27FC236}">
                <a16:creationId xmlns:a16="http://schemas.microsoft.com/office/drawing/2014/main" id="{B95E7B39-9BB8-43B4-838D-92AC137B8816}"/>
              </a:ext>
            </a:extLst>
          </p:cNvPr>
          <p:cNvGraphicFramePr>
            <a:graphicFrameLocks noGrp="1"/>
          </p:cNvGraphicFramePr>
          <p:nvPr>
            <p:ph type="tbl" sz="quarter" idx="13"/>
            <p:extLst>
              <p:ext uri="{D42A27DB-BD31-4B8C-83A1-F6EECF244321}">
                <p14:modId xmlns:p14="http://schemas.microsoft.com/office/powerpoint/2010/main" val="33784012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327379433"/>
                    </a:ext>
                  </a:extLst>
                </a:gridCol>
                <a:gridCol w="1234439">
                  <a:extLst>
                    <a:ext uri="{9D8B030D-6E8A-4147-A177-3AD203B41FA5}">
                      <a16:colId xmlns:a16="http://schemas.microsoft.com/office/drawing/2014/main" val="192595000"/>
                    </a:ext>
                  </a:extLst>
                </a:gridCol>
                <a:gridCol w="576072">
                  <a:extLst>
                    <a:ext uri="{9D8B030D-6E8A-4147-A177-3AD203B41FA5}">
                      <a16:colId xmlns:a16="http://schemas.microsoft.com/office/drawing/2014/main" val="665284114"/>
                    </a:ext>
                  </a:extLst>
                </a:gridCol>
                <a:gridCol w="576072">
                  <a:extLst>
                    <a:ext uri="{9D8B030D-6E8A-4147-A177-3AD203B41FA5}">
                      <a16:colId xmlns:a16="http://schemas.microsoft.com/office/drawing/2014/main" val="3828589814"/>
                    </a:ext>
                  </a:extLst>
                </a:gridCol>
                <a:gridCol w="576072">
                  <a:extLst>
                    <a:ext uri="{9D8B030D-6E8A-4147-A177-3AD203B41FA5}">
                      <a16:colId xmlns:a16="http://schemas.microsoft.com/office/drawing/2014/main" val="1000140563"/>
                    </a:ext>
                  </a:extLst>
                </a:gridCol>
                <a:gridCol w="576072">
                  <a:extLst>
                    <a:ext uri="{9D8B030D-6E8A-4147-A177-3AD203B41FA5}">
                      <a16:colId xmlns:a16="http://schemas.microsoft.com/office/drawing/2014/main" val="3285471966"/>
                    </a:ext>
                  </a:extLst>
                </a:gridCol>
                <a:gridCol w="576072">
                  <a:extLst>
                    <a:ext uri="{9D8B030D-6E8A-4147-A177-3AD203B41FA5}">
                      <a16:colId xmlns:a16="http://schemas.microsoft.com/office/drawing/2014/main" val="1241669355"/>
                    </a:ext>
                  </a:extLst>
                </a:gridCol>
                <a:gridCol w="576072">
                  <a:extLst>
                    <a:ext uri="{9D8B030D-6E8A-4147-A177-3AD203B41FA5}">
                      <a16:colId xmlns:a16="http://schemas.microsoft.com/office/drawing/2014/main" val="2498082136"/>
                    </a:ext>
                  </a:extLst>
                </a:gridCol>
                <a:gridCol w="576072">
                  <a:extLst>
                    <a:ext uri="{9D8B030D-6E8A-4147-A177-3AD203B41FA5}">
                      <a16:colId xmlns:a16="http://schemas.microsoft.com/office/drawing/2014/main" val="4084929008"/>
                    </a:ext>
                  </a:extLst>
                </a:gridCol>
                <a:gridCol w="576072">
                  <a:extLst>
                    <a:ext uri="{9D8B030D-6E8A-4147-A177-3AD203B41FA5}">
                      <a16:colId xmlns:a16="http://schemas.microsoft.com/office/drawing/2014/main" val="2639025744"/>
                    </a:ext>
                  </a:extLst>
                </a:gridCol>
                <a:gridCol w="576072">
                  <a:extLst>
                    <a:ext uri="{9D8B030D-6E8A-4147-A177-3AD203B41FA5}">
                      <a16:colId xmlns:a16="http://schemas.microsoft.com/office/drawing/2014/main" val="31329460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122329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youtheory - 2019-11-20 09:45:11</a:t>
                      </a:r>
                      <a:r>
                        <a:rPr kumimoji="0" lang="en-US" sz="1000" b="0" i="0" u="none" strike="noStrike" kern="1200" cap="none" spc="0" normalizeH="0" baseline="0" noProof="0">
                          <a:ln>
                            <a:noFill/>
                          </a:ln>
                          <a:solidFill>
                            <a:prstClr val="black"/>
                          </a:solidFill>
                          <a:effectLst/>
                          <a:uLnTx/>
                          <a:uFillTx/>
                          <a:latin typeface="+mn-lt"/>
                          <a:ea typeface="+mn-ea"/>
                          <a:cs typeface="+mn-cs"/>
                        </a:rPr>
                        <a:t>
 Save room for sprouts! Sprinkle Spore Probiotic on brussels sprouts before roasting in the oven to add balance and freshness to your feast.⁠
⁠
#LoveYoutheory #SporeProbiotic #BrusselSprouts #EatYourGreens #Thanksgiving #ThanksgivingFood #ThanksgivingRecipes #HealthyEats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https://www.instagram.com/p/B5F74f2jHP-/media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12/05/2019 06:24:29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1728</a:t>
                      </a:r>
                    </a:p>
                  </a:txBody>
                  <a:tcPr/>
                </a:tc>
                <a:extLst>
                  <a:ext uri="{0D108BD9-81ED-4DB2-BD59-A6C34878D82A}">
                    <a16:rowId xmlns:a16="http://schemas.microsoft.com/office/drawing/2014/main" val="932972949"/>
                  </a:ext>
                </a:extLst>
              </a:tr>
            </a:tbl>
          </a:graphicData>
        </a:graphic>
      </p:graphicFrame>
      <p:sp>
        <p:nvSpPr>
          <p:cNvPr id="4" name="Text Placeholder 3">
            <a:extLst>
              <a:ext uri="{FF2B5EF4-FFF2-40B4-BE49-F238E27FC236}">
                <a16:creationId xmlns:a16="http://schemas.microsoft.com/office/drawing/2014/main" id="{2666FFCA-968A-4DAE-BAFE-538433F1BCCD}"/>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7394281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0B12C-9D69-41DC-8717-DBE546111652}"/>
              </a:ext>
            </a:extLst>
          </p:cNvPr>
          <p:cNvSpPr>
            <a:spLocks noGrp="1"/>
          </p:cNvSpPr>
          <p:nvPr>
            <p:ph type="title"/>
          </p:nvPr>
        </p:nvSpPr>
        <p:spPr/>
        <p:txBody>
          <a:bodyPr/>
          <a:lstStyle/>
          <a:p>
            <a:r>
              <a:rPr lang="en-US"/>
              <a:t>Instagram Posts Table | youtheory - 6 of 16</a:t>
            </a:r>
          </a:p>
        </p:txBody>
      </p:sp>
      <p:graphicFrame>
        <p:nvGraphicFramePr>
          <p:cNvPr id="5" name="Table Placeholder 4">
            <a:extLst>
              <a:ext uri="{FF2B5EF4-FFF2-40B4-BE49-F238E27FC236}">
                <a16:creationId xmlns:a16="http://schemas.microsoft.com/office/drawing/2014/main" id="{42A64FD2-70EB-4ACF-903B-C625B787C049}"/>
              </a:ext>
            </a:extLst>
          </p:cNvPr>
          <p:cNvGraphicFramePr>
            <a:graphicFrameLocks noGrp="1"/>
          </p:cNvGraphicFramePr>
          <p:nvPr>
            <p:ph type="tbl" sz="quarter" idx="13"/>
            <p:extLst>
              <p:ext uri="{D42A27DB-BD31-4B8C-83A1-F6EECF244321}">
                <p14:modId xmlns:p14="http://schemas.microsoft.com/office/powerpoint/2010/main" val="5154906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08708978"/>
                    </a:ext>
                  </a:extLst>
                </a:gridCol>
                <a:gridCol w="1234439">
                  <a:extLst>
                    <a:ext uri="{9D8B030D-6E8A-4147-A177-3AD203B41FA5}">
                      <a16:colId xmlns:a16="http://schemas.microsoft.com/office/drawing/2014/main" val="537058329"/>
                    </a:ext>
                  </a:extLst>
                </a:gridCol>
                <a:gridCol w="576072">
                  <a:extLst>
                    <a:ext uri="{9D8B030D-6E8A-4147-A177-3AD203B41FA5}">
                      <a16:colId xmlns:a16="http://schemas.microsoft.com/office/drawing/2014/main" val="2182794411"/>
                    </a:ext>
                  </a:extLst>
                </a:gridCol>
                <a:gridCol w="576072">
                  <a:extLst>
                    <a:ext uri="{9D8B030D-6E8A-4147-A177-3AD203B41FA5}">
                      <a16:colId xmlns:a16="http://schemas.microsoft.com/office/drawing/2014/main" val="3142240020"/>
                    </a:ext>
                  </a:extLst>
                </a:gridCol>
                <a:gridCol w="576072">
                  <a:extLst>
                    <a:ext uri="{9D8B030D-6E8A-4147-A177-3AD203B41FA5}">
                      <a16:colId xmlns:a16="http://schemas.microsoft.com/office/drawing/2014/main" val="1540375825"/>
                    </a:ext>
                  </a:extLst>
                </a:gridCol>
                <a:gridCol w="576072">
                  <a:extLst>
                    <a:ext uri="{9D8B030D-6E8A-4147-A177-3AD203B41FA5}">
                      <a16:colId xmlns:a16="http://schemas.microsoft.com/office/drawing/2014/main" val="2763442910"/>
                    </a:ext>
                  </a:extLst>
                </a:gridCol>
                <a:gridCol w="576072">
                  <a:extLst>
                    <a:ext uri="{9D8B030D-6E8A-4147-A177-3AD203B41FA5}">
                      <a16:colId xmlns:a16="http://schemas.microsoft.com/office/drawing/2014/main" val="561747569"/>
                    </a:ext>
                  </a:extLst>
                </a:gridCol>
                <a:gridCol w="576072">
                  <a:extLst>
                    <a:ext uri="{9D8B030D-6E8A-4147-A177-3AD203B41FA5}">
                      <a16:colId xmlns:a16="http://schemas.microsoft.com/office/drawing/2014/main" val="2449291865"/>
                    </a:ext>
                  </a:extLst>
                </a:gridCol>
                <a:gridCol w="576072">
                  <a:extLst>
                    <a:ext uri="{9D8B030D-6E8A-4147-A177-3AD203B41FA5}">
                      <a16:colId xmlns:a16="http://schemas.microsoft.com/office/drawing/2014/main" val="141265117"/>
                    </a:ext>
                  </a:extLst>
                </a:gridCol>
                <a:gridCol w="576072">
                  <a:extLst>
                    <a:ext uri="{9D8B030D-6E8A-4147-A177-3AD203B41FA5}">
                      <a16:colId xmlns:a16="http://schemas.microsoft.com/office/drawing/2014/main" val="2815810551"/>
                    </a:ext>
                  </a:extLst>
                </a:gridCol>
                <a:gridCol w="576072">
                  <a:extLst>
                    <a:ext uri="{9D8B030D-6E8A-4147-A177-3AD203B41FA5}">
                      <a16:colId xmlns:a16="http://schemas.microsoft.com/office/drawing/2014/main" val="693322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045213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youtheory - 2019-11-18 10:00:10</a:t>
                      </a:r>
                      <a:r>
                        <a:rPr kumimoji="0" lang="en-US" sz="1000" b="0" i="0" u="none" strike="noStrike" kern="1200" cap="none" spc="0" normalizeH="0" baseline="0" noProof="0">
                          <a:ln>
                            <a:noFill/>
                          </a:ln>
                          <a:solidFill>
                            <a:prstClr val="black"/>
                          </a:solidFill>
                          <a:effectLst/>
                          <a:uLnTx/>
                          <a:uFillTx/>
                          <a:latin typeface="+mn-lt"/>
                          <a:ea typeface="+mn-ea"/>
                          <a:cs typeface="+mn-cs"/>
                        </a:rPr>
                        <a:t>
 A warm and cozy Collagen creation: whisk Unflavored Collagen into mulled apple cider and sip in the warmth without any added flavor.⁠
⁠
#LoveYoutheory #AppleCiderDay #AppleCider #HomemadeAppleCider #Collagen #CollagenPowder #HolidayDrink #MulledAppleCider #MulledCider⁠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https://www.instagram.com/p/B5A0Alrj95w/media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12/05/2019 06:24:29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1998</a:t>
                      </a:r>
                    </a:p>
                  </a:txBody>
                  <a:tcPr/>
                </a:tc>
                <a:extLst>
                  <a:ext uri="{0D108BD9-81ED-4DB2-BD59-A6C34878D82A}">
                    <a16:rowId xmlns:a16="http://schemas.microsoft.com/office/drawing/2014/main" val="3246898269"/>
                  </a:ext>
                </a:extLst>
              </a:tr>
            </a:tbl>
          </a:graphicData>
        </a:graphic>
      </p:graphicFrame>
      <p:sp>
        <p:nvSpPr>
          <p:cNvPr id="4" name="Text Placeholder 3">
            <a:extLst>
              <a:ext uri="{FF2B5EF4-FFF2-40B4-BE49-F238E27FC236}">
                <a16:creationId xmlns:a16="http://schemas.microsoft.com/office/drawing/2014/main" id="{E526B712-3A88-4B53-B700-5599F469B7E3}"/>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3427272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84730-8CD5-411C-A78F-DF76B0931D69}"/>
              </a:ext>
            </a:extLst>
          </p:cNvPr>
          <p:cNvSpPr>
            <a:spLocks noGrp="1"/>
          </p:cNvSpPr>
          <p:nvPr>
            <p:ph type="title"/>
          </p:nvPr>
        </p:nvSpPr>
        <p:spPr/>
        <p:txBody>
          <a:bodyPr/>
          <a:lstStyle/>
          <a:p>
            <a:r>
              <a:rPr lang="en-US"/>
              <a:t>Instagram Posts Table | youtheory - 7 of 16</a:t>
            </a:r>
          </a:p>
        </p:txBody>
      </p:sp>
      <p:graphicFrame>
        <p:nvGraphicFramePr>
          <p:cNvPr id="5" name="Table Placeholder 4">
            <a:extLst>
              <a:ext uri="{FF2B5EF4-FFF2-40B4-BE49-F238E27FC236}">
                <a16:creationId xmlns:a16="http://schemas.microsoft.com/office/drawing/2014/main" id="{CD810BE9-07BA-4F74-8A51-96EAA2E8B6DB}"/>
              </a:ext>
            </a:extLst>
          </p:cNvPr>
          <p:cNvGraphicFramePr>
            <a:graphicFrameLocks noGrp="1"/>
          </p:cNvGraphicFramePr>
          <p:nvPr>
            <p:ph type="tbl" sz="quarter" idx="13"/>
            <p:extLst>
              <p:ext uri="{D42A27DB-BD31-4B8C-83A1-F6EECF244321}">
                <p14:modId xmlns:p14="http://schemas.microsoft.com/office/powerpoint/2010/main" val="38821918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606981105"/>
                    </a:ext>
                  </a:extLst>
                </a:gridCol>
                <a:gridCol w="1234439">
                  <a:extLst>
                    <a:ext uri="{9D8B030D-6E8A-4147-A177-3AD203B41FA5}">
                      <a16:colId xmlns:a16="http://schemas.microsoft.com/office/drawing/2014/main" val="2322767888"/>
                    </a:ext>
                  </a:extLst>
                </a:gridCol>
                <a:gridCol w="576072">
                  <a:extLst>
                    <a:ext uri="{9D8B030D-6E8A-4147-A177-3AD203B41FA5}">
                      <a16:colId xmlns:a16="http://schemas.microsoft.com/office/drawing/2014/main" val="903835286"/>
                    </a:ext>
                  </a:extLst>
                </a:gridCol>
                <a:gridCol w="576072">
                  <a:extLst>
                    <a:ext uri="{9D8B030D-6E8A-4147-A177-3AD203B41FA5}">
                      <a16:colId xmlns:a16="http://schemas.microsoft.com/office/drawing/2014/main" val="3786624880"/>
                    </a:ext>
                  </a:extLst>
                </a:gridCol>
                <a:gridCol w="576072">
                  <a:extLst>
                    <a:ext uri="{9D8B030D-6E8A-4147-A177-3AD203B41FA5}">
                      <a16:colId xmlns:a16="http://schemas.microsoft.com/office/drawing/2014/main" val="1647000755"/>
                    </a:ext>
                  </a:extLst>
                </a:gridCol>
                <a:gridCol w="576072">
                  <a:extLst>
                    <a:ext uri="{9D8B030D-6E8A-4147-A177-3AD203B41FA5}">
                      <a16:colId xmlns:a16="http://schemas.microsoft.com/office/drawing/2014/main" val="3732100393"/>
                    </a:ext>
                  </a:extLst>
                </a:gridCol>
                <a:gridCol w="576072">
                  <a:extLst>
                    <a:ext uri="{9D8B030D-6E8A-4147-A177-3AD203B41FA5}">
                      <a16:colId xmlns:a16="http://schemas.microsoft.com/office/drawing/2014/main" val="43064290"/>
                    </a:ext>
                  </a:extLst>
                </a:gridCol>
                <a:gridCol w="576072">
                  <a:extLst>
                    <a:ext uri="{9D8B030D-6E8A-4147-A177-3AD203B41FA5}">
                      <a16:colId xmlns:a16="http://schemas.microsoft.com/office/drawing/2014/main" val="372684006"/>
                    </a:ext>
                  </a:extLst>
                </a:gridCol>
                <a:gridCol w="576072">
                  <a:extLst>
                    <a:ext uri="{9D8B030D-6E8A-4147-A177-3AD203B41FA5}">
                      <a16:colId xmlns:a16="http://schemas.microsoft.com/office/drawing/2014/main" val="3486668622"/>
                    </a:ext>
                  </a:extLst>
                </a:gridCol>
                <a:gridCol w="576072">
                  <a:extLst>
                    <a:ext uri="{9D8B030D-6E8A-4147-A177-3AD203B41FA5}">
                      <a16:colId xmlns:a16="http://schemas.microsoft.com/office/drawing/2014/main" val="513429487"/>
                    </a:ext>
                  </a:extLst>
                </a:gridCol>
                <a:gridCol w="576072">
                  <a:extLst>
                    <a:ext uri="{9D8B030D-6E8A-4147-A177-3AD203B41FA5}">
                      <a16:colId xmlns:a16="http://schemas.microsoft.com/office/drawing/2014/main" val="5498878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592600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youtheory - 2019-11-17 09:45:11</a:t>
                      </a:r>
                      <a:r>
                        <a:rPr kumimoji="0" lang="en-US" sz="1000" b="0" i="0" u="none" strike="noStrike" kern="1200" cap="none" spc="0" normalizeH="0" baseline="0" noProof="0">
                          <a:ln>
                            <a:noFill/>
                          </a:ln>
                          <a:solidFill>
                            <a:prstClr val="black"/>
                          </a:solidFill>
                          <a:effectLst/>
                          <a:uLnTx/>
                          <a:uFillTx/>
                          <a:latin typeface="+mn-lt"/>
                          <a:ea typeface="+mn-ea"/>
                          <a:cs typeface="+mn-cs"/>
                        </a:rPr>
                        <a:t>
 Holidays have a way of taking it out of you. Luckily, you’ve got our Berry Energy Instant Mix, your on-the-go energizer to keep you cooking, hosting, and celebrating the holiday season.⁠
⁠
#LoveYoutheory #EnergyBoost #Holidays #HolidaySeason #BerryEnergy #HolidayHosting #HolidayDrink⁠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https://www.instagram.com/p/B4-Nf-vF9E9/media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12/05/2019 06:24:29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2925</a:t>
                      </a:r>
                    </a:p>
                  </a:txBody>
                  <a:tcPr/>
                </a:tc>
                <a:extLst>
                  <a:ext uri="{0D108BD9-81ED-4DB2-BD59-A6C34878D82A}">
                    <a16:rowId xmlns:a16="http://schemas.microsoft.com/office/drawing/2014/main" val="3569720044"/>
                  </a:ext>
                </a:extLst>
              </a:tr>
            </a:tbl>
          </a:graphicData>
        </a:graphic>
      </p:graphicFrame>
      <p:sp>
        <p:nvSpPr>
          <p:cNvPr id="4" name="Text Placeholder 3">
            <a:extLst>
              <a:ext uri="{FF2B5EF4-FFF2-40B4-BE49-F238E27FC236}">
                <a16:creationId xmlns:a16="http://schemas.microsoft.com/office/drawing/2014/main" id="{C747D9EA-6E33-4A1C-9D1B-F051A8F7EF64}"/>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41590016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AF863-244D-4D4D-A129-0462FC0C5424}"/>
              </a:ext>
            </a:extLst>
          </p:cNvPr>
          <p:cNvSpPr>
            <a:spLocks noGrp="1"/>
          </p:cNvSpPr>
          <p:nvPr>
            <p:ph type="title"/>
          </p:nvPr>
        </p:nvSpPr>
        <p:spPr/>
        <p:txBody>
          <a:bodyPr/>
          <a:lstStyle/>
          <a:p>
            <a:r>
              <a:rPr lang="en-US"/>
              <a:t>Instagram Posts Table | youtheory - 8 of 16</a:t>
            </a:r>
          </a:p>
        </p:txBody>
      </p:sp>
      <p:graphicFrame>
        <p:nvGraphicFramePr>
          <p:cNvPr id="5" name="Table Placeholder 4">
            <a:extLst>
              <a:ext uri="{FF2B5EF4-FFF2-40B4-BE49-F238E27FC236}">
                <a16:creationId xmlns:a16="http://schemas.microsoft.com/office/drawing/2014/main" id="{03B7362E-80E8-479E-8D56-E2C27841A751}"/>
              </a:ext>
            </a:extLst>
          </p:cNvPr>
          <p:cNvGraphicFramePr>
            <a:graphicFrameLocks noGrp="1"/>
          </p:cNvGraphicFramePr>
          <p:nvPr>
            <p:ph type="tbl" sz="quarter" idx="13"/>
            <p:extLst>
              <p:ext uri="{D42A27DB-BD31-4B8C-83A1-F6EECF244321}">
                <p14:modId xmlns:p14="http://schemas.microsoft.com/office/powerpoint/2010/main" val="33440676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30116417"/>
                    </a:ext>
                  </a:extLst>
                </a:gridCol>
                <a:gridCol w="1234439">
                  <a:extLst>
                    <a:ext uri="{9D8B030D-6E8A-4147-A177-3AD203B41FA5}">
                      <a16:colId xmlns:a16="http://schemas.microsoft.com/office/drawing/2014/main" val="1021834438"/>
                    </a:ext>
                  </a:extLst>
                </a:gridCol>
                <a:gridCol w="576072">
                  <a:extLst>
                    <a:ext uri="{9D8B030D-6E8A-4147-A177-3AD203B41FA5}">
                      <a16:colId xmlns:a16="http://schemas.microsoft.com/office/drawing/2014/main" val="2342815205"/>
                    </a:ext>
                  </a:extLst>
                </a:gridCol>
                <a:gridCol w="576072">
                  <a:extLst>
                    <a:ext uri="{9D8B030D-6E8A-4147-A177-3AD203B41FA5}">
                      <a16:colId xmlns:a16="http://schemas.microsoft.com/office/drawing/2014/main" val="4245727129"/>
                    </a:ext>
                  </a:extLst>
                </a:gridCol>
                <a:gridCol w="576072">
                  <a:extLst>
                    <a:ext uri="{9D8B030D-6E8A-4147-A177-3AD203B41FA5}">
                      <a16:colId xmlns:a16="http://schemas.microsoft.com/office/drawing/2014/main" val="1215792810"/>
                    </a:ext>
                  </a:extLst>
                </a:gridCol>
                <a:gridCol w="576072">
                  <a:extLst>
                    <a:ext uri="{9D8B030D-6E8A-4147-A177-3AD203B41FA5}">
                      <a16:colId xmlns:a16="http://schemas.microsoft.com/office/drawing/2014/main" val="3352240409"/>
                    </a:ext>
                  </a:extLst>
                </a:gridCol>
                <a:gridCol w="576072">
                  <a:extLst>
                    <a:ext uri="{9D8B030D-6E8A-4147-A177-3AD203B41FA5}">
                      <a16:colId xmlns:a16="http://schemas.microsoft.com/office/drawing/2014/main" val="758733690"/>
                    </a:ext>
                  </a:extLst>
                </a:gridCol>
                <a:gridCol w="576072">
                  <a:extLst>
                    <a:ext uri="{9D8B030D-6E8A-4147-A177-3AD203B41FA5}">
                      <a16:colId xmlns:a16="http://schemas.microsoft.com/office/drawing/2014/main" val="1133307227"/>
                    </a:ext>
                  </a:extLst>
                </a:gridCol>
                <a:gridCol w="576072">
                  <a:extLst>
                    <a:ext uri="{9D8B030D-6E8A-4147-A177-3AD203B41FA5}">
                      <a16:colId xmlns:a16="http://schemas.microsoft.com/office/drawing/2014/main" val="924988416"/>
                    </a:ext>
                  </a:extLst>
                </a:gridCol>
                <a:gridCol w="576072">
                  <a:extLst>
                    <a:ext uri="{9D8B030D-6E8A-4147-A177-3AD203B41FA5}">
                      <a16:colId xmlns:a16="http://schemas.microsoft.com/office/drawing/2014/main" val="2397653295"/>
                    </a:ext>
                  </a:extLst>
                </a:gridCol>
                <a:gridCol w="576072">
                  <a:extLst>
                    <a:ext uri="{9D8B030D-6E8A-4147-A177-3AD203B41FA5}">
                      <a16:colId xmlns:a16="http://schemas.microsoft.com/office/drawing/2014/main" val="33884718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013854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youtheory - 2019-11-16 09:49:25</a:t>
                      </a:r>
                      <a:r>
                        <a:rPr kumimoji="0" lang="en-US" sz="1000" b="0" i="0" u="none" strike="noStrike" kern="1200" cap="none" spc="0" normalizeH="0" baseline="0" noProof="0">
                          <a:ln>
                            <a:noFill/>
                          </a:ln>
                          <a:solidFill>
                            <a:prstClr val="black"/>
                          </a:solidFill>
                          <a:effectLst/>
                          <a:uLnTx/>
                          <a:uFillTx/>
                          <a:latin typeface="+mn-lt"/>
                          <a:ea typeface="+mn-ea"/>
                          <a:cs typeface="+mn-cs"/>
                        </a:rPr>
                        <a:t>
 An insta-worthy cheese and charcuterie board balanced by adding Spore Probiotic to accompanying condiments.
#LoveYoutheory #Charcuterie #CharcuteriePlate #CharcuterieBoard #SporeProbiotic #CheeseBoard #CheeseBoardGoals #PartyHost #ArtOfTheTable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https://www.instagram.com/p/B47pHRelnhh/media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12/05/2019 06:24:29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1422</a:t>
                      </a:r>
                    </a:p>
                  </a:txBody>
                  <a:tcPr/>
                </a:tc>
                <a:extLst>
                  <a:ext uri="{0D108BD9-81ED-4DB2-BD59-A6C34878D82A}">
                    <a16:rowId xmlns:a16="http://schemas.microsoft.com/office/drawing/2014/main" val="3060478087"/>
                  </a:ext>
                </a:extLst>
              </a:tr>
            </a:tbl>
          </a:graphicData>
        </a:graphic>
      </p:graphicFrame>
      <p:sp>
        <p:nvSpPr>
          <p:cNvPr id="4" name="Text Placeholder 3">
            <a:extLst>
              <a:ext uri="{FF2B5EF4-FFF2-40B4-BE49-F238E27FC236}">
                <a16:creationId xmlns:a16="http://schemas.microsoft.com/office/drawing/2014/main" id="{6799F37D-F64F-4298-9610-47292619ECDB}"/>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24712543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2958A-8EC1-4719-9C90-B9271CCB4017}"/>
              </a:ext>
            </a:extLst>
          </p:cNvPr>
          <p:cNvSpPr>
            <a:spLocks noGrp="1"/>
          </p:cNvSpPr>
          <p:nvPr>
            <p:ph type="title"/>
          </p:nvPr>
        </p:nvSpPr>
        <p:spPr/>
        <p:txBody>
          <a:bodyPr/>
          <a:lstStyle/>
          <a:p>
            <a:r>
              <a:rPr lang="en-US"/>
              <a:t>Instagram Posts Table | youtheory - 9 of 16</a:t>
            </a:r>
          </a:p>
        </p:txBody>
      </p:sp>
      <p:graphicFrame>
        <p:nvGraphicFramePr>
          <p:cNvPr id="5" name="Table Placeholder 4">
            <a:extLst>
              <a:ext uri="{FF2B5EF4-FFF2-40B4-BE49-F238E27FC236}">
                <a16:creationId xmlns:a16="http://schemas.microsoft.com/office/drawing/2014/main" id="{6FD36F70-C9A7-425B-88E9-7277F9020DEE}"/>
              </a:ext>
            </a:extLst>
          </p:cNvPr>
          <p:cNvGraphicFramePr>
            <a:graphicFrameLocks noGrp="1"/>
          </p:cNvGraphicFramePr>
          <p:nvPr>
            <p:ph type="tbl" sz="quarter" idx="13"/>
            <p:extLst>
              <p:ext uri="{D42A27DB-BD31-4B8C-83A1-F6EECF244321}">
                <p14:modId xmlns:p14="http://schemas.microsoft.com/office/powerpoint/2010/main" val="24541922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325792721"/>
                    </a:ext>
                  </a:extLst>
                </a:gridCol>
                <a:gridCol w="1234439">
                  <a:extLst>
                    <a:ext uri="{9D8B030D-6E8A-4147-A177-3AD203B41FA5}">
                      <a16:colId xmlns:a16="http://schemas.microsoft.com/office/drawing/2014/main" val="1782687667"/>
                    </a:ext>
                  </a:extLst>
                </a:gridCol>
                <a:gridCol w="576072">
                  <a:extLst>
                    <a:ext uri="{9D8B030D-6E8A-4147-A177-3AD203B41FA5}">
                      <a16:colId xmlns:a16="http://schemas.microsoft.com/office/drawing/2014/main" val="2921423407"/>
                    </a:ext>
                  </a:extLst>
                </a:gridCol>
                <a:gridCol w="576072">
                  <a:extLst>
                    <a:ext uri="{9D8B030D-6E8A-4147-A177-3AD203B41FA5}">
                      <a16:colId xmlns:a16="http://schemas.microsoft.com/office/drawing/2014/main" val="3655935428"/>
                    </a:ext>
                  </a:extLst>
                </a:gridCol>
                <a:gridCol w="576072">
                  <a:extLst>
                    <a:ext uri="{9D8B030D-6E8A-4147-A177-3AD203B41FA5}">
                      <a16:colId xmlns:a16="http://schemas.microsoft.com/office/drawing/2014/main" val="1997727142"/>
                    </a:ext>
                  </a:extLst>
                </a:gridCol>
                <a:gridCol w="576072">
                  <a:extLst>
                    <a:ext uri="{9D8B030D-6E8A-4147-A177-3AD203B41FA5}">
                      <a16:colId xmlns:a16="http://schemas.microsoft.com/office/drawing/2014/main" val="1665871508"/>
                    </a:ext>
                  </a:extLst>
                </a:gridCol>
                <a:gridCol w="576072">
                  <a:extLst>
                    <a:ext uri="{9D8B030D-6E8A-4147-A177-3AD203B41FA5}">
                      <a16:colId xmlns:a16="http://schemas.microsoft.com/office/drawing/2014/main" val="1205741877"/>
                    </a:ext>
                  </a:extLst>
                </a:gridCol>
                <a:gridCol w="576072">
                  <a:extLst>
                    <a:ext uri="{9D8B030D-6E8A-4147-A177-3AD203B41FA5}">
                      <a16:colId xmlns:a16="http://schemas.microsoft.com/office/drawing/2014/main" val="1226690338"/>
                    </a:ext>
                  </a:extLst>
                </a:gridCol>
                <a:gridCol w="576072">
                  <a:extLst>
                    <a:ext uri="{9D8B030D-6E8A-4147-A177-3AD203B41FA5}">
                      <a16:colId xmlns:a16="http://schemas.microsoft.com/office/drawing/2014/main" val="848627142"/>
                    </a:ext>
                  </a:extLst>
                </a:gridCol>
                <a:gridCol w="576072">
                  <a:extLst>
                    <a:ext uri="{9D8B030D-6E8A-4147-A177-3AD203B41FA5}">
                      <a16:colId xmlns:a16="http://schemas.microsoft.com/office/drawing/2014/main" val="1872181226"/>
                    </a:ext>
                  </a:extLst>
                </a:gridCol>
                <a:gridCol w="576072">
                  <a:extLst>
                    <a:ext uri="{9D8B030D-6E8A-4147-A177-3AD203B41FA5}">
                      <a16:colId xmlns:a16="http://schemas.microsoft.com/office/drawing/2014/main" val="29062782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238648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youtheory - 2019-11-15 09:45:10</a:t>
                      </a:r>
                      <a:r>
                        <a:rPr kumimoji="0" lang="en-US" sz="1000" b="0" i="0" u="none" strike="noStrike" kern="1200" cap="none" spc="0" normalizeH="0" baseline="0" noProof="0">
                          <a:ln>
                            <a:noFill/>
                          </a:ln>
                          <a:solidFill>
                            <a:prstClr val="black"/>
                          </a:solidFill>
                          <a:effectLst/>
                          <a:uLnTx/>
                          <a:uFillTx/>
                          <a:latin typeface="+mn-lt"/>
                          <a:ea typeface="+mn-ea"/>
                          <a:cs typeface="+mn-cs"/>
                        </a:rPr>
                        <a:t>
 Friday… we made it! Celebrate with a plate of fluffy challah french toast from @taylorgolub: mix collagen into egg mixture before dredging the bread.⁠
⁠
#LoveYoutheory #nationalfrenchtoastday #frenchtoastday #frenchtoast #frenchtoastrecipe #vanillacollagen #challahfrenchtoast #maplesyrup #breakfast #vanillacollagen #collagen #collagenpowder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https://www.instagram.com/p/B45D5_jDLRq/media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12/05/2019 06:24:29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2470</a:t>
                      </a:r>
                    </a:p>
                  </a:txBody>
                  <a:tcPr/>
                </a:tc>
                <a:extLst>
                  <a:ext uri="{0D108BD9-81ED-4DB2-BD59-A6C34878D82A}">
                    <a16:rowId xmlns:a16="http://schemas.microsoft.com/office/drawing/2014/main" val="2136966171"/>
                  </a:ext>
                </a:extLst>
              </a:tr>
            </a:tbl>
          </a:graphicData>
        </a:graphic>
      </p:graphicFrame>
      <p:sp>
        <p:nvSpPr>
          <p:cNvPr id="4" name="Text Placeholder 3">
            <a:extLst>
              <a:ext uri="{FF2B5EF4-FFF2-40B4-BE49-F238E27FC236}">
                <a16:creationId xmlns:a16="http://schemas.microsoft.com/office/drawing/2014/main" id="{A041C37C-67DD-4C58-89B4-FABCE1170FB0}"/>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26456549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A6037-CB69-4365-BE21-8F01AC6AE7E3}"/>
              </a:ext>
            </a:extLst>
          </p:cNvPr>
          <p:cNvSpPr>
            <a:spLocks noGrp="1"/>
          </p:cNvSpPr>
          <p:nvPr>
            <p:ph type="title"/>
          </p:nvPr>
        </p:nvSpPr>
        <p:spPr/>
        <p:txBody>
          <a:bodyPr/>
          <a:lstStyle/>
          <a:p>
            <a:r>
              <a:rPr lang="en-US"/>
              <a:t>Instagram Posts Table | youtheory - 10 of 16</a:t>
            </a:r>
          </a:p>
        </p:txBody>
      </p:sp>
      <p:graphicFrame>
        <p:nvGraphicFramePr>
          <p:cNvPr id="5" name="Table Placeholder 4">
            <a:extLst>
              <a:ext uri="{FF2B5EF4-FFF2-40B4-BE49-F238E27FC236}">
                <a16:creationId xmlns:a16="http://schemas.microsoft.com/office/drawing/2014/main" id="{1B89E4F5-A463-43F1-BC36-41DA7911090B}"/>
              </a:ext>
            </a:extLst>
          </p:cNvPr>
          <p:cNvGraphicFramePr>
            <a:graphicFrameLocks noGrp="1"/>
          </p:cNvGraphicFramePr>
          <p:nvPr>
            <p:ph type="tbl" sz="quarter" idx="13"/>
            <p:extLst>
              <p:ext uri="{D42A27DB-BD31-4B8C-83A1-F6EECF244321}">
                <p14:modId xmlns:p14="http://schemas.microsoft.com/office/powerpoint/2010/main" val="6824864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839761213"/>
                    </a:ext>
                  </a:extLst>
                </a:gridCol>
                <a:gridCol w="1234439">
                  <a:extLst>
                    <a:ext uri="{9D8B030D-6E8A-4147-A177-3AD203B41FA5}">
                      <a16:colId xmlns:a16="http://schemas.microsoft.com/office/drawing/2014/main" val="2115366638"/>
                    </a:ext>
                  </a:extLst>
                </a:gridCol>
                <a:gridCol w="576072">
                  <a:extLst>
                    <a:ext uri="{9D8B030D-6E8A-4147-A177-3AD203B41FA5}">
                      <a16:colId xmlns:a16="http://schemas.microsoft.com/office/drawing/2014/main" val="3884336932"/>
                    </a:ext>
                  </a:extLst>
                </a:gridCol>
                <a:gridCol w="576072">
                  <a:extLst>
                    <a:ext uri="{9D8B030D-6E8A-4147-A177-3AD203B41FA5}">
                      <a16:colId xmlns:a16="http://schemas.microsoft.com/office/drawing/2014/main" val="1736815332"/>
                    </a:ext>
                  </a:extLst>
                </a:gridCol>
                <a:gridCol w="576072">
                  <a:extLst>
                    <a:ext uri="{9D8B030D-6E8A-4147-A177-3AD203B41FA5}">
                      <a16:colId xmlns:a16="http://schemas.microsoft.com/office/drawing/2014/main" val="903243993"/>
                    </a:ext>
                  </a:extLst>
                </a:gridCol>
                <a:gridCol w="576072">
                  <a:extLst>
                    <a:ext uri="{9D8B030D-6E8A-4147-A177-3AD203B41FA5}">
                      <a16:colId xmlns:a16="http://schemas.microsoft.com/office/drawing/2014/main" val="885418636"/>
                    </a:ext>
                  </a:extLst>
                </a:gridCol>
                <a:gridCol w="576072">
                  <a:extLst>
                    <a:ext uri="{9D8B030D-6E8A-4147-A177-3AD203B41FA5}">
                      <a16:colId xmlns:a16="http://schemas.microsoft.com/office/drawing/2014/main" val="163077664"/>
                    </a:ext>
                  </a:extLst>
                </a:gridCol>
                <a:gridCol w="576072">
                  <a:extLst>
                    <a:ext uri="{9D8B030D-6E8A-4147-A177-3AD203B41FA5}">
                      <a16:colId xmlns:a16="http://schemas.microsoft.com/office/drawing/2014/main" val="3998965435"/>
                    </a:ext>
                  </a:extLst>
                </a:gridCol>
                <a:gridCol w="576072">
                  <a:extLst>
                    <a:ext uri="{9D8B030D-6E8A-4147-A177-3AD203B41FA5}">
                      <a16:colId xmlns:a16="http://schemas.microsoft.com/office/drawing/2014/main" val="3574685763"/>
                    </a:ext>
                  </a:extLst>
                </a:gridCol>
                <a:gridCol w="576072">
                  <a:extLst>
                    <a:ext uri="{9D8B030D-6E8A-4147-A177-3AD203B41FA5}">
                      <a16:colId xmlns:a16="http://schemas.microsoft.com/office/drawing/2014/main" val="101733896"/>
                    </a:ext>
                  </a:extLst>
                </a:gridCol>
                <a:gridCol w="576072">
                  <a:extLst>
                    <a:ext uri="{9D8B030D-6E8A-4147-A177-3AD203B41FA5}">
                      <a16:colId xmlns:a16="http://schemas.microsoft.com/office/drawing/2014/main" val="4928848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32077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youtheory - 2019-11-12 09:45:05</a:t>
                      </a:r>
                      <a:r>
                        <a:rPr kumimoji="0" lang="en-US" sz="1000" b="0" i="0" u="none" strike="noStrike" kern="1200" cap="none" spc="0" normalizeH="0" baseline="0" noProof="0">
                          <a:ln>
                            <a:noFill/>
                          </a:ln>
                          <a:solidFill>
                            <a:prstClr val="black"/>
                          </a:solidFill>
                          <a:effectLst/>
                          <a:uLnTx/>
                          <a:uFillTx/>
                          <a:latin typeface="+mn-lt"/>
                          <a:ea typeface="+mn-ea"/>
                          <a:cs typeface="+mn-cs"/>
                        </a:rPr>
                        <a:t>
 Turmeric and Ashwagandha do double duty to keep your body flexible, and your mind less stressed.⁠
⁠
#LoveYoutheory #Turmeric #Ashwagandha #CalmMind #Wellness #WellnessJourney #TurmericBenefits #AshwagandhaRoot #HealthyMindandBody #HealthBenefits⁠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https://www.instagram.com/p/B4xVg1Ngsho/media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12/05/2019 06:24:29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2437</a:t>
                      </a:r>
                    </a:p>
                  </a:txBody>
                  <a:tcPr/>
                </a:tc>
                <a:extLst>
                  <a:ext uri="{0D108BD9-81ED-4DB2-BD59-A6C34878D82A}">
                    <a16:rowId xmlns:a16="http://schemas.microsoft.com/office/drawing/2014/main" val="640000959"/>
                  </a:ext>
                </a:extLst>
              </a:tr>
            </a:tbl>
          </a:graphicData>
        </a:graphic>
      </p:graphicFrame>
      <p:sp>
        <p:nvSpPr>
          <p:cNvPr id="4" name="Text Placeholder 3">
            <a:extLst>
              <a:ext uri="{FF2B5EF4-FFF2-40B4-BE49-F238E27FC236}">
                <a16:creationId xmlns:a16="http://schemas.microsoft.com/office/drawing/2014/main" id="{2E76371B-7FCF-4839-8661-19270644C0B1}"/>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13030329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88967-2D25-4018-8696-204469654F4C}"/>
              </a:ext>
            </a:extLst>
          </p:cNvPr>
          <p:cNvSpPr>
            <a:spLocks noGrp="1"/>
          </p:cNvSpPr>
          <p:nvPr>
            <p:ph type="title"/>
          </p:nvPr>
        </p:nvSpPr>
        <p:spPr/>
        <p:txBody>
          <a:bodyPr/>
          <a:lstStyle/>
          <a:p>
            <a:r>
              <a:rPr lang="en-US"/>
              <a:t>Instagram Posts Table | youtheory - 11 of 16</a:t>
            </a:r>
          </a:p>
        </p:txBody>
      </p:sp>
      <p:graphicFrame>
        <p:nvGraphicFramePr>
          <p:cNvPr id="5" name="Table Placeholder 4">
            <a:extLst>
              <a:ext uri="{FF2B5EF4-FFF2-40B4-BE49-F238E27FC236}">
                <a16:creationId xmlns:a16="http://schemas.microsoft.com/office/drawing/2014/main" id="{DDA98760-A3BE-4AF1-B7CC-AD4CAFB7ADB7}"/>
              </a:ext>
            </a:extLst>
          </p:cNvPr>
          <p:cNvGraphicFramePr>
            <a:graphicFrameLocks noGrp="1"/>
          </p:cNvGraphicFramePr>
          <p:nvPr>
            <p:ph type="tbl" sz="quarter" idx="13"/>
            <p:extLst>
              <p:ext uri="{D42A27DB-BD31-4B8C-83A1-F6EECF244321}">
                <p14:modId xmlns:p14="http://schemas.microsoft.com/office/powerpoint/2010/main" val="18347941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397698233"/>
                    </a:ext>
                  </a:extLst>
                </a:gridCol>
                <a:gridCol w="1234439">
                  <a:extLst>
                    <a:ext uri="{9D8B030D-6E8A-4147-A177-3AD203B41FA5}">
                      <a16:colId xmlns:a16="http://schemas.microsoft.com/office/drawing/2014/main" val="1142583838"/>
                    </a:ext>
                  </a:extLst>
                </a:gridCol>
                <a:gridCol w="576072">
                  <a:extLst>
                    <a:ext uri="{9D8B030D-6E8A-4147-A177-3AD203B41FA5}">
                      <a16:colId xmlns:a16="http://schemas.microsoft.com/office/drawing/2014/main" val="436800374"/>
                    </a:ext>
                  </a:extLst>
                </a:gridCol>
                <a:gridCol w="576072">
                  <a:extLst>
                    <a:ext uri="{9D8B030D-6E8A-4147-A177-3AD203B41FA5}">
                      <a16:colId xmlns:a16="http://schemas.microsoft.com/office/drawing/2014/main" val="2511876150"/>
                    </a:ext>
                  </a:extLst>
                </a:gridCol>
                <a:gridCol w="576072">
                  <a:extLst>
                    <a:ext uri="{9D8B030D-6E8A-4147-A177-3AD203B41FA5}">
                      <a16:colId xmlns:a16="http://schemas.microsoft.com/office/drawing/2014/main" val="3323329967"/>
                    </a:ext>
                  </a:extLst>
                </a:gridCol>
                <a:gridCol w="576072">
                  <a:extLst>
                    <a:ext uri="{9D8B030D-6E8A-4147-A177-3AD203B41FA5}">
                      <a16:colId xmlns:a16="http://schemas.microsoft.com/office/drawing/2014/main" val="1617723598"/>
                    </a:ext>
                  </a:extLst>
                </a:gridCol>
                <a:gridCol w="576072">
                  <a:extLst>
                    <a:ext uri="{9D8B030D-6E8A-4147-A177-3AD203B41FA5}">
                      <a16:colId xmlns:a16="http://schemas.microsoft.com/office/drawing/2014/main" val="3376700061"/>
                    </a:ext>
                  </a:extLst>
                </a:gridCol>
                <a:gridCol w="576072">
                  <a:extLst>
                    <a:ext uri="{9D8B030D-6E8A-4147-A177-3AD203B41FA5}">
                      <a16:colId xmlns:a16="http://schemas.microsoft.com/office/drawing/2014/main" val="3778290595"/>
                    </a:ext>
                  </a:extLst>
                </a:gridCol>
                <a:gridCol w="576072">
                  <a:extLst>
                    <a:ext uri="{9D8B030D-6E8A-4147-A177-3AD203B41FA5}">
                      <a16:colId xmlns:a16="http://schemas.microsoft.com/office/drawing/2014/main" val="3033035783"/>
                    </a:ext>
                  </a:extLst>
                </a:gridCol>
                <a:gridCol w="576072">
                  <a:extLst>
                    <a:ext uri="{9D8B030D-6E8A-4147-A177-3AD203B41FA5}">
                      <a16:colId xmlns:a16="http://schemas.microsoft.com/office/drawing/2014/main" val="247749378"/>
                    </a:ext>
                  </a:extLst>
                </a:gridCol>
                <a:gridCol w="576072">
                  <a:extLst>
                    <a:ext uri="{9D8B030D-6E8A-4147-A177-3AD203B41FA5}">
                      <a16:colId xmlns:a16="http://schemas.microsoft.com/office/drawing/2014/main" val="16647186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109737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youtheory - 2019-11-10 10:57:56</a:t>
                      </a:r>
                      <a:r>
                        <a:rPr kumimoji="0" lang="en-US" sz="1000" b="0" i="0" u="none" strike="noStrike" kern="1200" cap="none" spc="0" normalizeH="0" baseline="0" noProof="0">
                          <a:ln>
                            <a:noFill/>
                          </a:ln>
                          <a:solidFill>
                            <a:prstClr val="black"/>
                          </a:solidFill>
                          <a:effectLst/>
                          <a:uLnTx/>
                          <a:uFillTx/>
                          <a:latin typeface="+mn-lt"/>
                          <a:ea typeface="+mn-ea"/>
                          <a:cs typeface="+mn-cs"/>
                        </a:rPr>
                        <a:t>
 Easy as pie! Dress up those store-bought baked goods with simple, homemade Collagen whipped cream. Using an electric mixer, whip together two pints heavy whipping cream, ¾ cup confectioners’ (powdered) sugar, one teaspoon vanilla extract &amp; a scoop of Vanilla Collagen until thick, about 7 minutes.
#LoveYoutheory #VanillaCollagen #CollagenPowder #WhippedCream #InstaDessert #CollagenWhippedCream #WhippingCream #HolidayDesserts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https://www.instagram.com/p/B4sUI7Zlqv7/media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12/05/2019 06:24:29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1657</a:t>
                      </a:r>
                    </a:p>
                  </a:txBody>
                  <a:tcPr/>
                </a:tc>
                <a:extLst>
                  <a:ext uri="{0D108BD9-81ED-4DB2-BD59-A6C34878D82A}">
                    <a16:rowId xmlns:a16="http://schemas.microsoft.com/office/drawing/2014/main" val="1650451876"/>
                  </a:ext>
                </a:extLst>
              </a:tr>
            </a:tbl>
          </a:graphicData>
        </a:graphic>
      </p:graphicFrame>
      <p:sp>
        <p:nvSpPr>
          <p:cNvPr id="4" name="Text Placeholder 3">
            <a:extLst>
              <a:ext uri="{FF2B5EF4-FFF2-40B4-BE49-F238E27FC236}">
                <a16:creationId xmlns:a16="http://schemas.microsoft.com/office/drawing/2014/main" id="{ED2F250B-16C5-45F8-83CD-844A829A5D64}"/>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38173020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1C149-77F3-4982-8999-4DAF31DAFF7D}"/>
              </a:ext>
            </a:extLst>
          </p:cNvPr>
          <p:cNvSpPr>
            <a:spLocks noGrp="1"/>
          </p:cNvSpPr>
          <p:nvPr>
            <p:ph type="title"/>
          </p:nvPr>
        </p:nvSpPr>
        <p:spPr/>
        <p:txBody>
          <a:bodyPr/>
          <a:lstStyle/>
          <a:p>
            <a:r>
              <a:rPr lang="en-US"/>
              <a:t>Instagram Posts Table | youtheory - 12 of 16</a:t>
            </a:r>
          </a:p>
        </p:txBody>
      </p:sp>
      <p:graphicFrame>
        <p:nvGraphicFramePr>
          <p:cNvPr id="5" name="Table Placeholder 4">
            <a:extLst>
              <a:ext uri="{FF2B5EF4-FFF2-40B4-BE49-F238E27FC236}">
                <a16:creationId xmlns:a16="http://schemas.microsoft.com/office/drawing/2014/main" id="{0AB694B7-DFC6-401A-8FD3-E8BC01982978}"/>
              </a:ext>
            </a:extLst>
          </p:cNvPr>
          <p:cNvGraphicFramePr>
            <a:graphicFrameLocks noGrp="1"/>
          </p:cNvGraphicFramePr>
          <p:nvPr>
            <p:ph type="tbl" sz="quarter" idx="13"/>
            <p:extLst>
              <p:ext uri="{D42A27DB-BD31-4B8C-83A1-F6EECF244321}">
                <p14:modId xmlns:p14="http://schemas.microsoft.com/office/powerpoint/2010/main" val="38100436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593846077"/>
                    </a:ext>
                  </a:extLst>
                </a:gridCol>
                <a:gridCol w="1234439">
                  <a:extLst>
                    <a:ext uri="{9D8B030D-6E8A-4147-A177-3AD203B41FA5}">
                      <a16:colId xmlns:a16="http://schemas.microsoft.com/office/drawing/2014/main" val="4240958738"/>
                    </a:ext>
                  </a:extLst>
                </a:gridCol>
                <a:gridCol w="576072">
                  <a:extLst>
                    <a:ext uri="{9D8B030D-6E8A-4147-A177-3AD203B41FA5}">
                      <a16:colId xmlns:a16="http://schemas.microsoft.com/office/drawing/2014/main" val="1292846379"/>
                    </a:ext>
                  </a:extLst>
                </a:gridCol>
                <a:gridCol w="576072">
                  <a:extLst>
                    <a:ext uri="{9D8B030D-6E8A-4147-A177-3AD203B41FA5}">
                      <a16:colId xmlns:a16="http://schemas.microsoft.com/office/drawing/2014/main" val="1800076796"/>
                    </a:ext>
                  </a:extLst>
                </a:gridCol>
                <a:gridCol w="576072">
                  <a:extLst>
                    <a:ext uri="{9D8B030D-6E8A-4147-A177-3AD203B41FA5}">
                      <a16:colId xmlns:a16="http://schemas.microsoft.com/office/drawing/2014/main" val="2980598354"/>
                    </a:ext>
                  </a:extLst>
                </a:gridCol>
                <a:gridCol w="576072">
                  <a:extLst>
                    <a:ext uri="{9D8B030D-6E8A-4147-A177-3AD203B41FA5}">
                      <a16:colId xmlns:a16="http://schemas.microsoft.com/office/drawing/2014/main" val="2226773519"/>
                    </a:ext>
                  </a:extLst>
                </a:gridCol>
                <a:gridCol w="576072">
                  <a:extLst>
                    <a:ext uri="{9D8B030D-6E8A-4147-A177-3AD203B41FA5}">
                      <a16:colId xmlns:a16="http://schemas.microsoft.com/office/drawing/2014/main" val="2562058317"/>
                    </a:ext>
                  </a:extLst>
                </a:gridCol>
                <a:gridCol w="576072">
                  <a:extLst>
                    <a:ext uri="{9D8B030D-6E8A-4147-A177-3AD203B41FA5}">
                      <a16:colId xmlns:a16="http://schemas.microsoft.com/office/drawing/2014/main" val="3926184249"/>
                    </a:ext>
                  </a:extLst>
                </a:gridCol>
                <a:gridCol w="576072">
                  <a:extLst>
                    <a:ext uri="{9D8B030D-6E8A-4147-A177-3AD203B41FA5}">
                      <a16:colId xmlns:a16="http://schemas.microsoft.com/office/drawing/2014/main" val="2865889281"/>
                    </a:ext>
                  </a:extLst>
                </a:gridCol>
                <a:gridCol w="576072">
                  <a:extLst>
                    <a:ext uri="{9D8B030D-6E8A-4147-A177-3AD203B41FA5}">
                      <a16:colId xmlns:a16="http://schemas.microsoft.com/office/drawing/2014/main" val="221060468"/>
                    </a:ext>
                  </a:extLst>
                </a:gridCol>
                <a:gridCol w="576072">
                  <a:extLst>
                    <a:ext uri="{9D8B030D-6E8A-4147-A177-3AD203B41FA5}">
                      <a16:colId xmlns:a16="http://schemas.microsoft.com/office/drawing/2014/main" val="29185798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634317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youtheory - 2019-11-09 09:45:04</a:t>
                      </a:r>
                      <a:r>
                        <a:rPr kumimoji="0" lang="en-US" sz="1000" b="0" i="0" u="none" strike="noStrike" kern="1200" cap="none" spc="0" normalizeH="0" baseline="0" noProof="0">
                          <a:ln>
                            <a:noFill/>
                          </a:ln>
                          <a:solidFill>
                            <a:prstClr val="black"/>
                          </a:solidFill>
                          <a:effectLst/>
                          <a:uLnTx/>
                          <a:uFillTx/>
                          <a:latin typeface="+mn-lt"/>
                          <a:ea typeface="+mn-ea"/>
                          <a:cs typeface="+mn-cs"/>
                        </a:rPr>
                        <a:t>
 Keep things on track this season.⁠
⁠
#LoveYoutheory #SporeProbiotic #GutCheck #HealthyGut #HealthyTummy #Probiotics #HealthBenefits #HolidayReady #HappyBelly #GoodBacteria #DigestiveHealth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https://www.instagram.com/p/B4pnIA3g7wf/media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12/05/2019 06:24:29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2900</a:t>
                      </a:r>
                    </a:p>
                  </a:txBody>
                  <a:tcPr/>
                </a:tc>
                <a:extLst>
                  <a:ext uri="{0D108BD9-81ED-4DB2-BD59-A6C34878D82A}">
                    <a16:rowId xmlns:a16="http://schemas.microsoft.com/office/drawing/2014/main" val="865539776"/>
                  </a:ext>
                </a:extLst>
              </a:tr>
            </a:tbl>
          </a:graphicData>
        </a:graphic>
      </p:graphicFrame>
      <p:sp>
        <p:nvSpPr>
          <p:cNvPr id="4" name="Text Placeholder 3">
            <a:extLst>
              <a:ext uri="{FF2B5EF4-FFF2-40B4-BE49-F238E27FC236}">
                <a16:creationId xmlns:a16="http://schemas.microsoft.com/office/drawing/2014/main" id="{553C1A94-3B5A-4E3A-9B75-011B12541675}"/>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3954282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F548E-A81F-4BFF-8F73-1AEA2E32415D}"/>
              </a:ext>
            </a:extLst>
          </p:cNvPr>
          <p:cNvSpPr>
            <a:spLocks noGrp="1"/>
          </p:cNvSpPr>
          <p:nvPr>
            <p:ph type="title"/>
          </p:nvPr>
        </p:nvSpPr>
        <p:spPr/>
        <p:txBody>
          <a:bodyPr/>
          <a:lstStyle/>
          <a:p>
            <a:r>
              <a:rPr lang="en-US"/>
              <a:t>Instagram Posts Table | youtheory - 13 of 16</a:t>
            </a:r>
          </a:p>
        </p:txBody>
      </p:sp>
      <p:graphicFrame>
        <p:nvGraphicFramePr>
          <p:cNvPr id="5" name="Table Placeholder 4">
            <a:extLst>
              <a:ext uri="{FF2B5EF4-FFF2-40B4-BE49-F238E27FC236}">
                <a16:creationId xmlns:a16="http://schemas.microsoft.com/office/drawing/2014/main" id="{F6C64135-2497-4736-BF1A-CD6A89BA6CCE}"/>
              </a:ext>
            </a:extLst>
          </p:cNvPr>
          <p:cNvGraphicFramePr>
            <a:graphicFrameLocks noGrp="1"/>
          </p:cNvGraphicFramePr>
          <p:nvPr>
            <p:ph type="tbl" sz="quarter" idx="13"/>
            <p:extLst>
              <p:ext uri="{D42A27DB-BD31-4B8C-83A1-F6EECF244321}">
                <p14:modId xmlns:p14="http://schemas.microsoft.com/office/powerpoint/2010/main" val="3466362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962293152"/>
                    </a:ext>
                  </a:extLst>
                </a:gridCol>
                <a:gridCol w="1234439">
                  <a:extLst>
                    <a:ext uri="{9D8B030D-6E8A-4147-A177-3AD203B41FA5}">
                      <a16:colId xmlns:a16="http://schemas.microsoft.com/office/drawing/2014/main" val="865277178"/>
                    </a:ext>
                  </a:extLst>
                </a:gridCol>
                <a:gridCol w="576072">
                  <a:extLst>
                    <a:ext uri="{9D8B030D-6E8A-4147-A177-3AD203B41FA5}">
                      <a16:colId xmlns:a16="http://schemas.microsoft.com/office/drawing/2014/main" val="2394332860"/>
                    </a:ext>
                  </a:extLst>
                </a:gridCol>
                <a:gridCol w="576072">
                  <a:extLst>
                    <a:ext uri="{9D8B030D-6E8A-4147-A177-3AD203B41FA5}">
                      <a16:colId xmlns:a16="http://schemas.microsoft.com/office/drawing/2014/main" val="593393007"/>
                    </a:ext>
                  </a:extLst>
                </a:gridCol>
                <a:gridCol w="576072">
                  <a:extLst>
                    <a:ext uri="{9D8B030D-6E8A-4147-A177-3AD203B41FA5}">
                      <a16:colId xmlns:a16="http://schemas.microsoft.com/office/drawing/2014/main" val="2670560792"/>
                    </a:ext>
                  </a:extLst>
                </a:gridCol>
                <a:gridCol w="576072">
                  <a:extLst>
                    <a:ext uri="{9D8B030D-6E8A-4147-A177-3AD203B41FA5}">
                      <a16:colId xmlns:a16="http://schemas.microsoft.com/office/drawing/2014/main" val="2864703467"/>
                    </a:ext>
                  </a:extLst>
                </a:gridCol>
                <a:gridCol w="576072">
                  <a:extLst>
                    <a:ext uri="{9D8B030D-6E8A-4147-A177-3AD203B41FA5}">
                      <a16:colId xmlns:a16="http://schemas.microsoft.com/office/drawing/2014/main" val="1251522029"/>
                    </a:ext>
                  </a:extLst>
                </a:gridCol>
                <a:gridCol w="576072">
                  <a:extLst>
                    <a:ext uri="{9D8B030D-6E8A-4147-A177-3AD203B41FA5}">
                      <a16:colId xmlns:a16="http://schemas.microsoft.com/office/drawing/2014/main" val="3405719321"/>
                    </a:ext>
                  </a:extLst>
                </a:gridCol>
                <a:gridCol w="576072">
                  <a:extLst>
                    <a:ext uri="{9D8B030D-6E8A-4147-A177-3AD203B41FA5}">
                      <a16:colId xmlns:a16="http://schemas.microsoft.com/office/drawing/2014/main" val="3609691856"/>
                    </a:ext>
                  </a:extLst>
                </a:gridCol>
                <a:gridCol w="576072">
                  <a:extLst>
                    <a:ext uri="{9D8B030D-6E8A-4147-A177-3AD203B41FA5}">
                      <a16:colId xmlns:a16="http://schemas.microsoft.com/office/drawing/2014/main" val="648790570"/>
                    </a:ext>
                  </a:extLst>
                </a:gridCol>
                <a:gridCol w="576072">
                  <a:extLst>
                    <a:ext uri="{9D8B030D-6E8A-4147-A177-3AD203B41FA5}">
                      <a16:colId xmlns:a16="http://schemas.microsoft.com/office/drawing/2014/main" val="40437721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976543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youtheory - 2019-11-08 09:45:07</a:t>
                      </a:r>
                      <a:r>
                        <a:rPr kumimoji="0" lang="en-US" sz="1000" b="0" i="0" u="none" strike="noStrike" kern="1200" cap="none" spc="0" normalizeH="0" baseline="0" noProof="0">
                          <a:ln>
                            <a:noFill/>
                          </a:ln>
                          <a:solidFill>
                            <a:prstClr val="black"/>
                          </a:solidFill>
                          <a:effectLst/>
                          <a:uLnTx/>
                          <a:uFillTx/>
                          <a:latin typeface="+mn-lt"/>
                          <a:ea typeface="+mn-ea"/>
                          <a:cs typeface="+mn-cs"/>
                        </a:rPr>
                        <a:t>
 Craving these mini collagen donuts from @danishealthyeats. For the recipe, check out her feed!⁠
⁠
#LoveYoutheory #Collagen #CollagenPowder #GlutenFree #Donuts #InstaDessert #HealthyDesserts #GrainFree #HealthFood #CleanEating #HealthyBaking⁠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https://www.instagram.com/p/B4nCVncnP08/media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12/05/2019 06:24:29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2598</a:t>
                      </a:r>
                    </a:p>
                  </a:txBody>
                  <a:tcPr/>
                </a:tc>
                <a:extLst>
                  <a:ext uri="{0D108BD9-81ED-4DB2-BD59-A6C34878D82A}">
                    <a16:rowId xmlns:a16="http://schemas.microsoft.com/office/drawing/2014/main" val="3989693119"/>
                  </a:ext>
                </a:extLst>
              </a:tr>
            </a:tbl>
          </a:graphicData>
        </a:graphic>
      </p:graphicFrame>
      <p:sp>
        <p:nvSpPr>
          <p:cNvPr id="4" name="Text Placeholder 3">
            <a:extLst>
              <a:ext uri="{FF2B5EF4-FFF2-40B4-BE49-F238E27FC236}">
                <a16:creationId xmlns:a16="http://schemas.microsoft.com/office/drawing/2014/main" id="{A8F6505D-46B6-4A94-B221-C4843B543430}"/>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34133934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7B53D-B2E4-490A-9DE1-B7877B1620D4}"/>
              </a:ext>
            </a:extLst>
          </p:cNvPr>
          <p:cNvSpPr>
            <a:spLocks noGrp="1"/>
          </p:cNvSpPr>
          <p:nvPr>
            <p:ph type="title"/>
          </p:nvPr>
        </p:nvSpPr>
        <p:spPr/>
        <p:txBody>
          <a:bodyPr/>
          <a:lstStyle/>
          <a:p>
            <a:r>
              <a:rPr lang="en-US"/>
              <a:t>Instagram Posts Table | youtheory - 14 of 16</a:t>
            </a:r>
          </a:p>
        </p:txBody>
      </p:sp>
      <p:graphicFrame>
        <p:nvGraphicFramePr>
          <p:cNvPr id="5" name="Table Placeholder 4">
            <a:extLst>
              <a:ext uri="{FF2B5EF4-FFF2-40B4-BE49-F238E27FC236}">
                <a16:creationId xmlns:a16="http://schemas.microsoft.com/office/drawing/2014/main" id="{662EC33C-BFBB-4A74-8DEA-99A90AB6CFA0}"/>
              </a:ext>
            </a:extLst>
          </p:cNvPr>
          <p:cNvGraphicFramePr>
            <a:graphicFrameLocks noGrp="1"/>
          </p:cNvGraphicFramePr>
          <p:nvPr>
            <p:ph type="tbl" sz="quarter" idx="13"/>
            <p:extLst>
              <p:ext uri="{D42A27DB-BD31-4B8C-83A1-F6EECF244321}">
                <p14:modId xmlns:p14="http://schemas.microsoft.com/office/powerpoint/2010/main" val="29943672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4234515921"/>
                    </a:ext>
                  </a:extLst>
                </a:gridCol>
                <a:gridCol w="1234439">
                  <a:extLst>
                    <a:ext uri="{9D8B030D-6E8A-4147-A177-3AD203B41FA5}">
                      <a16:colId xmlns:a16="http://schemas.microsoft.com/office/drawing/2014/main" val="1901595360"/>
                    </a:ext>
                  </a:extLst>
                </a:gridCol>
                <a:gridCol w="576072">
                  <a:extLst>
                    <a:ext uri="{9D8B030D-6E8A-4147-A177-3AD203B41FA5}">
                      <a16:colId xmlns:a16="http://schemas.microsoft.com/office/drawing/2014/main" val="183846742"/>
                    </a:ext>
                  </a:extLst>
                </a:gridCol>
                <a:gridCol w="576072">
                  <a:extLst>
                    <a:ext uri="{9D8B030D-6E8A-4147-A177-3AD203B41FA5}">
                      <a16:colId xmlns:a16="http://schemas.microsoft.com/office/drawing/2014/main" val="633723550"/>
                    </a:ext>
                  </a:extLst>
                </a:gridCol>
                <a:gridCol w="576072">
                  <a:extLst>
                    <a:ext uri="{9D8B030D-6E8A-4147-A177-3AD203B41FA5}">
                      <a16:colId xmlns:a16="http://schemas.microsoft.com/office/drawing/2014/main" val="22268564"/>
                    </a:ext>
                  </a:extLst>
                </a:gridCol>
                <a:gridCol w="576072">
                  <a:extLst>
                    <a:ext uri="{9D8B030D-6E8A-4147-A177-3AD203B41FA5}">
                      <a16:colId xmlns:a16="http://schemas.microsoft.com/office/drawing/2014/main" val="4197866600"/>
                    </a:ext>
                  </a:extLst>
                </a:gridCol>
                <a:gridCol w="576072">
                  <a:extLst>
                    <a:ext uri="{9D8B030D-6E8A-4147-A177-3AD203B41FA5}">
                      <a16:colId xmlns:a16="http://schemas.microsoft.com/office/drawing/2014/main" val="3872777614"/>
                    </a:ext>
                  </a:extLst>
                </a:gridCol>
                <a:gridCol w="576072">
                  <a:extLst>
                    <a:ext uri="{9D8B030D-6E8A-4147-A177-3AD203B41FA5}">
                      <a16:colId xmlns:a16="http://schemas.microsoft.com/office/drawing/2014/main" val="2928079335"/>
                    </a:ext>
                  </a:extLst>
                </a:gridCol>
                <a:gridCol w="576072">
                  <a:extLst>
                    <a:ext uri="{9D8B030D-6E8A-4147-A177-3AD203B41FA5}">
                      <a16:colId xmlns:a16="http://schemas.microsoft.com/office/drawing/2014/main" val="2976617431"/>
                    </a:ext>
                  </a:extLst>
                </a:gridCol>
                <a:gridCol w="576072">
                  <a:extLst>
                    <a:ext uri="{9D8B030D-6E8A-4147-A177-3AD203B41FA5}">
                      <a16:colId xmlns:a16="http://schemas.microsoft.com/office/drawing/2014/main" val="1698549022"/>
                    </a:ext>
                  </a:extLst>
                </a:gridCol>
                <a:gridCol w="576072">
                  <a:extLst>
                    <a:ext uri="{9D8B030D-6E8A-4147-A177-3AD203B41FA5}">
                      <a16:colId xmlns:a16="http://schemas.microsoft.com/office/drawing/2014/main" val="10841850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407524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youtheory - 2019-11-07 09:45:09</a:t>
                      </a:r>
                      <a:r>
                        <a:rPr kumimoji="0" lang="en-US" sz="1000" b="0" i="0" u="none" strike="noStrike" kern="1200" cap="none" spc="0" normalizeH="0" baseline="0" noProof="0">
                          <a:ln>
                            <a:noFill/>
                          </a:ln>
                          <a:solidFill>
                            <a:prstClr val="black"/>
                          </a:solidFill>
                          <a:effectLst/>
                          <a:uLnTx/>
                          <a:uFillTx/>
                          <a:latin typeface="+mn-lt"/>
                          <a:ea typeface="+mn-ea"/>
                          <a:cs typeface="+mn-cs"/>
                        </a:rPr>
                        <a:t>
 Comforting and full of flavor, this Autumn squash soup from @seamusmullen is perfect for a cozy night in. Recipe below.⁠
⁠
Ingredients:⁠
4 c Butternut squash, cut into 1-inch cubes⁠
2 Tbsp Coconut Oil, melted⁠
4 Garlic cloves, grated⁠
1 Tbsp Coriander Seeds⁠
8 c Vegetable Stock⁠
1 Tbsp Fresh Ginger, grated⁠
1 can Unsweetened Coconut Cream⁠
Lemon Juice + Zest⁠
4 Tbsp Toasted Pepitas⁠
4 Tbsp Youtheory Unflavored Collagen⁠
4 sprigs Cilantro, to garnish⁠
1 Tbsp Urfa Pepper, to garnish⁠
Salt + Pepper to taste⁠
⁠
Directions:⁠
1. Preheat oven to 375 F⁠
2. In a large bowl, toss the squash with coconut oil, grated garlic, coriander seeds, and salt. Roast on a roasting pan until tender, about 25 minutes.⁠
3. Bring stock to a simmer and gently dissolve the collagen.⁠
4. Working in batches, purée the squash in a powerful blender with ginger, turmeric, lemon juice, and stock, and blitz until smooth. With the motor running, slowly add in the coconut cream until silky smooth. Season to taste with salt and pepper.⁠
5. Serve immediately sprinkled with pepitas, cilantro, lemon zest, and Urfa pepper.⁠
⁠
#LoveYoutheory #AutumnSoup #Soup #SoupRecipe #FallRecipes #AutumnRecipes #Collagen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https://www.instagram.com/p/B4kdi9wA1PH/media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12/05/2019 06:24:29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2063</a:t>
                      </a:r>
                    </a:p>
                  </a:txBody>
                  <a:tcPr/>
                </a:tc>
                <a:extLst>
                  <a:ext uri="{0D108BD9-81ED-4DB2-BD59-A6C34878D82A}">
                    <a16:rowId xmlns:a16="http://schemas.microsoft.com/office/drawing/2014/main" val="1390480005"/>
                  </a:ext>
                </a:extLst>
              </a:tr>
            </a:tbl>
          </a:graphicData>
        </a:graphic>
      </p:graphicFrame>
      <p:sp>
        <p:nvSpPr>
          <p:cNvPr id="4" name="Text Placeholder 3">
            <a:extLst>
              <a:ext uri="{FF2B5EF4-FFF2-40B4-BE49-F238E27FC236}">
                <a16:creationId xmlns:a16="http://schemas.microsoft.com/office/drawing/2014/main" id="{13A1792E-4994-4B4A-AACE-165F5D81E85E}"/>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35672297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74CB92-DE8A-414B-BA28-249235615FEE}"/>
              </a:ext>
            </a:extLst>
          </p:cNvPr>
          <p:cNvSpPr>
            <a:spLocks noGrp="1"/>
          </p:cNvSpPr>
          <p:nvPr>
            <p:ph type="title"/>
          </p:nvPr>
        </p:nvSpPr>
        <p:spPr/>
        <p:txBody>
          <a:bodyPr/>
          <a:lstStyle/>
          <a:p>
            <a:r>
              <a:rPr lang="en-US"/>
              <a:t>Instagram Posts Table | youtheory - 15 of 16</a:t>
            </a:r>
          </a:p>
        </p:txBody>
      </p:sp>
      <p:graphicFrame>
        <p:nvGraphicFramePr>
          <p:cNvPr id="5" name="Table Placeholder 4">
            <a:extLst>
              <a:ext uri="{FF2B5EF4-FFF2-40B4-BE49-F238E27FC236}">
                <a16:creationId xmlns:a16="http://schemas.microsoft.com/office/drawing/2014/main" id="{A7156324-C269-4AB2-B706-7B0A5621D860}"/>
              </a:ext>
            </a:extLst>
          </p:cNvPr>
          <p:cNvGraphicFramePr>
            <a:graphicFrameLocks noGrp="1"/>
          </p:cNvGraphicFramePr>
          <p:nvPr>
            <p:ph type="tbl" sz="quarter" idx="13"/>
            <p:extLst>
              <p:ext uri="{D42A27DB-BD31-4B8C-83A1-F6EECF244321}">
                <p14:modId xmlns:p14="http://schemas.microsoft.com/office/powerpoint/2010/main" val="12424997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78227641"/>
                    </a:ext>
                  </a:extLst>
                </a:gridCol>
                <a:gridCol w="1234439">
                  <a:extLst>
                    <a:ext uri="{9D8B030D-6E8A-4147-A177-3AD203B41FA5}">
                      <a16:colId xmlns:a16="http://schemas.microsoft.com/office/drawing/2014/main" val="152375151"/>
                    </a:ext>
                  </a:extLst>
                </a:gridCol>
                <a:gridCol w="576072">
                  <a:extLst>
                    <a:ext uri="{9D8B030D-6E8A-4147-A177-3AD203B41FA5}">
                      <a16:colId xmlns:a16="http://schemas.microsoft.com/office/drawing/2014/main" val="1902684011"/>
                    </a:ext>
                  </a:extLst>
                </a:gridCol>
                <a:gridCol w="576072">
                  <a:extLst>
                    <a:ext uri="{9D8B030D-6E8A-4147-A177-3AD203B41FA5}">
                      <a16:colId xmlns:a16="http://schemas.microsoft.com/office/drawing/2014/main" val="4059051161"/>
                    </a:ext>
                  </a:extLst>
                </a:gridCol>
                <a:gridCol w="576072">
                  <a:extLst>
                    <a:ext uri="{9D8B030D-6E8A-4147-A177-3AD203B41FA5}">
                      <a16:colId xmlns:a16="http://schemas.microsoft.com/office/drawing/2014/main" val="2099678912"/>
                    </a:ext>
                  </a:extLst>
                </a:gridCol>
                <a:gridCol w="576072">
                  <a:extLst>
                    <a:ext uri="{9D8B030D-6E8A-4147-A177-3AD203B41FA5}">
                      <a16:colId xmlns:a16="http://schemas.microsoft.com/office/drawing/2014/main" val="1708528938"/>
                    </a:ext>
                  </a:extLst>
                </a:gridCol>
                <a:gridCol w="576072">
                  <a:extLst>
                    <a:ext uri="{9D8B030D-6E8A-4147-A177-3AD203B41FA5}">
                      <a16:colId xmlns:a16="http://schemas.microsoft.com/office/drawing/2014/main" val="2866923680"/>
                    </a:ext>
                  </a:extLst>
                </a:gridCol>
                <a:gridCol w="576072">
                  <a:extLst>
                    <a:ext uri="{9D8B030D-6E8A-4147-A177-3AD203B41FA5}">
                      <a16:colId xmlns:a16="http://schemas.microsoft.com/office/drawing/2014/main" val="3703779894"/>
                    </a:ext>
                  </a:extLst>
                </a:gridCol>
                <a:gridCol w="576072">
                  <a:extLst>
                    <a:ext uri="{9D8B030D-6E8A-4147-A177-3AD203B41FA5}">
                      <a16:colId xmlns:a16="http://schemas.microsoft.com/office/drawing/2014/main" val="12582881"/>
                    </a:ext>
                  </a:extLst>
                </a:gridCol>
                <a:gridCol w="576072">
                  <a:extLst>
                    <a:ext uri="{9D8B030D-6E8A-4147-A177-3AD203B41FA5}">
                      <a16:colId xmlns:a16="http://schemas.microsoft.com/office/drawing/2014/main" val="2647412260"/>
                    </a:ext>
                  </a:extLst>
                </a:gridCol>
                <a:gridCol w="576072">
                  <a:extLst>
                    <a:ext uri="{9D8B030D-6E8A-4147-A177-3AD203B41FA5}">
                      <a16:colId xmlns:a16="http://schemas.microsoft.com/office/drawing/2014/main" val="3117301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217091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youtheory - 2019-11-06 11:33:44</a:t>
                      </a:r>
                      <a:r>
                        <a:rPr kumimoji="0" lang="en-US" sz="1000" b="0" i="0" u="none" strike="noStrike" kern="1200" cap="none" spc="0" normalizeH="0" baseline="0" noProof="0">
                          <a:ln>
                            <a:noFill/>
                          </a:ln>
                          <a:solidFill>
                            <a:prstClr val="black"/>
                          </a:solidFill>
                          <a:effectLst/>
                          <a:uLnTx/>
                          <a:uFillTx/>
                          <a:latin typeface="+mn-lt"/>
                          <a:ea typeface="+mn-ea"/>
                          <a:cs typeface="+mn-cs"/>
                        </a:rPr>
                        <a:t>
 🌟GIVEAWAY🌟It’s officially Movember! Get in on the growth for a chance to win our suite of men’s products (Mens Collagen, Mens Maca, Mens Shilajit &amp; Mens Joint Complex) to keep your Movember going strong.⁠
1. Follow @youtheory⁠
2. Like this photo⁠
3. Tag a friend and use #YTMovembersweepstakes for your chance to win!⁠
We’ll DM 5 random winners on 11/11.⁠
NO PURCHASE NECESSARY. Ends November 9, 2019. Msg &amp; data rates may apply. For rules go to youtheory.com/giveaway. Void where prohibited. This Sweepstakes is in no way sponsored, endorsed, or administered by, or associated with Instagram.⁠
⁠
#LoveYoutheory #Giveaway #Movember #MensHealth #GiveawayAlert #Sweepstakes #InstaGiveaway #GiveawayContest #Contest #ContestGiveaway #HealthyGiveaway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https://www.instagram.com/p/B4iFLW0gaAB/media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12/05/2019 06:24:29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3386</a:t>
                      </a:r>
                    </a:p>
                  </a:txBody>
                  <a:tcPr/>
                </a:tc>
                <a:extLst>
                  <a:ext uri="{0D108BD9-81ED-4DB2-BD59-A6C34878D82A}">
                    <a16:rowId xmlns:a16="http://schemas.microsoft.com/office/drawing/2014/main" val="2569988920"/>
                  </a:ext>
                </a:extLst>
              </a:tr>
            </a:tbl>
          </a:graphicData>
        </a:graphic>
      </p:graphicFrame>
      <p:sp>
        <p:nvSpPr>
          <p:cNvPr id="4" name="Text Placeholder 3">
            <a:extLst>
              <a:ext uri="{FF2B5EF4-FFF2-40B4-BE49-F238E27FC236}">
                <a16:creationId xmlns:a16="http://schemas.microsoft.com/office/drawing/2014/main" id="{5EC9ED4F-08E4-4EE5-AAF1-7EA44385714D}"/>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21925038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15859-2819-4F4B-9CF2-996870A4268C}"/>
              </a:ext>
            </a:extLst>
          </p:cNvPr>
          <p:cNvSpPr>
            <a:spLocks noGrp="1"/>
          </p:cNvSpPr>
          <p:nvPr>
            <p:ph type="title"/>
          </p:nvPr>
        </p:nvSpPr>
        <p:spPr/>
        <p:txBody>
          <a:bodyPr/>
          <a:lstStyle/>
          <a:p>
            <a:r>
              <a:rPr lang="en-US"/>
              <a:t>Instagram Posts Table | youtheory - 16 of 16</a:t>
            </a:r>
          </a:p>
        </p:txBody>
      </p:sp>
      <p:graphicFrame>
        <p:nvGraphicFramePr>
          <p:cNvPr id="5" name="Table Placeholder 4">
            <a:extLst>
              <a:ext uri="{FF2B5EF4-FFF2-40B4-BE49-F238E27FC236}">
                <a16:creationId xmlns:a16="http://schemas.microsoft.com/office/drawing/2014/main" id="{FB7916C8-23CE-4CD4-B320-FA44F0E28B21}"/>
              </a:ext>
            </a:extLst>
          </p:cNvPr>
          <p:cNvGraphicFramePr>
            <a:graphicFrameLocks noGrp="1"/>
          </p:cNvGraphicFramePr>
          <p:nvPr>
            <p:ph type="tbl" sz="quarter" idx="13"/>
            <p:extLst>
              <p:ext uri="{D42A27DB-BD31-4B8C-83A1-F6EECF244321}">
                <p14:modId xmlns:p14="http://schemas.microsoft.com/office/powerpoint/2010/main" val="6479047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338559777"/>
                    </a:ext>
                  </a:extLst>
                </a:gridCol>
                <a:gridCol w="1234439">
                  <a:extLst>
                    <a:ext uri="{9D8B030D-6E8A-4147-A177-3AD203B41FA5}">
                      <a16:colId xmlns:a16="http://schemas.microsoft.com/office/drawing/2014/main" val="53407393"/>
                    </a:ext>
                  </a:extLst>
                </a:gridCol>
                <a:gridCol w="576072">
                  <a:extLst>
                    <a:ext uri="{9D8B030D-6E8A-4147-A177-3AD203B41FA5}">
                      <a16:colId xmlns:a16="http://schemas.microsoft.com/office/drawing/2014/main" val="1975444434"/>
                    </a:ext>
                  </a:extLst>
                </a:gridCol>
                <a:gridCol w="576072">
                  <a:extLst>
                    <a:ext uri="{9D8B030D-6E8A-4147-A177-3AD203B41FA5}">
                      <a16:colId xmlns:a16="http://schemas.microsoft.com/office/drawing/2014/main" val="307552929"/>
                    </a:ext>
                  </a:extLst>
                </a:gridCol>
                <a:gridCol w="576072">
                  <a:extLst>
                    <a:ext uri="{9D8B030D-6E8A-4147-A177-3AD203B41FA5}">
                      <a16:colId xmlns:a16="http://schemas.microsoft.com/office/drawing/2014/main" val="2895558704"/>
                    </a:ext>
                  </a:extLst>
                </a:gridCol>
                <a:gridCol w="576072">
                  <a:extLst>
                    <a:ext uri="{9D8B030D-6E8A-4147-A177-3AD203B41FA5}">
                      <a16:colId xmlns:a16="http://schemas.microsoft.com/office/drawing/2014/main" val="526732043"/>
                    </a:ext>
                  </a:extLst>
                </a:gridCol>
                <a:gridCol w="576072">
                  <a:extLst>
                    <a:ext uri="{9D8B030D-6E8A-4147-A177-3AD203B41FA5}">
                      <a16:colId xmlns:a16="http://schemas.microsoft.com/office/drawing/2014/main" val="2646381751"/>
                    </a:ext>
                  </a:extLst>
                </a:gridCol>
                <a:gridCol w="576072">
                  <a:extLst>
                    <a:ext uri="{9D8B030D-6E8A-4147-A177-3AD203B41FA5}">
                      <a16:colId xmlns:a16="http://schemas.microsoft.com/office/drawing/2014/main" val="1738689537"/>
                    </a:ext>
                  </a:extLst>
                </a:gridCol>
                <a:gridCol w="576072">
                  <a:extLst>
                    <a:ext uri="{9D8B030D-6E8A-4147-A177-3AD203B41FA5}">
                      <a16:colId xmlns:a16="http://schemas.microsoft.com/office/drawing/2014/main" val="3569946083"/>
                    </a:ext>
                  </a:extLst>
                </a:gridCol>
                <a:gridCol w="576072">
                  <a:extLst>
                    <a:ext uri="{9D8B030D-6E8A-4147-A177-3AD203B41FA5}">
                      <a16:colId xmlns:a16="http://schemas.microsoft.com/office/drawing/2014/main" val="4015753757"/>
                    </a:ext>
                  </a:extLst>
                </a:gridCol>
                <a:gridCol w="576072">
                  <a:extLst>
                    <a:ext uri="{9D8B030D-6E8A-4147-A177-3AD203B41FA5}">
                      <a16:colId xmlns:a16="http://schemas.microsoft.com/office/drawing/2014/main" val="9514279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164167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youtheory - 2019-11-01 09:45:05</a:t>
                      </a:r>
                      <a:r>
                        <a:rPr kumimoji="0" lang="en-US" sz="1000" b="0" i="0" u="none" strike="noStrike" kern="1200" cap="none" spc="0" normalizeH="0" baseline="0" noProof="0">
                          <a:ln>
                            <a:noFill/>
                          </a:ln>
                          <a:solidFill>
                            <a:prstClr val="black"/>
                          </a:solidFill>
                          <a:effectLst/>
                          <a:uLnTx/>
                          <a:uFillTx/>
                          <a:latin typeface="+mn-lt"/>
                          <a:ea typeface="+mn-ea"/>
                          <a:cs typeface="+mn-cs"/>
                        </a:rPr>
                        <a:t>
 Calling all vegans – our Spore Probiotic powder is vegan-friendly, heat-resistant, and ready to mix into all of your favorite recipes. Use #YTVegan on your vegan recipe posts for a chance to be featured on our feed!⁠
⁠
#LoveYoutheory #WorldVeganDay #VeganDay #VeganRecipes #VeganLove #GetHealthy #SporeProbiotic #EatSmart #HealthyLifestyle #GoodChoice #GoodFoodChoices #HealthyTummy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https://www.instagram.com/p/B4U55sTDdOW/media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12/05/2019 06:24:29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2360</a:t>
                      </a:r>
                    </a:p>
                  </a:txBody>
                  <a:tcPr/>
                </a:tc>
                <a:extLst>
                  <a:ext uri="{0D108BD9-81ED-4DB2-BD59-A6C34878D82A}">
                    <a16:rowId xmlns:a16="http://schemas.microsoft.com/office/drawing/2014/main" val="3442301822"/>
                  </a:ext>
                </a:extLst>
              </a:tr>
            </a:tbl>
          </a:graphicData>
        </a:graphic>
      </p:graphicFrame>
      <p:sp>
        <p:nvSpPr>
          <p:cNvPr id="4" name="Text Placeholder 3">
            <a:extLst>
              <a:ext uri="{FF2B5EF4-FFF2-40B4-BE49-F238E27FC236}">
                <a16:creationId xmlns:a16="http://schemas.microsoft.com/office/drawing/2014/main" id="{D54BF3C0-C8F5-431D-B3C0-53E7DAAAFAEF}"/>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415895486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850</Words>
  <Application>Microsoft Office PowerPoint</Application>
  <PresentationFormat>On-screen Show (4:3)</PresentationFormat>
  <Paragraphs>384</Paragraphs>
  <Slides>16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Calibri</vt:lpstr>
      <vt:lpstr>Arial</vt:lpstr>
      <vt:lpstr>quintly_template</vt:lpstr>
      <vt:lpstr>Instagram Posts Table | youtheory - 1 of 16</vt:lpstr>
      <vt:lpstr>Instagram Posts Table | youtheory - 2 of 16</vt:lpstr>
      <vt:lpstr>Instagram Posts Table | youtheory - 3 of 16</vt:lpstr>
      <vt:lpstr>Instagram Posts Table | youtheory - 4 of 16</vt:lpstr>
      <vt:lpstr>Instagram Posts Table | youtheory - 5 of 16</vt:lpstr>
      <vt:lpstr>Instagram Posts Table | youtheory - 6 of 16</vt:lpstr>
      <vt:lpstr>Instagram Posts Table | youtheory - 7 of 16</vt:lpstr>
      <vt:lpstr>Instagram Posts Table | youtheory - 8 of 16</vt:lpstr>
      <vt:lpstr>Instagram Posts Table | youtheory - 9 of 16</vt:lpstr>
      <vt:lpstr>Instagram Posts Table | youtheory - 10 of 16</vt:lpstr>
      <vt:lpstr>Instagram Posts Table | youtheory - 11 of 16</vt:lpstr>
      <vt:lpstr>Instagram Posts Table | youtheory - 12 of 16</vt:lpstr>
      <vt:lpstr>Instagram Posts Table | youtheory - 13 of 16</vt:lpstr>
      <vt:lpstr>Instagram Posts Table | youtheory - 14 of 16</vt:lpstr>
      <vt:lpstr>Instagram Posts Table | youtheory - 15 of 16</vt:lpstr>
      <vt:lpstr>Instagram Posts Table | youtheory - 16 of 16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youtheory - 1 of 16</dc:title>
  <dc:creator>Frederik Peiniger</dc:creator>
  <cp:lastModifiedBy>Frederik Peiniger</cp:lastModifiedBy>
  <cp:revision>1</cp:revision>
  <dcterms:created xsi:type="dcterms:W3CDTF">2019-12-05T15:51:54Z</dcterms:created>
  <dcterms:modified xsi:type="dcterms:W3CDTF">2019-12-05T15:54:13Z</dcterms:modified>
</cp:coreProperties>
</file>