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8" r:id="rId39"/>
    <p:sldId id="299" r:id="rId40"/>
    <p:sldId id="300" r:id="rId41"/>
    <p:sldId id="301"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c:v>
                </c:pt>
              </c:strCache>
            </c:strRef>
          </c:tx>
          <c:spPr>
            <a:ln w="28575" cap="rnd">
              <a:solidFill>
                <a:schemeClr val="accent1"/>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989930</c:v>
                </c:pt>
                <c:pt idx="1">
                  <c:v>990061</c:v>
                </c:pt>
                <c:pt idx="2">
                  <c:v>990232</c:v>
                </c:pt>
                <c:pt idx="3">
                  <c:v>990342</c:v>
                </c:pt>
                <c:pt idx="4">
                  <c:v>990513</c:v>
                </c:pt>
                <c:pt idx="5">
                  <c:v>990176</c:v>
                </c:pt>
                <c:pt idx="6">
                  <c:v>990326</c:v>
                </c:pt>
              </c:numCache>
            </c:numRef>
          </c:val>
          <c:smooth val="0"/>
          <c:extLst>
            <c:ext xmlns:c16="http://schemas.microsoft.com/office/drawing/2014/chart" uri="{C3380CC4-5D6E-409C-BE32-E72D297353CC}">
              <c16:uniqueId val="{00000000-48DB-4582-9DE3-8D41CDCC30CE}"/>
            </c:ext>
          </c:extLst>
        </c:ser>
        <c:ser>
          <c:idx val="1"/>
          <c:order val="1"/>
          <c:tx>
            <c:strRef>
              <c:f>Sheet1!$C$1</c:f>
              <c:strCache>
                <c:ptCount val="1"/>
                <c:pt idx="0">
                  <c:v>Sam's Club</c:v>
                </c:pt>
              </c:strCache>
            </c:strRef>
          </c:tx>
          <c:spPr>
            <a:ln w="28575" cap="rnd">
              <a:solidFill>
                <a:schemeClr val="accent2"/>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Sheet1!$C$2:$C$8</c:f>
              <c:numCache>
                <c:formatCode>General</c:formatCode>
                <c:ptCount val="7"/>
                <c:pt idx="0">
                  <c:v>113911</c:v>
                </c:pt>
                <c:pt idx="1">
                  <c:v>113928</c:v>
                </c:pt>
                <c:pt idx="2">
                  <c:v>113961</c:v>
                </c:pt>
                <c:pt idx="3">
                  <c:v>113962</c:v>
                </c:pt>
                <c:pt idx="4">
                  <c:v>113978</c:v>
                </c:pt>
                <c:pt idx="5">
                  <c:v>113982</c:v>
                </c:pt>
                <c:pt idx="6">
                  <c:v>113999</c:v>
                </c:pt>
              </c:numCache>
            </c:numRef>
          </c:val>
          <c:smooth val="0"/>
          <c:extLst>
            <c:ext xmlns:c16="http://schemas.microsoft.com/office/drawing/2014/chart" uri="{C3380CC4-5D6E-409C-BE32-E72D297353CC}">
              <c16:uniqueId val="{00000001-48DB-4582-9DE3-8D41CDCC30CE}"/>
            </c:ext>
          </c:extLst>
        </c:ser>
        <c:ser>
          <c:idx val="2"/>
          <c:order val="2"/>
          <c:tx>
            <c:strRef>
              <c:f>Sheet1!$D$1</c:f>
              <c:strCache>
                <c:ptCount val="1"/>
                <c:pt idx="0">
                  <c:v>Target</c:v>
                </c:pt>
              </c:strCache>
            </c:strRef>
          </c:tx>
          <c:spPr>
            <a:ln w="28575" cap="rnd">
              <a:solidFill>
                <a:schemeClr val="accent3"/>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Sheet1!$D$2:$D$8</c:f>
              <c:numCache>
                <c:formatCode>General</c:formatCode>
                <c:ptCount val="7"/>
                <c:pt idx="0">
                  <c:v>1961708</c:v>
                </c:pt>
                <c:pt idx="1">
                  <c:v>1961767</c:v>
                </c:pt>
                <c:pt idx="2">
                  <c:v>1961905</c:v>
                </c:pt>
                <c:pt idx="3">
                  <c:v>1961997</c:v>
                </c:pt>
                <c:pt idx="4">
                  <c:v>1962160</c:v>
                </c:pt>
                <c:pt idx="5">
                  <c:v>1962296</c:v>
                </c:pt>
                <c:pt idx="6">
                  <c:v>1963009</c:v>
                </c:pt>
              </c:numCache>
            </c:numRef>
          </c:val>
          <c:smooth val="0"/>
          <c:extLst>
            <c:ext xmlns:c16="http://schemas.microsoft.com/office/drawing/2014/chart" uri="{C3380CC4-5D6E-409C-BE32-E72D297353CC}">
              <c16:uniqueId val="{00000002-48DB-4582-9DE3-8D41CDCC30CE}"/>
            </c:ext>
          </c:extLst>
        </c:ser>
        <c:ser>
          <c:idx val="3"/>
          <c:order val="3"/>
          <c:tx>
            <c:strRef>
              <c:f>Sheet1!$E$1</c:f>
              <c:strCache>
                <c:ptCount val="1"/>
                <c:pt idx="0">
                  <c:v>Amazon.com</c:v>
                </c:pt>
              </c:strCache>
            </c:strRef>
          </c:tx>
          <c:spPr>
            <a:ln w="28575" cap="rnd">
              <a:solidFill>
                <a:schemeClr val="accent4"/>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Sheet1!$E$2:$E$8</c:f>
              <c:numCache>
                <c:formatCode>General</c:formatCode>
                <c:ptCount val="7"/>
                <c:pt idx="0">
                  <c:v>3108655</c:v>
                </c:pt>
                <c:pt idx="1">
                  <c:v>3108936</c:v>
                </c:pt>
                <c:pt idx="2">
                  <c:v>3110765</c:v>
                </c:pt>
                <c:pt idx="3">
                  <c:v>3109762</c:v>
                </c:pt>
                <c:pt idx="4">
                  <c:v>3111753</c:v>
                </c:pt>
                <c:pt idx="5">
                  <c:v>3111489</c:v>
                </c:pt>
                <c:pt idx="6">
                  <c:v>3112557</c:v>
                </c:pt>
              </c:numCache>
            </c:numRef>
          </c:val>
          <c:smooth val="0"/>
          <c:extLst>
            <c:ext xmlns:c16="http://schemas.microsoft.com/office/drawing/2014/chart" uri="{C3380CC4-5D6E-409C-BE32-E72D297353CC}">
              <c16:uniqueId val="{00000003-48DB-4582-9DE3-8D41CDCC30CE}"/>
            </c:ext>
          </c:extLst>
        </c:ser>
        <c:dLbls>
          <c:showLegendKey val="0"/>
          <c:showVal val="0"/>
          <c:showCatName val="0"/>
          <c:showSerName val="0"/>
          <c:showPercent val="0"/>
          <c:showBubbleSize val="0"/>
        </c:dLbls>
        <c:smooth val="0"/>
        <c:axId val="362802192"/>
        <c:axId val="362805144"/>
      </c:lineChart>
      <c:dateAx>
        <c:axId val="36280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05144"/>
        <c:crosses val="autoZero"/>
        <c:auto val="1"/>
        <c:lblOffset val="100"/>
        <c:baseTimeUnit val="days"/>
      </c:dateAx>
      <c:valAx>
        <c:axId val="36280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0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c:v>
                </c:pt>
              </c:strCache>
            </c:strRef>
          </c:tx>
          <c:spPr>
            <a:ln w="28575" cap="rnd">
              <a:solidFill>
                <a:schemeClr val="accent1"/>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132</c:v>
                </c:pt>
                <c:pt idx="1">
                  <c:v>131</c:v>
                </c:pt>
                <c:pt idx="2">
                  <c:v>171</c:v>
                </c:pt>
                <c:pt idx="3">
                  <c:v>110</c:v>
                </c:pt>
                <c:pt idx="4">
                  <c:v>171</c:v>
                </c:pt>
                <c:pt idx="5">
                  <c:v>-337</c:v>
                </c:pt>
                <c:pt idx="6">
                  <c:v>150</c:v>
                </c:pt>
              </c:numCache>
            </c:numRef>
          </c:val>
          <c:smooth val="0"/>
          <c:extLst>
            <c:ext xmlns:c16="http://schemas.microsoft.com/office/drawing/2014/chart" uri="{C3380CC4-5D6E-409C-BE32-E72D297353CC}">
              <c16:uniqueId val="{00000000-54A3-4BF4-BE57-EBDAC5F5D79D}"/>
            </c:ext>
          </c:extLst>
        </c:ser>
        <c:ser>
          <c:idx val="1"/>
          <c:order val="1"/>
          <c:tx>
            <c:strRef>
              <c:f>Sheet1!$C$1</c:f>
              <c:strCache>
                <c:ptCount val="1"/>
                <c:pt idx="0">
                  <c:v>Sam's Club</c:v>
                </c:pt>
              </c:strCache>
            </c:strRef>
          </c:tx>
          <c:spPr>
            <a:ln w="28575" cap="rnd">
              <a:solidFill>
                <a:schemeClr val="accent2"/>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Sheet1!$C$2:$C$8</c:f>
              <c:numCache>
                <c:formatCode>General</c:formatCode>
                <c:ptCount val="7"/>
                <c:pt idx="0">
                  <c:v>1</c:v>
                </c:pt>
                <c:pt idx="1">
                  <c:v>17</c:v>
                </c:pt>
                <c:pt idx="2">
                  <c:v>33</c:v>
                </c:pt>
                <c:pt idx="3">
                  <c:v>1</c:v>
                </c:pt>
                <c:pt idx="4">
                  <c:v>16</c:v>
                </c:pt>
                <c:pt idx="5">
                  <c:v>4</c:v>
                </c:pt>
                <c:pt idx="6">
                  <c:v>17</c:v>
                </c:pt>
              </c:numCache>
            </c:numRef>
          </c:val>
          <c:smooth val="0"/>
          <c:extLst>
            <c:ext xmlns:c16="http://schemas.microsoft.com/office/drawing/2014/chart" uri="{C3380CC4-5D6E-409C-BE32-E72D297353CC}">
              <c16:uniqueId val="{00000001-54A3-4BF4-BE57-EBDAC5F5D79D}"/>
            </c:ext>
          </c:extLst>
        </c:ser>
        <c:ser>
          <c:idx val="2"/>
          <c:order val="2"/>
          <c:tx>
            <c:strRef>
              <c:f>Sheet1!$D$1</c:f>
              <c:strCache>
                <c:ptCount val="1"/>
                <c:pt idx="0">
                  <c:v>Target</c:v>
                </c:pt>
              </c:strCache>
            </c:strRef>
          </c:tx>
          <c:spPr>
            <a:ln w="28575" cap="rnd">
              <a:solidFill>
                <a:schemeClr val="accent3"/>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Sheet1!$D$2:$D$8</c:f>
              <c:numCache>
                <c:formatCode>General</c:formatCode>
                <c:ptCount val="7"/>
                <c:pt idx="0">
                  <c:v>129</c:v>
                </c:pt>
                <c:pt idx="1">
                  <c:v>59</c:v>
                </c:pt>
                <c:pt idx="2">
                  <c:v>138</c:v>
                </c:pt>
                <c:pt idx="3">
                  <c:v>92</c:v>
                </c:pt>
                <c:pt idx="4">
                  <c:v>163</c:v>
                </c:pt>
                <c:pt idx="5">
                  <c:v>136</c:v>
                </c:pt>
                <c:pt idx="6">
                  <c:v>713</c:v>
                </c:pt>
              </c:numCache>
            </c:numRef>
          </c:val>
          <c:smooth val="0"/>
          <c:extLst>
            <c:ext xmlns:c16="http://schemas.microsoft.com/office/drawing/2014/chart" uri="{C3380CC4-5D6E-409C-BE32-E72D297353CC}">
              <c16:uniqueId val="{00000002-54A3-4BF4-BE57-EBDAC5F5D79D}"/>
            </c:ext>
          </c:extLst>
        </c:ser>
        <c:ser>
          <c:idx val="3"/>
          <c:order val="3"/>
          <c:tx>
            <c:strRef>
              <c:f>Sheet1!$E$1</c:f>
              <c:strCache>
                <c:ptCount val="1"/>
                <c:pt idx="0">
                  <c:v>Amazon.com</c:v>
                </c:pt>
              </c:strCache>
            </c:strRef>
          </c:tx>
          <c:spPr>
            <a:ln w="28575" cap="rnd">
              <a:solidFill>
                <a:schemeClr val="accent4"/>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Sheet1!$E$2:$E$8</c:f>
              <c:numCache>
                <c:formatCode>General</c:formatCode>
                <c:ptCount val="7"/>
                <c:pt idx="0">
                  <c:v>-1002</c:v>
                </c:pt>
                <c:pt idx="1">
                  <c:v>281</c:v>
                </c:pt>
                <c:pt idx="2">
                  <c:v>1829</c:v>
                </c:pt>
                <c:pt idx="3">
                  <c:v>-1003</c:v>
                </c:pt>
                <c:pt idx="4">
                  <c:v>1991</c:v>
                </c:pt>
                <c:pt idx="5">
                  <c:v>-264</c:v>
                </c:pt>
                <c:pt idx="6">
                  <c:v>1068</c:v>
                </c:pt>
              </c:numCache>
            </c:numRef>
          </c:val>
          <c:smooth val="0"/>
          <c:extLst>
            <c:ext xmlns:c16="http://schemas.microsoft.com/office/drawing/2014/chart" uri="{C3380CC4-5D6E-409C-BE32-E72D297353CC}">
              <c16:uniqueId val="{00000003-54A3-4BF4-BE57-EBDAC5F5D79D}"/>
            </c:ext>
          </c:extLst>
        </c:ser>
        <c:dLbls>
          <c:showLegendKey val="0"/>
          <c:showVal val="0"/>
          <c:showCatName val="0"/>
          <c:showSerName val="0"/>
          <c:showPercent val="0"/>
          <c:showBubbleSize val="0"/>
        </c:dLbls>
        <c:smooth val="0"/>
        <c:axId val="362803504"/>
        <c:axId val="362810720"/>
      </c:lineChart>
      <c:dateAx>
        <c:axId val="36280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10720"/>
        <c:crosses val="autoZero"/>
        <c:auto val="1"/>
        <c:lblOffset val="100"/>
        <c:baseTimeUnit val="days"/>
      </c:dateAx>
      <c:valAx>
        <c:axId val="36281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0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c:v>
                </c:pt>
              </c:strCache>
            </c:strRef>
          </c:tx>
          <c:spPr>
            <a:ln w="28575" cap="rnd">
              <a:solidFill>
                <a:schemeClr val="accent1"/>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1998894</c:v>
                </c:pt>
                <c:pt idx="1">
                  <c:v>2002252</c:v>
                </c:pt>
                <c:pt idx="2">
                  <c:v>2003968</c:v>
                </c:pt>
                <c:pt idx="3">
                  <c:v>2005937</c:v>
                </c:pt>
                <c:pt idx="4">
                  <c:v>2007705</c:v>
                </c:pt>
                <c:pt idx="5">
                  <c:v>2009486</c:v>
                </c:pt>
                <c:pt idx="6">
                  <c:v>2011107</c:v>
                </c:pt>
              </c:numCache>
            </c:numRef>
          </c:val>
          <c:smooth val="0"/>
          <c:extLst>
            <c:ext xmlns:c16="http://schemas.microsoft.com/office/drawing/2014/chart" uri="{C3380CC4-5D6E-409C-BE32-E72D297353CC}">
              <c16:uniqueId val="{00000000-D46D-464C-B2EC-B1E93DFF0FE7}"/>
            </c:ext>
          </c:extLst>
        </c:ser>
        <c:ser>
          <c:idx val="1"/>
          <c:order val="1"/>
          <c:tx>
            <c:strRef>
              <c:f>Sheet1!$C$1</c:f>
              <c:strCache>
                <c:ptCount val="1"/>
                <c:pt idx="0">
                  <c:v>samsclub</c:v>
                </c:pt>
              </c:strCache>
            </c:strRef>
          </c:tx>
          <c:spPr>
            <a:ln w="28575" cap="rnd">
              <a:solidFill>
                <a:schemeClr val="accent2"/>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Sheet1!$C$2:$C$8</c:f>
              <c:numCache>
                <c:formatCode>General</c:formatCode>
                <c:ptCount val="7"/>
                <c:pt idx="0">
                  <c:v>316012</c:v>
                </c:pt>
                <c:pt idx="1">
                  <c:v>316208</c:v>
                </c:pt>
                <c:pt idx="2">
                  <c:v>316324</c:v>
                </c:pt>
                <c:pt idx="3">
                  <c:v>316491</c:v>
                </c:pt>
                <c:pt idx="4">
                  <c:v>316677</c:v>
                </c:pt>
                <c:pt idx="5">
                  <c:v>316940</c:v>
                </c:pt>
                <c:pt idx="6">
                  <c:v>317105</c:v>
                </c:pt>
              </c:numCache>
            </c:numRef>
          </c:val>
          <c:smooth val="0"/>
          <c:extLst>
            <c:ext xmlns:c16="http://schemas.microsoft.com/office/drawing/2014/chart" uri="{C3380CC4-5D6E-409C-BE32-E72D297353CC}">
              <c16:uniqueId val="{00000001-D46D-464C-B2EC-B1E93DFF0FE7}"/>
            </c:ext>
          </c:extLst>
        </c:ser>
        <c:ser>
          <c:idx val="2"/>
          <c:order val="2"/>
          <c:tx>
            <c:strRef>
              <c:f>Sheet1!$D$1</c:f>
              <c:strCache>
                <c:ptCount val="1"/>
                <c:pt idx="0">
                  <c:v>costco</c:v>
                </c:pt>
              </c:strCache>
            </c:strRef>
          </c:tx>
          <c:spPr>
            <a:ln w="28575" cap="rnd">
              <a:solidFill>
                <a:schemeClr val="accent3"/>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Sheet1!$D$2:$D$8</c:f>
              <c:numCache>
                <c:formatCode>General</c:formatCode>
                <c:ptCount val="7"/>
                <c:pt idx="0">
                  <c:v>483251</c:v>
                </c:pt>
                <c:pt idx="1">
                  <c:v>483759</c:v>
                </c:pt>
                <c:pt idx="2">
                  <c:v>484249</c:v>
                </c:pt>
                <c:pt idx="3">
                  <c:v>484844</c:v>
                </c:pt>
                <c:pt idx="4">
                  <c:v>485491</c:v>
                </c:pt>
                <c:pt idx="5">
                  <c:v>486113</c:v>
                </c:pt>
                <c:pt idx="6">
                  <c:v>486486</c:v>
                </c:pt>
              </c:numCache>
            </c:numRef>
          </c:val>
          <c:smooth val="0"/>
          <c:extLst>
            <c:ext xmlns:c16="http://schemas.microsoft.com/office/drawing/2014/chart" uri="{C3380CC4-5D6E-409C-BE32-E72D297353CC}">
              <c16:uniqueId val="{00000002-D46D-464C-B2EC-B1E93DFF0FE7}"/>
            </c:ext>
          </c:extLst>
        </c:ser>
        <c:ser>
          <c:idx val="3"/>
          <c:order val="3"/>
          <c:tx>
            <c:strRef>
              <c:f>Sheet1!$E$1</c:f>
              <c:strCache>
                <c:ptCount val="1"/>
                <c:pt idx="0">
                  <c:v>target</c:v>
                </c:pt>
              </c:strCache>
            </c:strRef>
          </c:tx>
          <c:spPr>
            <a:ln w="28575" cap="rnd">
              <a:solidFill>
                <a:schemeClr val="accent4"/>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Sheet1!$E$2:$E$8</c:f>
              <c:numCache>
                <c:formatCode>General</c:formatCode>
                <c:ptCount val="7"/>
                <c:pt idx="0">
                  <c:v>3975644</c:v>
                </c:pt>
                <c:pt idx="1">
                  <c:v>3978252</c:v>
                </c:pt>
                <c:pt idx="2">
                  <c:v>3980277</c:v>
                </c:pt>
                <c:pt idx="3">
                  <c:v>3982864</c:v>
                </c:pt>
                <c:pt idx="4">
                  <c:v>3985401</c:v>
                </c:pt>
                <c:pt idx="5">
                  <c:v>3989057</c:v>
                </c:pt>
                <c:pt idx="6">
                  <c:v>3991691</c:v>
                </c:pt>
              </c:numCache>
            </c:numRef>
          </c:val>
          <c:smooth val="0"/>
          <c:extLst>
            <c:ext xmlns:c16="http://schemas.microsoft.com/office/drawing/2014/chart" uri="{C3380CC4-5D6E-409C-BE32-E72D297353CC}">
              <c16:uniqueId val="{00000003-D46D-464C-B2EC-B1E93DFF0FE7}"/>
            </c:ext>
          </c:extLst>
        </c:ser>
        <c:ser>
          <c:idx val="4"/>
          <c:order val="4"/>
          <c:tx>
            <c:strRef>
              <c:f>Sheet1!$F$1</c:f>
              <c:strCache>
                <c:ptCount val="1"/>
                <c:pt idx="0">
                  <c:v>amazon</c:v>
                </c:pt>
              </c:strCache>
            </c:strRef>
          </c:tx>
          <c:spPr>
            <a:ln w="28575" cap="rnd">
              <a:solidFill>
                <a:schemeClr val="accent5"/>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Sheet1!$F$2:$F$8</c:f>
              <c:numCache>
                <c:formatCode>General</c:formatCode>
                <c:ptCount val="7"/>
                <c:pt idx="0">
                  <c:v>2002923</c:v>
                </c:pt>
                <c:pt idx="1">
                  <c:v>2004113</c:v>
                </c:pt>
                <c:pt idx="2">
                  <c:v>2005575</c:v>
                </c:pt>
                <c:pt idx="3">
                  <c:v>2007159</c:v>
                </c:pt>
                <c:pt idx="4">
                  <c:v>2008679</c:v>
                </c:pt>
                <c:pt idx="5">
                  <c:v>2010030</c:v>
                </c:pt>
                <c:pt idx="6">
                  <c:v>2011096</c:v>
                </c:pt>
              </c:numCache>
            </c:numRef>
          </c:val>
          <c:smooth val="0"/>
          <c:extLst>
            <c:ext xmlns:c16="http://schemas.microsoft.com/office/drawing/2014/chart" uri="{C3380CC4-5D6E-409C-BE32-E72D297353CC}">
              <c16:uniqueId val="{00000004-D46D-464C-B2EC-B1E93DFF0FE7}"/>
            </c:ext>
          </c:extLst>
        </c:ser>
        <c:ser>
          <c:idx val="5"/>
          <c:order val="5"/>
          <c:tx>
            <c:strRef>
              <c:f>Sheet1!$G$1</c:f>
              <c:strCache>
                <c:ptCount val="1"/>
                <c:pt idx="0">
                  <c:v>bjswholesale</c:v>
                </c:pt>
              </c:strCache>
            </c:strRef>
          </c:tx>
          <c:spPr>
            <a:ln w="28575" cap="rnd">
              <a:solidFill>
                <a:schemeClr val="accent6"/>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Sheet1!$G$2:$G$8</c:f>
              <c:numCache>
                <c:formatCode>General</c:formatCode>
                <c:ptCount val="7"/>
                <c:pt idx="0">
                  <c:v>39250</c:v>
                </c:pt>
                <c:pt idx="1">
                  <c:v>39307</c:v>
                </c:pt>
                <c:pt idx="2">
                  <c:v>39354</c:v>
                </c:pt>
                <c:pt idx="3">
                  <c:v>39409</c:v>
                </c:pt>
                <c:pt idx="4">
                  <c:v>39483</c:v>
                </c:pt>
                <c:pt idx="5">
                  <c:v>39555</c:v>
                </c:pt>
                <c:pt idx="6">
                  <c:v>39596</c:v>
                </c:pt>
              </c:numCache>
            </c:numRef>
          </c:val>
          <c:smooth val="0"/>
          <c:extLst>
            <c:ext xmlns:c16="http://schemas.microsoft.com/office/drawing/2014/chart" uri="{C3380CC4-5D6E-409C-BE32-E72D297353CC}">
              <c16:uniqueId val="{00000005-D46D-464C-B2EC-B1E93DFF0FE7}"/>
            </c:ext>
          </c:extLst>
        </c:ser>
        <c:dLbls>
          <c:showLegendKey val="0"/>
          <c:showVal val="0"/>
          <c:showCatName val="0"/>
          <c:showSerName val="0"/>
          <c:showPercent val="0"/>
          <c:showBubbleSize val="0"/>
        </c:dLbls>
        <c:smooth val="0"/>
        <c:axId val="405092552"/>
        <c:axId val="405093208"/>
      </c:lineChart>
      <c:dateAx>
        <c:axId val="40509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3208"/>
        <c:crosses val="autoZero"/>
        <c:auto val="1"/>
        <c:lblOffset val="100"/>
        <c:baseTimeUnit val="days"/>
      </c:dateAx>
      <c:valAx>
        <c:axId val="40509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c:v>
                </c:pt>
              </c:strCache>
            </c:strRef>
          </c:tx>
          <c:spPr>
            <a:ln w="28575" cap="rnd">
              <a:solidFill>
                <a:schemeClr val="accent1"/>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2235</c:v>
                </c:pt>
                <c:pt idx="1">
                  <c:v>3358</c:v>
                </c:pt>
                <c:pt idx="2">
                  <c:v>1716</c:v>
                </c:pt>
                <c:pt idx="3">
                  <c:v>1969</c:v>
                </c:pt>
                <c:pt idx="4">
                  <c:v>1768</c:v>
                </c:pt>
                <c:pt idx="5">
                  <c:v>1781</c:v>
                </c:pt>
                <c:pt idx="6">
                  <c:v>1621</c:v>
                </c:pt>
              </c:numCache>
            </c:numRef>
          </c:val>
          <c:smooth val="0"/>
          <c:extLst>
            <c:ext xmlns:c16="http://schemas.microsoft.com/office/drawing/2014/chart" uri="{C3380CC4-5D6E-409C-BE32-E72D297353CC}">
              <c16:uniqueId val="{00000000-EDF4-4B4C-935A-8B69ADFA14DC}"/>
            </c:ext>
          </c:extLst>
        </c:ser>
        <c:ser>
          <c:idx val="1"/>
          <c:order val="1"/>
          <c:tx>
            <c:strRef>
              <c:f>Sheet1!$C$1</c:f>
              <c:strCache>
                <c:ptCount val="1"/>
                <c:pt idx="0">
                  <c:v>samsclub</c:v>
                </c:pt>
              </c:strCache>
            </c:strRef>
          </c:tx>
          <c:spPr>
            <a:ln w="28575" cap="rnd">
              <a:solidFill>
                <a:schemeClr val="accent2"/>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Sheet1!$C$2:$C$8</c:f>
              <c:numCache>
                <c:formatCode>General</c:formatCode>
                <c:ptCount val="7"/>
                <c:pt idx="0">
                  <c:v>189</c:v>
                </c:pt>
                <c:pt idx="1">
                  <c:v>196</c:v>
                </c:pt>
                <c:pt idx="2">
                  <c:v>116</c:v>
                </c:pt>
                <c:pt idx="3">
                  <c:v>167</c:v>
                </c:pt>
                <c:pt idx="4">
                  <c:v>186</c:v>
                </c:pt>
                <c:pt idx="5">
                  <c:v>263</c:v>
                </c:pt>
                <c:pt idx="6">
                  <c:v>165</c:v>
                </c:pt>
              </c:numCache>
            </c:numRef>
          </c:val>
          <c:smooth val="0"/>
          <c:extLst>
            <c:ext xmlns:c16="http://schemas.microsoft.com/office/drawing/2014/chart" uri="{C3380CC4-5D6E-409C-BE32-E72D297353CC}">
              <c16:uniqueId val="{00000001-EDF4-4B4C-935A-8B69ADFA14DC}"/>
            </c:ext>
          </c:extLst>
        </c:ser>
        <c:ser>
          <c:idx val="2"/>
          <c:order val="2"/>
          <c:tx>
            <c:strRef>
              <c:f>Sheet1!$D$1</c:f>
              <c:strCache>
                <c:ptCount val="1"/>
                <c:pt idx="0">
                  <c:v>costco</c:v>
                </c:pt>
              </c:strCache>
            </c:strRef>
          </c:tx>
          <c:spPr>
            <a:ln w="28575" cap="rnd">
              <a:solidFill>
                <a:schemeClr val="accent3"/>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Sheet1!$D$2:$D$8</c:f>
              <c:numCache>
                <c:formatCode>General</c:formatCode>
                <c:ptCount val="7"/>
                <c:pt idx="0">
                  <c:v>534</c:v>
                </c:pt>
                <c:pt idx="1">
                  <c:v>508</c:v>
                </c:pt>
                <c:pt idx="2">
                  <c:v>490</c:v>
                </c:pt>
                <c:pt idx="3">
                  <c:v>595</c:v>
                </c:pt>
                <c:pt idx="4">
                  <c:v>647</c:v>
                </c:pt>
                <c:pt idx="5">
                  <c:v>622</c:v>
                </c:pt>
                <c:pt idx="6">
                  <c:v>373</c:v>
                </c:pt>
              </c:numCache>
            </c:numRef>
          </c:val>
          <c:smooth val="0"/>
          <c:extLst>
            <c:ext xmlns:c16="http://schemas.microsoft.com/office/drawing/2014/chart" uri="{C3380CC4-5D6E-409C-BE32-E72D297353CC}">
              <c16:uniqueId val="{00000002-EDF4-4B4C-935A-8B69ADFA14DC}"/>
            </c:ext>
          </c:extLst>
        </c:ser>
        <c:ser>
          <c:idx val="3"/>
          <c:order val="3"/>
          <c:tx>
            <c:strRef>
              <c:f>Sheet1!$E$1</c:f>
              <c:strCache>
                <c:ptCount val="1"/>
                <c:pt idx="0">
                  <c:v>target</c:v>
                </c:pt>
              </c:strCache>
            </c:strRef>
          </c:tx>
          <c:spPr>
            <a:ln w="28575" cap="rnd">
              <a:solidFill>
                <a:schemeClr val="accent4"/>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Sheet1!$E$2:$E$8</c:f>
              <c:numCache>
                <c:formatCode>General</c:formatCode>
                <c:ptCount val="7"/>
                <c:pt idx="0">
                  <c:v>2490</c:v>
                </c:pt>
                <c:pt idx="1">
                  <c:v>2608</c:v>
                </c:pt>
                <c:pt idx="2">
                  <c:v>2025</c:v>
                </c:pt>
                <c:pt idx="3">
                  <c:v>2587</c:v>
                </c:pt>
                <c:pt idx="4">
                  <c:v>2537</c:v>
                </c:pt>
                <c:pt idx="5">
                  <c:v>3656</c:v>
                </c:pt>
                <c:pt idx="6">
                  <c:v>2634</c:v>
                </c:pt>
              </c:numCache>
            </c:numRef>
          </c:val>
          <c:smooth val="0"/>
          <c:extLst>
            <c:ext xmlns:c16="http://schemas.microsoft.com/office/drawing/2014/chart" uri="{C3380CC4-5D6E-409C-BE32-E72D297353CC}">
              <c16:uniqueId val="{00000003-EDF4-4B4C-935A-8B69ADFA14DC}"/>
            </c:ext>
          </c:extLst>
        </c:ser>
        <c:ser>
          <c:idx val="4"/>
          <c:order val="4"/>
          <c:tx>
            <c:strRef>
              <c:f>Sheet1!$F$1</c:f>
              <c:strCache>
                <c:ptCount val="1"/>
                <c:pt idx="0">
                  <c:v>amazon</c:v>
                </c:pt>
              </c:strCache>
            </c:strRef>
          </c:tx>
          <c:spPr>
            <a:ln w="28575" cap="rnd">
              <a:solidFill>
                <a:schemeClr val="accent5"/>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Sheet1!$F$2:$F$8</c:f>
              <c:numCache>
                <c:formatCode>General</c:formatCode>
                <c:ptCount val="7"/>
                <c:pt idx="0">
                  <c:v>1618</c:v>
                </c:pt>
                <c:pt idx="1">
                  <c:v>1190</c:v>
                </c:pt>
                <c:pt idx="2">
                  <c:v>1462</c:v>
                </c:pt>
                <c:pt idx="3">
                  <c:v>1584</c:v>
                </c:pt>
                <c:pt idx="4">
                  <c:v>1520</c:v>
                </c:pt>
                <c:pt idx="5">
                  <c:v>1351</c:v>
                </c:pt>
                <c:pt idx="6">
                  <c:v>1066</c:v>
                </c:pt>
              </c:numCache>
            </c:numRef>
          </c:val>
          <c:smooth val="0"/>
          <c:extLst>
            <c:ext xmlns:c16="http://schemas.microsoft.com/office/drawing/2014/chart" uri="{C3380CC4-5D6E-409C-BE32-E72D297353CC}">
              <c16:uniqueId val="{00000004-EDF4-4B4C-935A-8B69ADFA14DC}"/>
            </c:ext>
          </c:extLst>
        </c:ser>
        <c:ser>
          <c:idx val="5"/>
          <c:order val="5"/>
          <c:tx>
            <c:strRef>
              <c:f>Sheet1!$G$1</c:f>
              <c:strCache>
                <c:ptCount val="1"/>
                <c:pt idx="0">
                  <c:v>bjswholesale</c:v>
                </c:pt>
              </c:strCache>
            </c:strRef>
          </c:tx>
          <c:spPr>
            <a:ln w="28575" cap="rnd">
              <a:solidFill>
                <a:schemeClr val="accent6"/>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Sheet1!$G$2:$G$8</c:f>
              <c:numCache>
                <c:formatCode>General</c:formatCode>
                <c:ptCount val="7"/>
                <c:pt idx="0">
                  <c:v>69</c:v>
                </c:pt>
                <c:pt idx="1">
                  <c:v>57</c:v>
                </c:pt>
                <c:pt idx="2">
                  <c:v>47</c:v>
                </c:pt>
                <c:pt idx="3">
                  <c:v>55</c:v>
                </c:pt>
                <c:pt idx="4">
                  <c:v>74</c:v>
                </c:pt>
                <c:pt idx="5">
                  <c:v>72</c:v>
                </c:pt>
                <c:pt idx="6">
                  <c:v>41</c:v>
                </c:pt>
              </c:numCache>
            </c:numRef>
          </c:val>
          <c:smooth val="0"/>
          <c:extLst>
            <c:ext xmlns:c16="http://schemas.microsoft.com/office/drawing/2014/chart" uri="{C3380CC4-5D6E-409C-BE32-E72D297353CC}">
              <c16:uniqueId val="{00000005-EDF4-4B4C-935A-8B69ADFA14DC}"/>
            </c:ext>
          </c:extLst>
        </c:ser>
        <c:dLbls>
          <c:showLegendKey val="0"/>
          <c:showVal val="0"/>
          <c:showCatName val="0"/>
          <c:showSerName val="0"/>
          <c:showPercent val="0"/>
          <c:showBubbleSize val="0"/>
        </c:dLbls>
        <c:smooth val="0"/>
        <c:axId val="405099112"/>
        <c:axId val="405104032"/>
      </c:lineChart>
      <c:dateAx>
        <c:axId val="40509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4032"/>
        <c:crosses val="autoZero"/>
        <c:auto val="1"/>
        <c:lblOffset val="100"/>
        <c:baseTimeUnit val="days"/>
      </c:dateAx>
      <c:valAx>
        <c:axId val="40510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c:v>
                </c:pt>
              </c:strCache>
            </c:strRef>
          </c:tx>
          <c:spPr>
            <a:ln w="28575" cap="rnd">
              <a:solidFill>
                <a:schemeClr val="accent1"/>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34372383</c:v>
                </c:pt>
                <c:pt idx="1">
                  <c:v>34370918</c:v>
                </c:pt>
                <c:pt idx="2">
                  <c:v>34369700</c:v>
                </c:pt>
                <c:pt idx="3">
                  <c:v>34368295</c:v>
                </c:pt>
                <c:pt idx="4">
                  <c:v>34366908</c:v>
                </c:pt>
                <c:pt idx="5">
                  <c:v>34365308</c:v>
                </c:pt>
                <c:pt idx="6">
                  <c:v>34363755</c:v>
                </c:pt>
              </c:numCache>
            </c:numRef>
          </c:val>
          <c:smooth val="0"/>
          <c:extLst>
            <c:ext xmlns:c16="http://schemas.microsoft.com/office/drawing/2014/chart" uri="{C3380CC4-5D6E-409C-BE32-E72D297353CC}">
              <c16:uniqueId val="{00000000-FDA5-47DF-B4C2-63F353AB2832}"/>
            </c:ext>
          </c:extLst>
        </c:ser>
        <c:ser>
          <c:idx val="1"/>
          <c:order val="1"/>
          <c:tx>
            <c:strRef>
              <c:f>Sheet1!$C$1</c:f>
              <c:strCache>
                <c:ptCount val="1"/>
                <c:pt idx="0">
                  <c:v>Sam's Club</c:v>
                </c:pt>
              </c:strCache>
            </c:strRef>
          </c:tx>
          <c:spPr>
            <a:ln w="28575" cap="rnd">
              <a:solidFill>
                <a:schemeClr val="accent2"/>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Sheet1!$C$2:$C$8</c:f>
              <c:numCache>
                <c:formatCode>General</c:formatCode>
                <c:ptCount val="7"/>
                <c:pt idx="0">
                  <c:v>3249103</c:v>
                </c:pt>
                <c:pt idx="1">
                  <c:v>3249369</c:v>
                </c:pt>
                <c:pt idx="2">
                  <c:v>3249572</c:v>
                </c:pt>
                <c:pt idx="3">
                  <c:v>3249800</c:v>
                </c:pt>
                <c:pt idx="4">
                  <c:v>3249959</c:v>
                </c:pt>
                <c:pt idx="5">
                  <c:v>3250071</c:v>
                </c:pt>
                <c:pt idx="6">
                  <c:v>3250266</c:v>
                </c:pt>
              </c:numCache>
            </c:numRef>
          </c:val>
          <c:smooth val="0"/>
          <c:extLst>
            <c:ext xmlns:c16="http://schemas.microsoft.com/office/drawing/2014/chart" uri="{C3380CC4-5D6E-409C-BE32-E72D297353CC}">
              <c16:uniqueId val="{00000001-FDA5-47DF-B4C2-63F353AB2832}"/>
            </c:ext>
          </c:extLst>
        </c:ser>
        <c:ser>
          <c:idx val="2"/>
          <c:order val="2"/>
          <c:tx>
            <c:strRef>
              <c:f>Sheet1!$D$1</c:f>
              <c:strCache>
                <c:ptCount val="1"/>
                <c:pt idx="0">
                  <c:v>Costco</c:v>
                </c:pt>
              </c:strCache>
            </c:strRef>
          </c:tx>
          <c:spPr>
            <a:ln w="28575" cap="rnd">
              <a:solidFill>
                <a:schemeClr val="accent3"/>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Sheet1!$D$2:$D$8</c:f>
              <c:numCache>
                <c:formatCode>General</c:formatCode>
                <c:ptCount val="7"/>
                <c:pt idx="0">
                  <c:v>2142882</c:v>
                </c:pt>
                <c:pt idx="1">
                  <c:v>2143127</c:v>
                </c:pt>
                <c:pt idx="2">
                  <c:v>2143312</c:v>
                </c:pt>
                <c:pt idx="3">
                  <c:v>2143507</c:v>
                </c:pt>
                <c:pt idx="4">
                  <c:v>2143662</c:v>
                </c:pt>
                <c:pt idx="5">
                  <c:v>2143829</c:v>
                </c:pt>
                <c:pt idx="6">
                  <c:v>2143943</c:v>
                </c:pt>
              </c:numCache>
            </c:numRef>
          </c:val>
          <c:smooth val="0"/>
          <c:extLst>
            <c:ext xmlns:c16="http://schemas.microsoft.com/office/drawing/2014/chart" uri="{C3380CC4-5D6E-409C-BE32-E72D297353CC}">
              <c16:uniqueId val="{00000002-FDA5-47DF-B4C2-63F353AB2832}"/>
            </c:ext>
          </c:extLst>
        </c:ser>
        <c:ser>
          <c:idx val="3"/>
          <c:order val="3"/>
          <c:tx>
            <c:strRef>
              <c:f>Sheet1!$E$1</c:f>
              <c:strCache>
                <c:ptCount val="1"/>
                <c:pt idx="0">
                  <c:v>Target</c:v>
                </c:pt>
              </c:strCache>
            </c:strRef>
          </c:tx>
          <c:spPr>
            <a:ln w="28575" cap="rnd">
              <a:solidFill>
                <a:schemeClr val="accent4"/>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Sheet1!$E$2:$E$8</c:f>
              <c:numCache>
                <c:formatCode>General</c:formatCode>
                <c:ptCount val="7"/>
                <c:pt idx="0">
                  <c:v>24225734</c:v>
                </c:pt>
                <c:pt idx="1">
                  <c:v>24224986</c:v>
                </c:pt>
                <c:pt idx="2">
                  <c:v>24224317</c:v>
                </c:pt>
                <c:pt idx="3">
                  <c:v>24223623</c:v>
                </c:pt>
                <c:pt idx="4">
                  <c:v>24222707</c:v>
                </c:pt>
                <c:pt idx="5">
                  <c:v>24221891</c:v>
                </c:pt>
                <c:pt idx="6">
                  <c:v>24220947</c:v>
                </c:pt>
              </c:numCache>
            </c:numRef>
          </c:val>
          <c:smooth val="0"/>
          <c:extLst>
            <c:ext xmlns:c16="http://schemas.microsoft.com/office/drawing/2014/chart" uri="{C3380CC4-5D6E-409C-BE32-E72D297353CC}">
              <c16:uniqueId val="{00000003-FDA5-47DF-B4C2-63F353AB2832}"/>
            </c:ext>
          </c:extLst>
        </c:ser>
        <c:ser>
          <c:idx val="4"/>
          <c:order val="4"/>
          <c:tx>
            <c:strRef>
              <c:f>Sheet1!$F$1</c:f>
              <c:strCache>
                <c:ptCount val="1"/>
                <c:pt idx="0">
                  <c:v>Amazon.com</c:v>
                </c:pt>
              </c:strCache>
            </c:strRef>
          </c:tx>
          <c:spPr>
            <a:ln w="28575" cap="rnd">
              <a:solidFill>
                <a:schemeClr val="accent5"/>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Sheet1!$F$2:$F$8</c:f>
              <c:numCache>
                <c:formatCode>General</c:formatCode>
                <c:ptCount val="7"/>
                <c:pt idx="0">
                  <c:v>29287481</c:v>
                </c:pt>
                <c:pt idx="1">
                  <c:v>29287433</c:v>
                </c:pt>
                <c:pt idx="2">
                  <c:v>29287696</c:v>
                </c:pt>
                <c:pt idx="3">
                  <c:v>29288014</c:v>
                </c:pt>
                <c:pt idx="4">
                  <c:v>29288031</c:v>
                </c:pt>
                <c:pt idx="5">
                  <c:v>29287779</c:v>
                </c:pt>
                <c:pt idx="6">
                  <c:v>29287509</c:v>
                </c:pt>
              </c:numCache>
            </c:numRef>
          </c:val>
          <c:smooth val="0"/>
          <c:extLst>
            <c:ext xmlns:c16="http://schemas.microsoft.com/office/drawing/2014/chart" uri="{C3380CC4-5D6E-409C-BE32-E72D297353CC}">
              <c16:uniqueId val="{00000004-FDA5-47DF-B4C2-63F353AB2832}"/>
            </c:ext>
          </c:extLst>
        </c:ser>
        <c:ser>
          <c:idx val="5"/>
          <c:order val="5"/>
          <c:tx>
            <c:strRef>
              <c:f>Sheet1!$G$1</c:f>
              <c:strCache>
                <c:ptCount val="1"/>
                <c:pt idx="0">
                  <c:v>BJ's Wholesale Club</c:v>
                </c:pt>
              </c:strCache>
            </c:strRef>
          </c:tx>
          <c:spPr>
            <a:ln w="28575" cap="rnd">
              <a:solidFill>
                <a:schemeClr val="accent6"/>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Sheet1!$G$2:$G$8</c:f>
              <c:numCache>
                <c:formatCode>General</c:formatCode>
                <c:ptCount val="7"/>
                <c:pt idx="0">
                  <c:v>465281</c:v>
                </c:pt>
                <c:pt idx="1">
                  <c:v>465338</c:v>
                </c:pt>
                <c:pt idx="2">
                  <c:v>465388</c:v>
                </c:pt>
                <c:pt idx="3">
                  <c:v>465428</c:v>
                </c:pt>
                <c:pt idx="4">
                  <c:v>465458</c:v>
                </c:pt>
                <c:pt idx="5">
                  <c:v>465505</c:v>
                </c:pt>
                <c:pt idx="6">
                  <c:v>465539</c:v>
                </c:pt>
              </c:numCache>
            </c:numRef>
          </c:val>
          <c:smooth val="0"/>
          <c:extLst>
            <c:ext xmlns:c16="http://schemas.microsoft.com/office/drawing/2014/chart" uri="{C3380CC4-5D6E-409C-BE32-E72D297353CC}">
              <c16:uniqueId val="{00000005-FDA5-47DF-B4C2-63F353AB2832}"/>
            </c:ext>
          </c:extLst>
        </c:ser>
        <c:dLbls>
          <c:showLegendKey val="0"/>
          <c:showVal val="0"/>
          <c:showCatName val="0"/>
          <c:showSerName val="0"/>
          <c:showPercent val="0"/>
          <c:showBubbleSize val="0"/>
        </c:dLbls>
        <c:smooth val="0"/>
        <c:axId val="456882040"/>
        <c:axId val="456886304"/>
      </c:lineChart>
      <c:dateAx>
        <c:axId val="456882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86304"/>
        <c:crosses val="autoZero"/>
        <c:auto val="1"/>
        <c:lblOffset val="100"/>
        <c:baseTimeUnit val="days"/>
      </c:dateAx>
      <c:valAx>
        <c:axId val="45688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8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c:v>
                </c:pt>
              </c:strCache>
            </c:strRef>
          </c:tx>
          <c:spPr>
            <a:ln w="28575" cap="rnd">
              <a:solidFill>
                <a:schemeClr val="accent1"/>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-1400</c:v>
                </c:pt>
                <c:pt idx="1">
                  <c:v>-1465</c:v>
                </c:pt>
                <c:pt idx="2">
                  <c:v>-1218</c:v>
                </c:pt>
                <c:pt idx="3">
                  <c:v>-1405</c:v>
                </c:pt>
                <c:pt idx="4">
                  <c:v>-1387</c:v>
                </c:pt>
                <c:pt idx="5">
                  <c:v>-1600</c:v>
                </c:pt>
                <c:pt idx="6">
                  <c:v>-1553</c:v>
                </c:pt>
              </c:numCache>
            </c:numRef>
          </c:val>
          <c:smooth val="0"/>
          <c:extLst>
            <c:ext xmlns:c16="http://schemas.microsoft.com/office/drawing/2014/chart" uri="{C3380CC4-5D6E-409C-BE32-E72D297353CC}">
              <c16:uniqueId val="{00000000-CA7F-42E1-B683-E67CE9ABF796}"/>
            </c:ext>
          </c:extLst>
        </c:ser>
        <c:ser>
          <c:idx val="1"/>
          <c:order val="1"/>
          <c:tx>
            <c:strRef>
              <c:f>Sheet1!$C$1</c:f>
              <c:strCache>
                <c:ptCount val="1"/>
                <c:pt idx="0">
                  <c:v>Sam's Club</c:v>
                </c:pt>
              </c:strCache>
            </c:strRef>
          </c:tx>
          <c:spPr>
            <a:ln w="28575" cap="rnd">
              <a:solidFill>
                <a:schemeClr val="accent2"/>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Sheet1!$C$2:$C$8</c:f>
              <c:numCache>
                <c:formatCode>General</c:formatCode>
                <c:ptCount val="7"/>
                <c:pt idx="0">
                  <c:v>189</c:v>
                </c:pt>
                <c:pt idx="1">
                  <c:v>266</c:v>
                </c:pt>
                <c:pt idx="2">
                  <c:v>203</c:v>
                </c:pt>
                <c:pt idx="3">
                  <c:v>228</c:v>
                </c:pt>
                <c:pt idx="4">
                  <c:v>159</c:v>
                </c:pt>
                <c:pt idx="5">
                  <c:v>112</c:v>
                </c:pt>
                <c:pt idx="6">
                  <c:v>195</c:v>
                </c:pt>
              </c:numCache>
            </c:numRef>
          </c:val>
          <c:smooth val="0"/>
          <c:extLst>
            <c:ext xmlns:c16="http://schemas.microsoft.com/office/drawing/2014/chart" uri="{C3380CC4-5D6E-409C-BE32-E72D297353CC}">
              <c16:uniqueId val="{00000001-CA7F-42E1-B683-E67CE9ABF796}"/>
            </c:ext>
          </c:extLst>
        </c:ser>
        <c:ser>
          <c:idx val="2"/>
          <c:order val="2"/>
          <c:tx>
            <c:strRef>
              <c:f>Sheet1!$D$1</c:f>
              <c:strCache>
                <c:ptCount val="1"/>
                <c:pt idx="0">
                  <c:v>Costco</c:v>
                </c:pt>
              </c:strCache>
            </c:strRef>
          </c:tx>
          <c:spPr>
            <a:ln w="28575" cap="rnd">
              <a:solidFill>
                <a:schemeClr val="accent3"/>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Sheet1!$D$2:$D$8</c:f>
              <c:numCache>
                <c:formatCode>General</c:formatCode>
                <c:ptCount val="7"/>
                <c:pt idx="0">
                  <c:v>244</c:v>
                </c:pt>
                <c:pt idx="1">
                  <c:v>245</c:v>
                </c:pt>
                <c:pt idx="2">
                  <c:v>185</c:v>
                </c:pt>
                <c:pt idx="3">
                  <c:v>195</c:v>
                </c:pt>
                <c:pt idx="4">
                  <c:v>155</c:v>
                </c:pt>
                <c:pt idx="5">
                  <c:v>167</c:v>
                </c:pt>
                <c:pt idx="6">
                  <c:v>114</c:v>
                </c:pt>
              </c:numCache>
            </c:numRef>
          </c:val>
          <c:smooth val="0"/>
          <c:extLst>
            <c:ext xmlns:c16="http://schemas.microsoft.com/office/drawing/2014/chart" uri="{C3380CC4-5D6E-409C-BE32-E72D297353CC}">
              <c16:uniqueId val="{00000002-CA7F-42E1-B683-E67CE9ABF796}"/>
            </c:ext>
          </c:extLst>
        </c:ser>
        <c:ser>
          <c:idx val="3"/>
          <c:order val="3"/>
          <c:tx>
            <c:strRef>
              <c:f>Sheet1!$E$1</c:f>
              <c:strCache>
                <c:ptCount val="1"/>
                <c:pt idx="0">
                  <c:v>Target</c:v>
                </c:pt>
              </c:strCache>
            </c:strRef>
          </c:tx>
          <c:spPr>
            <a:ln w="28575" cap="rnd">
              <a:solidFill>
                <a:schemeClr val="accent4"/>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Sheet1!$E$2:$E$8</c:f>
              <c:numCache>
                <c:formatCode>General</c:formatCode>
                <c:ptCount val="7"/>
                <c:pt idx="0">
                  <c:v>-873</c:v>
                </c:pt>
                <c:pt idx="1">
                  <c:v>-748</c:v>
                </c:pt>
                <c:pt idx="2">
                  <c:v>-669</c:v>
                </c:pt>
                <c:pt idx="3">
                  <c:v>-694</c:v>
                </c:pt>
                <c:pt idx="4">
                  <c:v>-916</c:v>
                </c:pt>
                <c:pt idx="5">
                  <c:v>-816</c:v>
                </c:pt>
                <c:pt idx="6">
                  <c:v>-944</c:v>
                </c:pt>
              </c:numCache>
            </c:numRef>
          </c:val>
          <c:smooth val="0"/>
          <c:extLst>
            <c:ext xmlns:c16="http://schemas.microsoft.com/office/drawing/2014/chart" uri="{C3380CC4-5D6E-409C-BE32-E72D297353CC}">
              <c16:uniqueId val="{00000003-CA7F-42E1-B683-E67CE9ABF796}"/>
            </c:ext>
          </c:extLst>
        </c:ser>
        <c:ser>
          <c:idx val="4"/>
          <c:order val="4"/>
          <c:tx>
            <c:strRef>
              <c:f>Sheet1!$F$1</c:f>
              <c:strCache>
                <c:ptCount val="1"/>
                <c:pt idx="0">
                  <c:v>Amazon.com</c:v>
                </c:pt>
              </c:strCache>
            </c:strRef>
          </c:tx>
          <c:spPr>
            <a:ln w="28575" cap="rnd">
              <a:solidFill>
                <a:schemeClr val="accent5"/>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Sheet1!$F$2:$F$8</c:f>
              <c:numCache>
                <c:formatCode>General</c:formatCode>
                <c:ptCount val="7"/>
                <c:pt idx="0">
                  <c:v>-42</c:v>
                </c:pt>
                <c:pt idx="1">
                  <c:v>-48</c:v>
                </c:pt>
                <c:pt idx="2">
                  <c:v>263</c:v>
                </c:pt>
                <c:pt idx="3">
                  <c:v>318</c:v>
                </c:pt>
                <c:pt idx="4">
                  <c:v>17</c:v>
                </c:pt>
                <c:pt idx="5">
                  <c:v>-252</c:v>
                </c:pt>
                <c:pt idx="6">
                  <c:v>-270</c:v>
                </c:pt>
              </c:numCache>
            </c:numRef>
          </c:val>
          <c:smooth val="0"/>
          <c:extLst>
            <c:ext xmlns:c16="http://schemas.microsoft.com/office/drawing/2014/chart" uri="{C3380CC4-5D6E-409C-BE32-E72D297353CC}">
              <c16:uniqueId val="{00000004-CA7F-42E1-B683-E67CE9ABF796}"/>
            </c:ext>
          </c:extLst>
        </c:ser>
        <c:ser>
          <c:idx val="5"/>
          <c:order val="5"/>
          <c:tx>
            <c:strRef>
              <c:f>Sheet1!$G$1</c:f>
              <c:strCache>
                <c:ptCount val="1"/>
                <c:pt idx="0">
                  <c:v>BJ's Wholesale Club</c:v>
                </c:pt>
              </c:strCache>
            </c:strRef>
          </c:tx>
          <c:spPr>
            <a:ln w="28575" cap="rnd">
              <a:solidFill>
                <a:schemeClr val="accent6"/>
              </a:solidFill>
              <a:round/>
            </a:ln>
            <a:effectLst/>
          </c:spPr>
          <c:marker>
            <c:symbol val="none"/>
          </c:marker>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Sheet1!$G$2:$G$8</c:f>
              <c:numCache>
                <c:formatCode>General</c:formatCode>
                <c:ptCount val="7"/>
                <c:pt idx="0">
                  <c:v>59</c:v>
                </c:pt>
                <c:pt idx="1">
                  <c:v>57</c:v>
                </c:pt>
                <c:pt idx="2">
                  <c:v>50</c:v>
                </c:pt>
                <c:pt idx="3">
                  <c:v>40</c:v>
                </c:pt>
                <c:pt idx="4">
                  <c:v>30</c:v>
                </c:pt>
                <c:pt idx="5">
                  <c:v>47</c:v>
                </c:pt>
                <c:pt idx="6">
                  <c:v>34</c:v>
                </c:pt>
              </c:numCache>
            </c:numRef>
          </c:val>
          <c:smooth val="0"/>
          <c:extLst>
            <c:ext xmlns:c16="http://schemas.microsoft.com/office/drawing/2014/chart" uri="{C3380CC4-5D6E-409C-BE32-E72D297353CC}">
              <c16:uniqueId val="{00000005-CA7F-42E1-B683-E67CE9ABF796}"/>
            </c:ext>
          </c:extLst>
        </c:ser>
        <c:dLbls>
          <c:showLegendKey val="0"/>
          <c:showVal val="0"/>
          <c:showCatName val="0"/>
          <c:showSerName val="0"/>
          <c:showPercent val="0"/>
          <c:showBubbleSize val="0"/>
        </c:dLbls>
        <c:smooth val="0"/>
        <c:axId val="485988592"/>
        <c:axId val="485996792"/>
      </c:lineChart>
      <c:dateAx>
        <c:axId val="48598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96792"/>
        <c:crosses val="autoZero"/>
        <c:auto val="1"/>
        <c:lblOffset val="100"/>
        <c:baseTimeUnit val="days"/>
      </c:dateAx>
      <c:valAx>
        <c:axId val="48599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8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FCCD-731C-48DD-ADBB-7F39CABDE35D}"/>
              </a:ext>
            </a:extLst>
          </p:cNvPr>
          <p:cNvSpPr>
            <a:spLocks noGrp="1"/>
          </p:cNvSpPr>
          <p:nvPr>
            <p:ph type="ctrTitle"/>
          </p:nvPr>
        </p:nvSpPr>
        <p:spPr/>
        <p:txBody>
          <a:bodyPr/>
          <a:lstStyle/>
          <a:p>
            <a:r>
              <a:rPr lang="en-US"/>
              <a:t>One-Off Requests</a:t>
            </a:r>
          </a:p>
        </p:txBody>
      </p:sp>
      <p:sp>
        <p:nvSpPr>
          <p:cNvPr id="3" name="Subtitle 2">
            <a:extLst>
              <a:ext uri="{FF2B5EF4-FFF2-40B4-BE49-F238E27FC236}">
                <a16:creationId xmlns:a16="http://schemas.microsoft.com/office/drawing/2014/main" id="{5B0E7827-08EF-4F3C-9113-C24A4F82E048}"/>
              </a:ext>
            </a:extLst>
          </p:cNvPr>
          <p:cNvSpPr>
            <a:spLocks noGrp="1"/>
          </p:cNvSpPr>
          <p:nvPr>
            <p:ph type="subTitle" idx="1"/>
          </p:nvPr>
        </p:nvSpPr>
        <p:spPr/>
        <p:txBody>
          <a:bodyPr/>
          <a:lstStyle/>
          <a:p>
            <a:r>
              <a:rPr lang="en-US"/>
              <a:t>The Marketing Arm</a:t>
            </a:r>
          </a:p>
        </p:txBody>
      </p:sp>
    </p:spTree>
    <p:extLst>
      <p:ext uri="{BB962C8B-B14F-4D97-AF65-F5344CB8AC3E}">
        <p14:creationId xmlns:p14="http://schemas.microsoft.com/office/powerpoint/2010/main" val="2212470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AA6EA-A9A4-4640-ABD3-BCF77224B727}"/>
              </a:ext>
            </a:extLst>
          </p:cNvPr>
          <p:cNvSpPr>
            <a:spLocks noGrp="1"/>
          </p:cNvSpPr>
          <p:nvPr>
            <p:ph type="title"/>
          </p:nvPr>
        </p:nvSpPr>
        <p:spPr/>
        <p:txBody>
          <a:bodyPr/>
          <a:lstStyle/>
          <a:p>
            <a:r>
              <a:rPr lang="en-US"/>
              <a:t>Twitter Key Metrics Table | Sam's Club</a:t>
            </a:r>
          </a:p>
        </p:txBody>
      </p:sp>
      <p:graphicFrame>
        <p:nvGraphicFramePr>
          <p:cNvPr id="5" name="Table Placeholder 4">
            <a:extLst>
              <a:ext uri="{FF2B5EF4-FFF2-40B4-BE49-F238E27FC236}">
                <a16:creationId xmlns:a16="http://schemas.microsoft.com/office/drawing/2014/main" id="{C8B4462A-8578-4FAD-BA1D-035955D7A9BB}"/>
              </a:ext>
            </a:extLst>
          </p:cNvPr>
          <p:cNvGraphicFramePr>
            <a:graphicFrameLocks noGrp="1"/>
          </p:cNvGraphicFramePr>
          <p:nvPr>
            <p:ph type="tbl" sz="quarter" idx="13"/>
            <p:extLst>
              <p:ext uri="{D42A27DB-BD31-4B8C-83A1-F6EECF244321}">
                <p14:modId xmlns:p14="http://schemas.microsoft.com/office/powerpoint/2010/main" val="46275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32772234"/>
                    </a:ext>
                  </a:extLst>
                </a:gridCol>
                <a:gridCol w="493776">
                  <a:extLst>
                    <a:ext uri="{9D8B030D-6E8A-4147-A177-3AD203B41FA5}">
                      <a16:colId xmlns:a16="http://schemas.microsoft.com/office/drawing/2014/main" val="331864658"/>
                    </a:ext>
                  </a:extLst>
                </a:gridCol>
                <a:gridCol w="493776">
                  <a:extLst>
                    <a:ext uri="{9D8B030D-6E8A-4147-A177-3AD203B41FA5}">
                      <a16:colId xmlns:a16="http://schemas.microsoft.com/office/drawing/2014/main" val="672565253"/>
                    </a:ext>
                  </a:extLst>
                </a:gridCol>
                <a:gridCol w="493776">
                  <a:extLst>
                    <a:ext uri="{9D8B030D-6E8A-4147-A177-3AD203B41FA5}">
                      <a16:colId xmlns:a16="http://schemas.microsoft.com/office/drawing/2014/main" val="2990052965"/>
                    </a:ext>
                  </a:extLst>
                </a:gridCol>
                <a:gridCol w="493776">
                  <a:extLst>
                    <a:ext uri="{9D8B030D-6E8A-4147-A177-3AD203B41FA5}">
                      <a16:colId xmlns:a16="http://schemas.microsoft.com/office/drawing/2014/main" val="2797871733"/>
                    </a:ext>
                  </a:extLst>
                </a:gridCol>
                <a:gridCol w="493776">
                  <a:extLst>
                    <a:ext uri="{9D8B030D-6E8A-4147-A177-3AD203B41FA5}">
                      <a16:colId xmlns:a16="http://schemas.microsoft.com/office/drawing/2014/main" val="3517802301"/>
                    </a:ext>
                  </a:extLst>
                </a:gridCol>
                <a:gridCol w="493776">
                  <a:extLst>
                    <a:ext uri="{9D8B030D-6E8A-4147-A177-3AD203B41FA5}">
                      <a16:colId xmlns:a16="http://schemas.microsoft.com/office/drawing/2014/main" val="59662743"/>
                    </a:ext>
                  </a:extLst>
                </a:gridCol>
                <a:gridCol w="493776">
                  <a:extLst>
                    <a:ext uri="{9D8B030D-6E8A-4147-A177-3AD203B41FA5}">
                      <a16:colId xmlns:a16="http://schemas.microsoft.com/office/drawing/2014/main" val="777507085"/>
                    </a:ext>
                  </a:extLst>
                </a:gridCol>
                <a:gridCol w="493776">
                  <a:extLst>
                    <a:ext uri="{9D8B030D-6E8A-4147-A177-3AD203B41FA5}">
                      <a16:colId xmlns:a16="http://schemas.microsoft.com/office/drawing/2014/main" val="933406127"/>
                    </a:ext>
                  </a:extLst>
                </a:gridCol>
                <a:gridCol w="493776">
                  <a:extLst>
                    <a:ext uri="{9D8B030D-6E8A-4147-A177-3AD203B41FA5}">
                      <a16:colId xmlns:a16="http://schemas.microsoft.com/office/drawing/2014/main" val="361460113"/>
                    </a:ext>
                  </a:extLst>
                </a:gridCol>
                <a:gridCol w="493776">
                  <a:extLst>
                    <a:ext uri="{9D8B030D-6E8A-4147-A177-3AD203B41FA5}">
                      <a16:colId xmlns:a16="http://schemas.microsoft.com/office/drawing/2014/main" val="3600567123"/>
                    </a:ext>
                  </a:extLst>
                </a:gridCol>
                <a:gridCol w="493776">
                  <a:extLst>
                    <a:ext uri="{9D8B030D-6E8A-4147-A177-3AD203B41FA5}">
                      <a16:colId xmlns:a16="http://schemas.microsoft.com/office/drawing/2014/main" val="1629699590"/>
                    </a:ext>
                  </a:extLst>
                </a:gridCol>
                <a:gridCol w="493776">
                  <a:extLst>
                    <a:ext uri="{9D8B030D-6E8A-4147-A177-3AD203B41FA5}">
                      <a16:colId xmlns:a16="http://schemas.microsoft.com/office/drawing/2014/main" val="1680007537"/>
                    </a:ext>
                  </a:extLst>
                </a:gridCol>
                <a:gridCol w="493776">
                  <a:extLst>
                    <a:ext uri="{9D8B030D-6E8A-4147-A177-3AD203B41FA5}">
                      <a16:colId xmlns:a16="http://schemas.microsoft.com/office/drawing/2014/main" val="17340968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1631225"/>
                  </a:ext>
                </a:extLst>
              </a:tr>
              <a:tr h="370840">
                <a:tc>
                  <a:txBody>
                    <a:bodyPr/>
                    <a:lstStyle/>
                    <a:p>
                      <a:r>
                        <a:rPr lang="en-US" sz="1000"/>
                        <a:t>Amazon.com</a:t>
                      </a:r>
                    </a:p>
                  </a:txBody>
                  <a:tcPr/>
                </a:tc>
                <a:tc>
                  <a:txBody>
                    <a:bodyPr/>
                    <a:lstStyle/>
                    <a:p>
                      <a:r>
                        <a:rPr lang="en-US" sz="1000"/>
                        <a:t>3112557</a:t>
                      </a:r>
                    </a:p>
                  </a:txBody>
                  <a:tcPr/>
                </a:tc>
                <a:tc>
                  <a:txBody>
                    <a:bodyPr/>
                    <a:lstStyle/>
                    <a:p>
                      <a:r>
                        <a:rPr lang="en-US" sz="1000"/>
                        <a:t>2900</a:t>
                      </a:r>
                    </a:p>
                  </a:txBody>
                  <a:tcPr/>
                </a:tc>
                <a:tc>
                  <a:txBody>
                    <a:bodyPr/>
                    <a:lstStyle/>
                    <a:p>
                      <a:r>
                        <a:rPr lang="en-US" sz="1000"/>
                        <a:t>37</a:t>
                      </a:r>
                    </a:p>
                  </a:txBody>
                  <a:tcPr/>
                </a:tc>
                <a:tc>
                  <a:txBody>
                    <a:bodyPr/>
                    <a:lstStyle/>
                    <a:p>
                      <a:r>
                        <a:rPr lang="en-US" sz="1000"/>
                        <a:t>3</a:t>
                      </a:r>
                    </a:p>
                  </a:txBody>
                  <a:tcPr/>
                </a:tc>
                <a:tc>
                  <a:txBody>
                    <a:bodyPr/>
                    <a:lstStyle/>
                    <a:p>
                      <a:r>
                        <a:rPr lang="en-US" sz="1000"/>
                        <a:t>4</a:t>
                      </a:r>
                    </a:p>
                  </a:txBody>
                  <a:tcPr/>
                </a:tc>
                <a:tc>
                  <a:txBody>
                    <a:bodyPr/>
                    <a:lstStyle/>
                    <a:p>
                      <a:r>
                        <a:rPr lang="en-US" sz="1000"/>
                        <a:t>30</a:t>
                      </a:r>
                    </a:p>
                  </a:txBody>
                  <a:tcPr/>
                </a:tc>
                <a:tc>
                  <a:txBody>
                    <a:bodyPr/>
                    <a:lstStyle/>
                    <a:p>
                      <a:r>
                        <a:rPr lang="en-US" sz="1000"/>
                        <a:t>120</a:t>
                      </a:r>
                    </a:p>
                  </a:txBody>
                  <a:tcPr/>
                </a:tc>
                <a:tc>
                  <a:txBody>
                    <a:bodyPr/>
                    <a:lstStyle/>
                    <a:p>
                      <a:r>
                        <a:rPr lang="en-US" sz="1000"/>
                        <a:t>117</a:t>
                      </a:r>
                    </a:p>
                  </a:txBody>
                  <a:tcPr/>
                </a:tc>
                <a:tc>
                  <a:txBody>
                    <a:bodyPr/>
                    <a:lstStyle/>
                    <a:p>
                      <a:r>
                        <a:rPr lang="en-US" sz="1000"/>
                        <a:t>440</a:t>
                      </a:r>
                    </a:p>
                  </a:txBody>
                  <a:tcPr/>
                </a:tc>
                <a:tc>
                  <a:txBody>
                    <a:bodyPr/>
                    <a:lstStyle/>
                    <a:p>
                      <a:r>
                        <a:rPr lang="en-US" sz="1000"/>
                        <a:t>42</a:t>
                      </a:r>
                    </a:p>
                  </a:txBody>
                  <a:tcPr/>
                </a:tc>
                <a:tc>
                  <a:txBody>
                    <a:bodyPr/>
                    <a:lstStyle/>
                    <a:p>
                      <a:r>
                        <a:rPr lang="en-US" sz="1000"/>
                        <a:t>31384</a:t>
                      </a:r>
                    </a:p>
                  </a:txBody>
                  <a:tcPr/>
                </a:tc>
                <a:tc>
                  <a:txBody>
                    <a:bodyPr/>
                    <a:lstStyle/>
                    <a:p>
                      <a:r>
                        <a:rPr lang="en-US" sz="1000"/>
                        <a:t>0.0064 %</a:t>
                      </a:r>
                    </a:p>
                  </a:txBody>
                  <a:tcPr/>
                </a:tc>
                <a:tc>
                  <a:txBody>
                    <a:bodyPr/>
                    <a:lstStyle/>
                    <a:p>
                      <a:r>
                        <a:rPr lang="en-US" sz="1000"/>
                        <a:t>0.0 %</a:t>
                      </a:r>
                    </a:p>
                  </a:txBody>
                  <a:tcPr/>
                </a:tc>
                <a:extLst>
                  <a:ext uri="{0D108BD9-81ED-4DB2-BD59-A6C34878D82A}">
                    <a16:rowId xmlns:a16="http://schemas.microsoft.com/office/drawing/2014/main" val="2723404926"/>
                  </a:ext>
                </a:extLst>
              </a:tr>
              <a:tr h="370840">
                <a:tc>
                  <a:txBody>
                    <a:bodyPr/>
                    <a:lstStyle/>
                    <a:p>
                      <a:r>
                        <a:rPr lang="en-US" sz="1000"/>
                        <a:t>Target</a:t>
                      </a:r>
                    </a:p>
                  </a:txBody>
                  <a:tcPr/>
                </a:tc>
                <a:tc>
                  <a:txBody>
                    <a:bodyPr/>
                    <a:lstStyle/>
                    <a:p>
                      <a:r>
                        <a:rPr lang="en-US" sz="1000"/>
                        <a:t>1963009</a:t>
                      </a:r>
                    </a:p>
                  </a:txBody>
                  <a:tcPr/>
                </a:tc>
                <a:tc>
                  <a:txBody>
                    <a:bodyPr/>
                    <a:lstStyle/>
                    <a:p>
                      <a:r>
                        <a:rPr lang="en-US" sz="1000"/>
                        <a:t>1430</a:t>
                      </a:r>
                    </a:p>
                  </a:txBody>
                  <a:tcPr/>
                </a:tc>
                <a:tc>
                  <a:txBody>
                    <a:bodyPr/>
                    <a:lstStyle/>
                    <a:p>
                      <a:r>
                        <a:rPr lang="en-US" sz="1000"/>
                        <a:t>374</a:t>
                      </a:r>
                    </a:p>
                  </a:txBody>
                  <a:tcPr/>
                </a:tc>
                <a:tc>
                  <a:txBody>
                    <a:bodyPr/>
                    <a:lstStyle/>
                    <a:p>
                      <a:r>
                        <a:rPr lang="en-US" sz="1000"/>
                        <a:t>10</a:t>
                      </a:r>
                    </a:p>
                  </a:txBody>
                  <a:tcPr/>
                </a:tc>
                <a:tc>
                  <a:txBody>
                    <a:bodyPr/>
                    <a:lstStyle/>
                    <a:p>
                      <a:r>
                        <a:rPr lang="en-US" sz="1000"/>
                        <a:t>0</a:t>
                      </a:r>
                    </a:p>
                  </a:txBody>
                  <a:tcPr/>
                </a:tc>
                <a:tc>
                  <a:txBody>
                    <a:bodyPr/>
                    <a:lstStyle/>
                    <a:p>
                      <a:r>
                        <a:rPr lang="en-US" sz="1000"/>
                        <a:t>364</a:t>
                      </a:r>
                    </a:p>
                  </a:txBody>
                  <a:tcPr/>
                </a:tc>
                <a:tc>
                  <a:txBody>
                    <a:bodyPr/>
                    <a:lstStyle/>
                    <a:p>
                      <a:r>
                        <a:rPr lang="en-US" sz="1000"/>
                        <a:t>5511</a:t>
                      </a:r>
                    </a:p>
                  </a:txBody>
                  <a:tcPr/>
                </a:tc>
                <a:tc>
                  <a:txBody>
                    <a:bodyPr/>
                    <a:lstStyle/>
                    <a:p>
                      <a:r>
                        <a:rPr lang="en-US" sz="1000"/>
                        <a:t>5417</a:t>
                      </a:r>
                    </a:p>
                  </a:txBody>
                  <a:tcPr/>
                </a:tc>
                <a:tc>
                  <a:txBody>
                    <a:bodyPr/>
                    <a:lstStyle/>
                    <a:p>
                      <a:r>
                        <a:rPr lang="en-US" sz="1000"/>
                        <a:t>27105</a:t>
                      </a:r>
                    </a:p>
                  </a:txBody>
                  <a:tcPr/>
                </a:tc>
                <a:tc>
                  <a:txBody>
                    <a:bodyPr/>
                    <a:lstStyle/>
                    <a:p>
                      <a:r>
                        <a:rPr lang="en-US" sz="1000"/>
                        <a:t>754</a:t>
                      </a:r>
                    </a:p>
                  </a:txBody>
                  <a:tcPr/>
                </a:tc>
                <a:tc>
                  <a:txBody>
                    <a:bodyPr/>
                    <a:lstStyle/>
                    <a:p>
                      <a:r>
                        <a:rPr lang="en-US" sz="1000"/>
                        <a:t>9990</a:t>
                      </a:r>
                    </a:p>
                  </a:txBody>
                  <a:tcPr/>
                </a:tc>
                <a:tc>
                  <a:txBody>
                    <a:bodyPr/>
                    <a:lstStyle/>
                    <a:p>
                      <a:r>
                        <a:rPr lang="en-US" sz="1000"/>
                        <a:t>0.1696 %</a:t>
                      </a:r>
                    </a:p>
                  </a:txBody>
                  <a:tcPr/>
                </a:tc>
                <a:tc>
                  <a:txBody>
                    <a:bodyPr/>
                    <a:lstStyle/>
                    <a:p>
                      <a:r>
                        <a:rPr lang="en-US" sz="1000"/>
                        <a:t>2.0 %</a:t>
                      </a:r>
                    </a:p>
                  </a:txBody>
                  <a:tcPr/>
                </a:tc>
                <a:extLst>
                  <a:ext uri="{0D108BD9-81ED-4DB2-BD59-A6C34878D82A}">
                    <a16:rowId xmlns:a16="http://schemas.microsoft.com/office/drawing/2014/main" val="656587818"/>
                  </a:ext>
                </a:extLst>
              </a:tr>
              <a:tr h="370840">
                <a:tc>
                  <a:txBody>
                    <a:bodyPr/>
                    <a:lstStyle/>
                    <a:p>
                      <a:r>
                        <a:rPr lang="en-US" sz="1000"/>
                        <a:t>Walmart</a:t>
                      </a:r>
                    </a:p>
                  </a:txBody>
                  <a:tcPr/>
                </a:tc>
                <a:tc>
                  <a:txBody>
                    <a:bodyPr/>
                    <a:lstStyle/>
                    <a:p>
                      <a:r>
                        <a:rPr lang="en-US" sz="1000"/>
                        <a:t>990326</a:t>
                      </a:r>
                    </a:p>
                  </a:txBody>
                  <a:tcPr/>
                </a:tc>
                <a:tc>
                  <a:txBody>
                    <a:bodyPr/>
                    <a:lstStyle/>
                    <a:p>
                      <a:r>
                        <a:rPr lang="en-US" sz="1000"/>
                        <a:t>528</a:t>
                      </a:r>
                    </a:p>
                  </a:txBody>
                  <a:tcPr/>
                </a:tc>
                <a:tc>
                  <a:txBody>
                    <a:bodyPr/>
                    <a:lstStyle/>
                    <a:p>
                      <a:r>
                        <a:rPr lang="en-US" sz="1000"/>
                        <a:t>657</a:t>
                      </a:r>
                    </a:p>
                  </a:txBody>
                  <a:tcPr/>
                </a:tc>
                <a:tc>
                  <a:txBody>
                    <a:bodyPr/>
                    <a:lstStyle/>
                    <a:p>
                      <a:r>
                        <a:rPr lang="en-US" sz="1000"/>
                        <a:t>43</a:t>
                      </a:r>
                    </a:p>
                  </a:txBody>
                  <a:tcPr/>
                </a:tc>
                <a:tc>
                  <a:txBody>
                    <a:bodyPr/>
                    <a:lstStyle/>
                    <a:p>
                      <a:r>
                        <a:rPr lang="en-US" sz="1000"/>
                        <a:t>2</a:t>
                      </a:r>
                    </a:p>
                  </a:txBody>
                  <a:tcPr/>
                </a:tc>
                <a:tc>
                  <a:txBody>
                    <a:bodyPr/>
                    <a:lstStyle/>
                    <a:p>
                      <a:r>
                        <a:rPr lang="en-US" sz="1000"/>
                        <a:t>612</a:t>
                      </a:r>
                    </a:p>
                  </a:txBody>
                  <a:tcPr/>
                </a:tc>
                <a:tc>
                  <a:txBody>
                    <a:bodyPr/>
                    <a:lstStyle/>
                    <a:p>
                      <a:r>
                        <a:rPr lang="en-US" sz="1000"/>
                        <a:t>789</a:t>
                      </a:r>
                    </a:p>
                  </a:txBody>
                  <a:tcPr/>
                </a:tc>
                <a:tc>
                  <a:txBody>
                    <a:bodyPr/>
                    <a:lstStyle/>
                    <a:p>
                      <a:r>
                        <a:rPr lang="en-US" sz="1000"/>
                        <a:t>189</a:t>
                      </a:r>
                    </a:p>
                  </a:txBody>
                  <a:tcPr/>
                </a:tc>
                <a:tc>
                  <a:txBody>
                    <a:bodyPr/>
                    <a:lstStyle/>
                    <a:p>
                      <a:r>
                        <a:rPr lang="en-US" sz="1000"/>
                        <a:t>990</a:t>
                      </a:r>
                    </a:p>
                  </a:txBody>
                  <a:tcPr/>
                </a:tc>
                <a:tc>
                  <a:txBody>
                    <a:bodyPr/>
                    <a:lstStyle/>
                    <a:p>
                      <a:r>
                        <a:rPr lang="en-US" sz="1000"/>
                        <a:t>194</a:t>
                      </a:r>
                    </a:p>
                  </a:txBody>
                  <a:tcPr/>
                </a:tc>
                <a:tc>
                  <a:txBody>
                    <a:bodyPr/>
                    <a:lstStyle/>
                    <a:p>
                      <a:r>
                        <a:rPr lang="en-US" sz="1000"/>
                        <a:t>17877</a:t>
                      </a:r>
                    </a:p>
                  </a:txBody>
                  <a:tcPr/>
                </a:tc>
                <a:tc>
                  <a:txBody>
                    <a:bodyPr/>
                    <a:lstStyle/>
                    <a:p>
                      <a:r>
                        <a:rPr lang="en-US" sz="1000"/>
                        <a:t>0.0032 %</a:t>
                      </a:r>
                    </a:p>
                  </a:txBody>
                  <a:tcPr/>
                </a:tc>
                <a:tc>
                  <a:txBody>
                    <a:bodyPr/>
                    <a:lstStyle/>
                    <a:p>
                      <a:r>
                        <a:rPr lang="en-US" sz="1000"/>
                        <a:t>1.5 %</a:t>
                      </a:r>
                    </a:p>
                  </a:txBody>
                  <a:tcPr/>
                </a:tc>
                <a:extLst>
                  <a:ext uri="{0D108BD9-81ED-4DB2-BD59-A6C34878D82A}">
                    <a16:rowId xmlns:a16="http://schemas.microsoft.com/office/drawing/2014/main" val="2764984354"/>
                  </a:ext>
                </a:extLst>
              </a:tr>
              <a:tr h="370840">
                <a:tc>
                  <a:txBody>
                    <a:bodyPr/>
                    <a:lstStyle/>
                    <a:p>
                      <a:r>
                        <a:rPr lang="en-US" sz="1000"/>
                        <a:t>Sam's Club</a:t>
                      </a:r>
                    </a:p>
                  </a:txBody>
                  <a:tcPr/>
                </a:tc>
                <a:tc>
                  <a:txBody>
                    <a:bodyPr/>
                    <a:lstStyle/>
                    <a:p>
                      <a:r>
                        <a:rPr lang="en-US" sz="1000"/>
                        <a:t>113999</a:t>
                      </a:r>
                    </a:p>
                  </a:txBody>
                  <a:tcPr/>
                </a:tc>
                <a:tc>
                  <a:txBody>
                    <a:bodyPr/>
                    <a:lstStyle/>
                    <a:p>
                      <a:r>
                        <a:rPr lang="en-US" sz="1000"/>
                        <a:t>89</a:t>
                      </a:r>
                    </a:p>
                  </a:txBody>
                  <a:tcPr/>
                </a:tc>
                <a:tc>
                  <a:txBody>
                    <a:bodyPr/>
                    <a:lstStyle/>
                    <a:p>
                      <a:r>
                        <a:rPr lang="en-US" sz="1000"/>
                        <a:t>109</a:t>
                      </a:r>
                    </a:p>
                  </a:txBody>
                  <a:tcPr/>
                </a:tc>
                <a:tc>
                  <a:txBody>
                    <a:bodyPr/>
                    <a:lstStyle/>
                    <a:p>
                      <a:r>
                        <a:rPr lang="en-US" sz="1000"/>
                        <a:t>0</a:t>
                      </a:r>
                    </a:p>
                  </a:txBody>
                  <a:tcPr/>
                </a:tc>
                <a:tc>
                  <a:txBody>
                    <a:bodyPr/>
                    <a:lstStyle/>
                    <a:p>
                      <a:r>
                        <a:rPr lang="en-US" sz="1000"/>
                        <a:t>0</a:t>
                      </a:r>
                    </a:p>
                  </a:txBody>
                  <a:tcPr/>
                </a:tc>
                <a:tc>
                  <a:txBody>
                    <a:bodyPr/>
                    <a:lstStyle/>
                    <a:p>
                      <a:r>
                        <a:rPr lang="en-US" sz="1000"/>
                        <a:t>109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545</a:t>
                      </a:r>
                    </a:p>
                  </a:txBody>
                  <a:tcPr/>
                </a:tc>
                <a:tc>
                  <a:txBody>
                    <a:bodyPr/>
                    <a:lstStyle/>
                    <a:p>
                      <a:r>
                        <a:rPr lang="en-US" sz="1000"/>
                        <a:t>n/a</a:t>
                      </a:r>
                    </a:p>
                  </a:txBody>
                  <a:tcPr/>
                </a:tc>
                <a:tc>
                  <a:txBody>
                    <a:bodyPr/>
                    <a:lstStyle/>
                    <a:p>
                      <a:r>
                        <a:rPr lang="en-US" sz="1000"/>
                        <a:t>35.9 %</a:t>
                      </a:r>
                    </a:p>
                  </a:txBody>
                  <a:tcPr/>
                </a:tc>
                <a:extLst>
                  <a:ext uri="{0D108BD9-81ED-4DB2-BD59-A6C34878D82A}">
                    <a16:rowId xmlns:a16="http://schemas.microsoft.com/office/drawing/2014/main" val="2830737477"/>
                  </a:ext>
                </a:extLst>
              </a:tr>
            </a:tbl>
          </a:graphicData>
        </a:graphic>
      </p:graphicFrame>
      <p:sp>
        <p:nvSpPr>
          <p:cNvPr id="4" name="Text Placeholder 3">
            <a:extLst>
              <a:ext uri="{FF2B5EF4-FFF2-40B4-BE49-F238E27FC236}">
                <a16:creationId xmlns:a16="http://schemas.microsoft.com/office/drawing/2014/main" id="{B1B6C0A3-0FE0-4F5E-8136-28AFD0A3D26B}"/>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36178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C1EFD-8CD5-45AE-92B7-268BA4192E77}"/>
              </a:ext>
            </a:extLst>
          </p:cNvPr>
          <p:cNvSpPr>
            <a:spLocks noGrp="1"/>
          </p:cNvSpPr>
          <p:nvPr>
            <p:ph type="title"/>
          </p:nvPr>
        </p:nvSpPr>
        <p:spPr/>
        <p:txBody>
          <a:bodyPr/>
          <a:lstStyle/>
          <a:p>
            <a:r>
              <a:rPr lang="en-US"/>
              <a:t>Twitter Own and Retweeted Tweets Table | Sam's Club - 1 of 9</a:t>
            </a:r>
          </a:p>
        </p:txBody>
      </p:sp>
      <p:graphicFrame>
        <p:nvGraphicFramePr>
          <p:cNvPr id="5" name="Table Placeholder 4">
            <a:extLst>
              <a:ext uri="{FF2B5EF4-FFF2-40B4-BE49-F238E27FC236}">
                <a16:creationId xmlns:a16="http://schemas.microsoft.com/office/drawing/2014/main" id="{CE1FD2CC-1340-4491-B6C3-6E05F5868BA3}"/>
              </a:ext>
            </a:extLst>
          </p:cNvPr>
          <p:cNvGraphicFramePr>
            <a:graphicFrameLocks noGrp="1"/>
          </p:cNvGraphicFramePr>
          <p:nvPr>
            <p:ph type="tbl" sz="quarter" idx="13"/>
            <p:extLst>
              <p:ext uri="{D42A27DB-BD31-4B8C-83A1-F6EECF244321}">
                <p14:modId xmlns:p14="http://schemas.microsoft.com/office/powerpoint/2010/main" val="294370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13325215"/>
                    </a:ext>
                  </a:extLst>
                </a:gridCol>
                <a:gridCol w="411480">
                  <a:extLst>
                    <a:ext uri="{9D8B030D-6E8A-4147-A177-3AD203B41FA5}">
                      <a16:colId xmlns:a16="http://schemas.microsoft.com/office/drawing/2014/main" val="882453896"/>
                    </a:ext>
                  </a:extLst>
                </a:gridCol>
                <a:gridCol w="822960">
                  <a:extLst>
                    <a:ext uri="{9D8B030D-6E8A-4147-A177-3AD203B41FA5}">
                      <a16:colId xmlns:a16="http://schemas.microsoft.com/office/drawing/2014/main" val="1673396124"/>
                    </a:ext>
                  </a:extLst>
                </a:gridCol>
                <a:gridCol w="822960">
                  <a:extLst>
                    <a:ext uri="{9D8B030D-6E8A-4147-A177-3AD203B41FA5}">
                      <a16:colId xmlns:a16="http://schemas.microsoft.com/office/drawing/2014/main" val="4101023051"/>
                    </a:ext>
                  </a:extLst>
                </a:gridCol>
                <a:gridCol w="822960">
                  <a:extLst>
                    <a:ext uri="{9D8B030D-6E8A-4147-A177-3AD203B41FA5}">
                      <a16:colId xmlns:a16="http://schemas.microsoft.com/office/drawing/2014/main" val="429262866"/>
                    </a:ext>
                  </a:extLst>
                </a:gridCol>
                <a:gridCol w="822960">
                  <a:extLst>
                    <a:ext uri="{9D8B030D-6E8A-4147-A177-3AD203B41FA5}">
                      <a16:colId xmlns:a16="http://schemas.microsoft.com/office/drawing/2014/main" val="1836634428"/>
                    </a:ext>
                  </a:extLst>
                </a:gridCol>
                <a:gridCol w="822960">
                  <a:extLst>
                    <a:ext uri="{9D8B030D-6E8A-4147-A177-3AD203B41FA5}">
                      <a16:colId xmlns:a16="http://schemas.microsoft.com/office/drawing/2014/main" val="34221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9735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- 2019-09-14 02:06:54</a:t>
                      </a:r>
                      <a:r>
                        <a:rPr kumimoji="0" lang="en-US" sz="1000" b="0" i="0" u="none" strike="noStrike" kern="1200" cap="none" spc="0" normalizeH="0" baseline="0" noProof="0">
                          <a:ln>
                            <a:noFill/>
                          </a:ln>
                          <a:solidFill>
                            <a:prstClr val="black"/>
                          </a:solidFill>
                          <a:effectLst/>
                          <a:uLnTx/>
                          <a:uFillTx/>
                          <a:latin typeface="+mn-lt"/>
                          <a:ea typeface="+mn-ea"/>
                          <a:cs typeface="+mn-cs"/>
                        </a:rPr>
                        <a:t>
  The #Target20 Anniversary Collection is here! Shop the limited-time collection now: https://t.co/q1MgIQntXP https://t.co/eYNO3QDnuy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extLst>
                  <a:ext uri="{0D108BD9-81ED-4DB2-BD59-A6C34878D82A}">
                    <a16:rowId xmlns:a16="http://schemas.microsoft.com/office/drawing/2014/main" val="414917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- 2019-09-14 01:51:24</a:t>
                      </a:r>
                      <a:r>
                        <a:rPr kumimoji="0" lang="en-US" sz="1000" b="0" i="0" u="none" strike="noStrike" kern="1200" cap="none" spc="0" normalizeH="0" baseline="0" noProof="0">
                          <a:ln>
                            <a:noFill/>
                          </a:ln>
                          <a:solidFill>
                            <a:prstClr val="black"/>
                          </a:solidFill>
                          <a:effectLst/>
                          <a:uLnTx/>
                          <a:uFillTx/>
                          <a:latin typeface="+mn-lt"/>
                          <a:ea typeface="+mn-ea"/>
                          <a:cs typeface="+mn-cs"/>
                        </a:rPr>
                        <a:t>
  Friendly reminder: When you sign in and ❤ your favorite #Target20 items online, you'll need to move them to your cart in order to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extLst>
                  <a:ext uri="{0D108BD9-81ED-4DB2-BD59-A6C34878D82A}">
                    <a16:rowId xmlns:a16="http://schemas.microsoft.com/office/drawing/2014/main" val="404832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- 2019-09-14 00:04:56</a:t>
                      </a:r>
                      <a:r>
                        <a:rPr kumimoji="0" lang="en-US" sz="1000" b="0" i="0" u="none" strike="noStrike" kern="1200" cap="none" spc="0" normalizeH="0" baseline="0" noProof="0">
                          <a:ln>
                            <a:noFill/>
                          </a:ln>
                          <a:solidFill>
                            <a:prstClr val="black"/>
                          </a:solidFill>
                          <a:effectLst/>
                          <a:uLnTx/>
                          <a:uFillTx/>
                          <a:latin typeface="+mn-lt"/>
                          <a:ea typeface="+mn-ea"/>
                          <a:cs typeface="+mn-cs"/>
                        </a:rPr>
                        <a:t>
  20 years in the making! It's worth the wait. #Target20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0.0501 %</a:t>
                      </a:r>
                    </a:p>
                  </a:txBody>
                  <a:tcPr/>
                </a:tc>
                <a:extLst>
                  <a:ext uri="{0D108BD9-81ED-4DB2-BD59-A6C34878D82A}">
                    <a16:rowId xmlns:a16="http://schemas.microsoft.com/office/drawing/2014/main" val="2838320254"/>
                  </a:ext>
                </a:extLst>
              </a:tr>
            </a:tbl>
          </a:graphicData>
        </a:graphic>
      </p:graphicFrame>
      <p:sp>
        <p:nvSpPr>
          <p:cNvPr id="4" name="Text Placeholder 3">
            <a:extLst>
              <a:ext uri="{FF2B5EF4-FFF2-40B4-BE49-F238E27FC236}">
                <a16:creationId xmlns:a16="http://schemas.microsoft.com/office/drawing/2014/main" id="{AB05FFD3-15E3-412E-8FB7-2072CE54254B}"/>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329506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86B0F-953B-43CF-9CE1-7BCDB7FFD9A0}"/>
              </a:ext>
            </a:extLst>
          </p:cNvPr>
          <p:cNvSpPr>
            <a:spLocks noGrp="1"/>
          </p:cNvSpPr>
          <p:nvPr>
            <p:ph type="title"/>
          </p:nvPr>
        </p:nvSpPr>
        <p:spPr/>
        <p:txBody>
          <a:bodyPr/>
          <a:lstStyle/>
          <a:p>
            <a:r>
              <a:rPr lang="en-US"/>
              <a:t>Twitter Own and Retweeted Tweets Table | Sam's Club - 2 of 9</a:t>
            </a:r>
          </a:p>
        </p:txBody>
      </p:sp>
      <p:graphicFrame>
        <p:nvGraphicFramePr>
          <p:cNvPr id="5" name="Table Placeholder 4">
            <a:extLst>
              <a:ext uri="{FF2B5EF4-FFF2-40B4-BE49-F238E27FC236}">
                <a16:creationId xmlns:a16="http://schemas.microsoft.com/office/drawing/2014/main" id="{4DBF54A8-9D69-4EB2-ABDE-E518CDC365D2}"/>
              </a:ext>
            </a:extLst>
          </p:cNvPr>
          <p:cNvGraphicFramePr>
            <a:graphicFrameLocks noGrp="1"/>
          </p:cNvGraphicFramePr>
          <p:nvPr>
            <p:ph type="tbl" sz="quarter" idx="13"/>
            <p:extLst>
              <p:ext uri="{D42A27DB-BD31-4B8C-83A1-F6EECF244321}">
                <p14:modId xmlns:p14="http://schemas.microsoft.com/office/powerpoint/2010/main" val="1286961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473148849"/>
                    </a:ext>
                  </a:extLst>
                </a:gridCol>
                <a:gridCol w="411480">
                  <a:extLst>
                    <a:ext uri="{9D8B030D-6E8A-4147-A177-3AD203B41FA5}">
                      <a16:colId xmlns:a16="http://schemas.microsoft.com/office/drawing/2014/main" val="217234200"/>
                    </a:ext>
                  </a:extLst>
                </a:gridCol>
                <a:gridCol w="822960">
                  <a:extLst>
                    <a:ext uri="{9D8B030D-6E8A-4147-A177-3AD203B41FA5}">
                      <a16:colId xmlns:a16="http://schemas.microsoft.com/office/drawing/2014/main" val="350651357"/>
                    </a:ext>
                  </a:extLst>
                </a:gridCol>
                <a:gridCol w="822960">
                  <a:extLst>
                    <a:ext uri="{9D8B030D-6E8A-4147-A177-3AD203B41FA5}">
                      <a16:colId xmlns:a16="http://schemas.microsoft.com/office/drawing/2014/main" val="4229639588"/>
                    </a:ext>
                  </a:extLst>
                </a:gridCol>
                <a:gridCol w="822960">
                  <a:extLst>
                    <a:ext uri="{9D8B030D-6E8A-4147-A177-3AD203B41FA5}">
                      <a16:colId xmlns:a16="http://schemas.microsoft.com/office/drawing/2014/main" val="4096371563"/>
                    </a:ext>
                  </a:extLst>
                </a:gridCol>
                <a:gridCol w="822960">
                  <a:extLst>
                    <a:ext uri="{9D8B030D-6E8A-4147-A177-3AD203B41FA5}">
                      <a16:colId xmlns:a16="http://schemas.microsoft.com/office/drawing/2014/main" val="502854020"/>
                    </a:ext>
                  </a:extLst>
                </a:gridCol>
                <a:gridCol w="822960">
                  <a:extLst>
                    <a:ext uri="{9D8B030D-6E8A-4147-A177-3AD203B41FA5}">
                      <a16:colId xmlns:a16="http://schemas.microsoft.com/office/drawing/2014/main" val="368981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7295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12:19:27</a:t>
                      </a:r>
                      <a:r>
                        <a:rPr kumimoji="0" lang="en-US" sz="1000" b="0" i="0" u="none" strike="noStrike" kern="1200" cap="none" spc="0" normalizeH="0" baseline="0" noProof="0">
                          <a:ln>
                            <a:noFill/>
                          </a:ln>
                          <a:solidFill>
                            <a:prstClr val="black"/>
                          </a:solidFill>
                          <a:effectLst/>
                          <a:uLnTx/>
                          <a:uFillTx/>
                          <a:latin typeface="+mn-lt"/>
                          <a:ea typeface="+mn-ea"/>
                          <a:cs typeface="+mn-cs"/>
                        </a:rPr>
                        <a:t>
  Your #FridayThe13th Walmart run – A CHOOSE YOUR OWN ADVENTURE THREAD. https://t.co/rxwZrwKqLD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extLst>
                  <a:ext uri="{0D108BD9-81ED-4DB2-BD59-A6C34878D82A}">
                    <a16:rowId xmlns:a16="http://schemas.microsoft.com/office/drawing/2014/main" val="1878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12:17:56</a:t>
                      </a:r>
                      <a:r>
                        <a:rPr kumimoji="0" lang="en-US" sz="1000" b="0" i="0" u="none" strike="noStrike" kern="1200" cap="none" spc="0" normalizeH="0" baseline="0" noProof="0">
                          <a:ln>
                            <a:noFill/>
                          </a:ln>
                          <a:solidFill>
                            <a:prstClr val="black"/>
                          </a:solidFill>
                          <a:effectLst/>
                          <a:uLnTx/>
                          <a:uFillTx/>
                          <a:latin typeface="+mn-lt"/>
                          <a:ea typeface="+mn-ea"/>
                          <a:cs typeface="+mn-cs"/>
                        </a:rPr>
                        <a:t>
  RT @Walmart: It’s #FridayThe13th, so today’s Walmart run comes with a unique set of challenges. How will your shopping trip go? Click withi…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625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12:00:29</a:t>
                      </a:r>
                      <a:r>
                        <a:rPr kumimoji="0" lang="en-US" sz="1000" b="0" i="0" u="none" strike="noStrike" kern="1200" cap="none" spc="0" normalizeH="0" baseline="0" noProof="0">
                          <a:ln>
                            <a:noFill/>
                          </a:ln>
                          <a:solidFill>
                            <a:prstClr val="black"/>
                          </a:solidFill>
                          <a:effectLst/>
                          <a:uLnTx/>
                          <a:uFillTx/>
                          <a:latin typeface="+mn-lt"/>
                          <a:ea typeface="+mn-ea"/>
                          <a:cs typeface="+mn-cs"/>
                        </a:rPr>
                        <a:t>
  The limited-time #Target20 Anniversary Collection drops tomorrow! 🎉 What's on your list? https://t.co/sLLpdmcW7e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18:16:56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4086698976"/>
                  </a:ext>
                </a:extLst>
              </a:tr>
            </a:tbl>
          </a:graphicData>
        </a:graphic>
      </p:graphicFrame>
      <p:sp>
        <p:nvSpPr>
          <p:cNvPr id="4" name="Text Placeholder 3">
            <a:extLst>
              <a:ext uri="{FF2B5EF4-FFF2-40B4-BE49-F238E27FC236}">
                <a16:creationId xmlns:a16="http://schemas.microsoft.com/office/drawing/2014/main" id="{3DE90040-0398-4CD5-B99E-7B805CC42CCF}"/>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812633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44031-8675-4FE8-AF1E-E32322890DE2}"/>
              </a:ext>
            </a:extLst>
          </p:cNvPr>
          <p:cNvSpPr>
            <a:spLocks noGrp="1"/>
          </p:cNvSpPr>
          <p:nvPr>
            <p:ph type="title"/>
          </p:nvPr>
        </p:nvSpPr>
        <p:spPr/>
        <p:txBody>
          <a:bodyPr/>
          <a:lstStyle/>
          <a:p>
            <a:r>
              <a:rPr lang="en-US"/>
              <a:t>Twitter Own and Retweeted Tweets Table | Sam's Club - 3 of 9</a:t>
            </a:r>
          </a:p>
        </p:txBody>
      </p:sp>
      <p:graphicFrame>
        <p:nvGraphicFramePr>
          <p:cNvPr id="5" name="Table Placeholder 4">
            <a:extLst>
              <a:ext uri="{FF2B5EF4-FFF2-40B4-BE49-F238E27FC236}">
                <a16:creationId xmlns:a16="http://schemas.microsoft.com/office/drawing/2014/main" id="{4D90F949-6F23-4A14-BE29-62DD47E14EF3}"/>
              </a:ext>
            </a:extLst>
          </p:cNvPr>
          <p:cNvGraphicFramePr>
            <a:graphicFrameLocks noGrp="1"/>
          </p:cNvGraphicFramePr>
          <p:nvPr>
            <p:ph type="tbl" sz="quarter" idx="13"/>
            <p:extLst>
              <p:ext uri="{D42A27DB-BD31-4B8C-83A1-F6EECF244321}">
                <p14:modId xmlns:p14="http://schemas.microsoft.com/office/powerpoint/2010/main" val="1388279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00761372"/>
                    </a:ext>
                  </a:extLst>
                </a:gridCol>
                <a:gridCol w="411480">
                  <a:extLst>
                    <a:ext uri="{9D8B030D-6E8A-4147-A177-3AD203B41FA5}">
                      <a16:colId xmlns:a16="http://schemas.microsoft.com/office/drawing/2014/main" val="3522533033"/>
                    </a:ext>
                  </a:extLst>
                </a:gridCol>
                <a:gridCol w="822960">
                  <a:extLst>
                    <a:ext uri="{9D8B030D-6E8A-4147-A177-3AD203B41FA5}">
                      <a16:colId xmlns:a16="http://schemas.microsoft.com/office/drawing/2014/main" val="1040437790"/>
                    </a:ext>
                  </a:extLst>
                </a:gridCol>
                <a:gridCol w="822960">
                  <a:extLst>
                    <a:ext uri="{9D8B030D-6E8A-4147-A177-3AD203B41FA5}">
                      <a16:colId xmlns:a16="http://schemas.microsoft.com/office/drawing/2014/main" val="2597753432"/>
                    </a:ext>
                  </a:extLst>
                </a:gridCol>
                <a:gridCol w="822960">
                  <a:extLst>
                    <a:ext uri="{9D8B030D-6E8A-4147-A177-3AD203B41FA5}">
                      <a16:colId xmlns:a16="http://schemas.microsoft.com/office/drawing/2014/main" val="2212395437"/>
                    </a:ext>
                  </a:extLst>
                </a:gridCol>
                <a:gridCol w="822960">
                  <a:extLst>
                    <a:ext uri="{9D8B030D-6E8A-4147-A177-3AD203B41FA5}">
                      <a16:colId xmlns:a16="http://schemas.microsoft.com/office/drawing/2014/main" val="1725559704"/>
                    </a:ext>
                  </a:extLst>
                </a:gridCol>
                <a:gridCol w="822960">
                  <a:extLst>
                    <a:ext uri="{9D8B030D-6E8A-4147-A177-3AD203B41FA5}">
                      <a16:colId xmlns:a16="http://schemas.microsoft.com/office/drawing/2014/main" val="158876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5048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 - 2019-09-13 10:09:00</a:t>
                      </a:r>
                      <a:r>
                        <a:rPr kumimoji="0" lang="en-US" sz="1000" b="0" i="0" u="none" strike="noStrike" kern="1200" cap="none" spc="0" normalizeH="0" baseline="0" noProof="0">
                          <a:ln>
                            <a:noFill/>
                          </a:ln>
                          <a:solidFill>
                            <a:prstClr val="black"/>
                          </a:solidFill>
                          <a:effectLst/>
                          <a:uLnTx/>
                          <a:uFillTx/>
                          <a:latin typeface="+mn-lt"/>
                          <a:ea typeface="+mn-ea"/>
                          <a:cs typeface="+mn-cs"/>
                        </a:rPr>
                        <a:t>
  RT @IMDbTV: When you find out the #Area51Raid got cancelled but turns out all you need are these alien movies and shows on #IMDbTV…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974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09:47:02</a:t>
                      </a:r>
                      <a:r>
                        <a:rPr kumimoji="0" lang="en-US" sz="1000" b="0" i="0" u="none" strike="noStrike" kern="1200" cap="none" spc="0" normalizeH="0" baseline="0" noProof="0">
                          <a:ln>
                            <a:noFill/>
                          </a:ln>
                          <a:solidFill>
                            <a:prstClr val="black"/>
                          </a:solidFill>
                          <a:effectLst/>
                          <a:uLnTx/>
                          <a:uFillTx/>
                          <a:latin typeface="+mn-lt"/>
                          <a:ea typeface="+mn-ea"/>
                          <a:cs typeface="+mn-cs"/>
                        </a:rPr>
                        <a:t>
  The ultimate red flag. https://t.co/4goykJ1sAs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0.0836 %</a:t>
                      </a:r>
                    </a:p>
                  </a:txBody>
                  <a:tcPr/>
                </a:tc>
                <a:extLst>
                  <a:ext uri="{0D108BD9-81ED-4DB2-BD59-A6C34878D82A}">
                    <a16:rowId xmlns:a16="http://schemas.microsoft.com/office/drawing/2014/main" val="261972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07:07:00</a:t>
                      </a:r>
                      <a:r>
                        <a:rPr kumimoji="0" lang="en-US" sz="1000" b="0" i="0" u="none" strike="noStrike" kern="1200" cap="none" spc="0" normalizeH="0" baseline="0" noProof="0">
                          <a:ln>
                            <a:noFill/>
                          </a:ln>
                          <a:solidFill>
                            <a:prstClr val="black"/>
                          </a:solidFill>
                          <a:effectLst/>
                          <a:uLnTx/>
                          <a:uFillTx/>
                          <a:latin typeface="+mn-lt"/>
                          <a:ea typeface="+mn-ea"/>
                          <a:cs typeface="+mn-cs"/>
                        </a:rPr>
                        <a:t>
  Three cameras. Unlimited possibilities. Preorder the iPhone 11 Pro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extLst>
                  <a:ext uri="{0D108BD9-81ED-4DB2-BD59-A6C34878D82A}">
                    <a16:rowId xmlns:a16="http://schemas.microsoft.com/office/drawing/2014/main" val="981289286"/>
                  </a:ext>
                </a:extLst>
              </a:tr>
            </a:tbl>
          </a:graphicData>
        </a:graphic>
      </p:graphicFrame>
      <p:sp>
        <p:nvSpPr>
          <p:cNvPr id="4" name="Text Placeholder 3">
            <a:extLst>
              <a:ext uri="{FF2B5EF4-FFF2-40B4-BE49-F238E27FC236}">
                <a16:creationId xmlns:a16="http://schemas.microsoft.com/office/drawing/2014/main" id="{7F838033-73B4-4B4C-BE14-33182EC8050C}"/>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74248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690DD-E445-4274-A93F-A869BC16AC08}"/>
              </a:ext>
            </a:extLst>
          </p:cNvPr>
          <p:cNvSpPr>
            <a:spLocks noGrp="1"/>
          </p:cNvSpPr>
          <p:nvPr>
            <p:ph type="title"/>
          </p:nvPr>
        </p:nvSpPr>
        <p:spPr/>
        <p:txBody>
          <a:bodyPr/>
          <a:lstStyle/>
          <a:p>
            <a:r>
              <a:rPr lang="en-US"/>
              <a:t>Twitter Own and Retweeted Tweets Table | Sam's Club - 4 of 9</a:t>
            </a:r>
          </a:p>
        </p:txBody>
      </p:sp>
      <p:graphicFrame>
        <p:nvGraphicFramePr>
          <p:cNvPr id="5" name="Table Placeholder 4">
            <a:extLst>
              <a:ext uri="{FF2B5EF4-FFF2-40B4-BE49-F238E27FC236}">
                <a16:creationId xmlns:a16="http://schemas.microsoft.com/office/drawing/2014/main" id="{57B7E24D-12AD-4C1E-A3B6-3396B70A8E32}"/>
              </a:ext>
            </a:extLst>
          </p:cNvPr>
          <p:cNvGraphicFramePr>
            <a:graphicFrameLocks noGrp="1"/>
          </p:cNvGraphicFramePr>
          <p:nvPr>
            <p:ph type="tbl" sz="quarter" idx="13"/>
            <p:extLst>
              <p:ext uri="{D42A27DB-BD31-4B8C-83A1-F6EECF244321}">
                <p14:modId xmlns:p14="http://schemas.microsoft.com/office/powerpoint/2010/main" val="299792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047102556"/>
                    </a:ext>
                  </a:extLst>
                </a:gridCol>
                <a:gridCol w="411480">
                  <a:extLst>
                    <a:ext uri="{9D8B030D-6E8A-4147-A177-3AD203B41FA5}">
                      <a16:colId xmlns:a16="http://schemas.microsoft.com/office/drawing/2014/main" val="4132814607"/>
                    </a:ext>
                  </a:extLst>
                </a:gridCol>
                <a:gridCol w="822960">
                  <a:extLst>
                    <a:ext uri="{9D8B030D-6E8A-4147-A177-3AD203B41FA5}">
                      <a16:colId xmlns:a16="http://schemas.microsoft.com/office/drawing/2014/main" val="2435761083"/>
                    </a:ext>
                  </a:extLst>
                </a:gridCol>
                <a:gridCol w="822960">
                  <a:extLst>
                    <a:ext uri="{9D8B030D-6E8A-4147-A177-3AD203B41FA5}">
                      <a16:colId xmlns:a16="http://schemas.microsoft.com/office/drawing/2014/main" val="2216483862"/>
                    </a:ext>
                  </a:extLst>
                </a:gridCol>
                <a:gridCol w="822960">
                  <a:extLst>
                    <a:ext uri="{9D8B030D-6E8A-4147-A177-3AD203B41FA5}">
                      <a16:colId xmlns:a16="http://schemas.microsoft.com/office/drawing/2014/main" val="3758577149"/>
                    </a:ext>
                  </a:extLst>
                </a:gridCol>
                <a:gridCol w="822960">
                  <a:extLst>
                    <a:ext uri="{9D8B030D-6E8A-4147-A177-3AD203B41FA5}">
                      <a16:colId xmlns:a16="http://schemas.microsoft.com/office/drawing/2014/main" val="1476599006"/>
                    </a:ext>
                  </a:extLst>
                </a:gridCol>
                <a:gridCol w="822960">
                  <a:extLst>
                    <a:ext uri="{9D8B030D-6E8A-4147-A177-3AD203B41FA5}">
                      <a16:colId xmlns:a16="http://schemas.microsoft.com/office/drawing/2014/main" val="183696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2017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06:48:50</a:t>
                      </a:r>
                      <a:r>
                        <a:rPr kumimoji="0" lang="en-US" sz="1000" b="0" i="0" u="none" strike="noStrike" kern="1200" cap="none" spc="0" normalizeH="0" baseline="0" noProof="0">
                          <a:ln>
                            <a:noFill/>
                          </a:ln>
                          <a:solidFill>
                            <a:prstClr val="black"/>
                          </a:solidFill>
                          <a:effectLst/>
                          <a:uLnTx/>
                          <a:uFillTx/>
                          <a:latin typeface="+mn-lt"/>
                          <a:ea typeface="+mn-ea"/>
                          <a:cs typeface="+mn-cs"/>
                        </a:rPr>
                        <a:t>
  It’s #FridayThe13th, so today’s Walmart run comes with a unique set of challenges. How will your shopping trip go? Click within the thread to find out... https://t.co/SJdS4UsbEV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extLst>
                  <a:ext uri="{0D108BD9-81ED-4DB2-BD59-A6C34878D82A}">
                    <a16:rowId xmlns:a16="http://schemas.microsoft.com/office/drawing/2014/main" val="269520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06:45:42</a:t>
                      </a:r>
                      <a:r>
                        <a:rPr kumimoji="0" lang="en-US" sz="1000" b="0" i="0" u="none" strike="noStrike" kern="1200" cap="none" spc="0" normalizeH="0" baseline="0" noProof="0">
                          <a:ln>
                            <a:noFill/>
                          </a:ln>
                          <a:solidFill>
                            <a:prstClr val="black"/>
                          </a:solidFill>
                          <a:effectLst/>
                          <a:uLnTx/>
                          <a:uFillTx/>
                          <a:latin typeface="+mn-lt"/>
                          <a:ea typeface="+mn-ea"/>
                          <a:cs typeface="+mn-cs"/>
                        </a:rPr>
                        <a:t>
  Click here if you slide into the spot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06:12:08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128923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06:41:29</a:t>
                      </a:r>
                      <a:r>
                        <a:rPr kumimoji="0" lang="en-US" sz="1000" b="0" i="0" u="none" strike="noStrike" kern="1200" cap="none" spc="0" normalizeH="0" baseline="0" noProof="0">
                          <a:ln>
                            <a:noFill/>
                          </a:ln>
                          <a:solidFill>
                            <a:prstClr val="black"/>
                          </a:solidFill>
                          <a:effectLst/>
                          <a:uLnTx/>
                          <a:uFillTx/>
                          <a:latin typeface="+mn-lt"/>
                          <a:ea typeface="+mn-ea"/>
                          <a:cs typeface="+mn-cs"/>
                        </a:rPr>
                        <a:t>
  Click here if you gesture to the other car to take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06:14:03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extLst>
                  <a:ext uri="{0D108BD9-81ED-4DB2-BD59-A6C34878D82A}">
                    <a16:rowId xmlns:a16="http://schemas.microsoft.com/office/drawing/2014/main" val="2650088899"/>
                  </a:ext>
                </a:extLst>
              </a:tr>
            </a:tbl>
          </a:graphicData>
        </a:graphic>
      </p:graphicFrame>
      <p:sp>
        <p:nvSpPr>
          <p:cNvPr id="4" name="Text Placeholder 3">
            <a:extLst>
              <a:ext uri="{FF2B5EF4-FFF2-40B4-BE49-F238E27FC236}">
                <a16:creationId xmlns:a16="http://schemas.microsoft.com/office/drawing/2014/main" id="{78CE31AB-AF72-46CE-81B3-04ADC507E015}"/>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521123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21F48-CB6D-4A28-B2C1-3706DFCB8CE7}"/>
              </a:ext>
            </a:extLst>
          </p:cNvPr>
          <p:cNvSpPr>
            <a:spLocks noGrp="1"/>
          </p:cNvSpPr>
          <p:nvPr>
            <p:ph type="title"/>
          </p:nvPr>
        </p:nvSpPr>
        <p:spPr/>
        <p:txBody>
          <a:bodyPr/>
          <a:lstStyle/>
          <a:p>
            <a:r>
              <a:rPr lang="en-US"/>
              <a:t>Twitter Own and Retweeted Tweets Table | Sam's Club - 5 of 9</a:t>
            </a:r>
          </a:p>
        </p:txBody>
      </p:sp>
      <p:graphicFrame>
        <p:nvGraphicFramePr>
          <p:cNvPr id="5" name="Table Placeholder 4">
            <a:extLst>
              <a:ext uri="{FF2B5EF4-FFF2-40B4-BE49-F238E27FC236}">
                <a16:creationId xmlns:a16="http://schemas.microsoft.com/office/drawing/2014/main" id="{79E00B28-E594-41D5-AD67-C02FB015311A}"/>
              </a:ext>
            </a:extLst>
          </p:cNvPr>
          <p:cNvGraphicFramePr>
            <a:graphicFrameLocks noGrp="1"/>
          </p:cNvGraphicFramePr>
          <p:nvPr>
            <p:ph type="tbl" sz="quarter" idx="13"/>
            <p:extLst>
              <p:ext uri="{D42A27DB-BD31-4B8C-83A1-F6EECF244321}">
                <p14:modId xmlns:p14="http://schemas.microsoft.com/office/powerpoint/2010/main" val="408908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190308271"/>
                    </a:ext>
                  </a:extLst>
                </a:gridCol>
                <a:gridCol w="411480">
                  <a:extLst>
                    <a:ext uri="{9D8B030D-6E8A-4147-A177-3AD203B41FA5}">
                      <a16:colId xmlns:a16="http://schemas.microsoft.com/office/drawing/2014/main" val="1032546464"/>
                    </a:ext>
                  </a:extLst>
                </a:gridCol>
                <a:gridCol w="822960">
                  <a:extLst>
                    <a:ext uri="{9D8B030D-6E8A-4147-A177-3AD203B41FA5}">
                      <a16:colId xmlns:a16="http://schemas.microsoft.com/office/drawing/2014/main" val="2381139625"/>
                    </a:ext>
                  </a:extLst>
                </a:gridCol>
                <a:gridCol w="822960">
                  <a:extLst>
                    <a:ext uri="{9D8B030D-6E8A-4147-A177-3AD203B41FA5}">
                      <a16:colId xmlns:a16="http://schemas.microsoft.com/office/drawing/2014/main" val="4000123191"/>
                    </a:ext>
                  </a:extLst>
                </a:gridCol>
                <a:gridCol w="822960">
                  <a:extLst>
                    <a:ext uri="{9D8B030D-6E8A-4147-A177-3AD203B41FA5}">
                      <a16:colId xmlns:a16="http://schemas.microsoft.com/office/drawing/2014/main" val="3913227046"/>
                    </a:ext>
                  </a:extLst>
                </a:gridCol>
                <a:gridCol w="822960">
                  <a:extLst>
                    <a:ext uri="{9D8B030D-6E8A-4147-A177-3AD203B41FA5}">
                      <a16:colId xmlns:a16="http://schemas.microsoft.com/office/drawing/2014/main" val="798265090"/>
                    </a:ext>
                  </a:extLst>
                </a:gridCol>
                <a:gridCol w="822960">
                  <a:extLst>
                    <a:ext uri="{9D8B030D-6E8A-4147-A177-3AD203B41FA5}">
                      <a16:colId xmlns:a16="http://schemas.microsoft.com/office/drawing/2014/main" val="99001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7053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06:41:25</a:t>
                      </a:r>
                      <a:r>
                        <a:rPr kumimoji="0" lang="en-US" sz="1000" b="0" i="0" u="none" strike="noStrike" kern="1200" cap="none" spc="0" normalizeH="0" baseline="0" noProof="0">
                          <a:ln>
                            <a:noFill/>
                          </a:ln>
                          <a:solidFill>
                            <a:prstClr val="black"/>
                          </a:solidFill>
                          <a:effectLst/>
                          <a:uLnTx/>
                          <a:uFillTx/>
                          <a:latin typeface="+mn-lt"/>
                          <a:ea typeface="+mn-ea"/>
                          <a:cs typeface="+mn-cs"/>
                        </a:rPr>
                        <a:t>
  Click here if you turn around and run to your car, fumble with your keys, and peel 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extLst>
                  <a:ext uri="{0D108BD9-81ED-4DB2-BD59-A6C34878D82A}">
                    <a16:rowId xmlns:a16="http://schemas.microsoft.com/office/drawing/2014/main" val="254189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06:39:30</a:t>
                      </a:r>
                      <a:r>
                        <a:rPr kumimoji="0" lang="en-US" sz="1000" b="0" i="0" u="none" strike="noStrike" kern="1200" cap="none" spc="0" normalizeH="0" baseline="0" noProof="0">
                          <a:ln>
                            <a:noFill/>
                          </a:ln>
                          <a:solidFill>
                            <a:prstClr val="black"/>
                          </a:solidFill>
                          <a:effectLst/>
                          <a:uLnTx/>
                          <a:uFillTx/>
                          <a:latin typeface="+mn-lt"/>
                          <a:ea typeface="+mn-ea"/>
                          <a:cs typeface="+mn-cs"/>
                        </a:rPr>
                        <a:t>
  Click here to keep walking.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extLst>
                  <a:ext uri="{0D108BD9-81ED-4DB2-BD59-A6C34878D82A}">
                    <a16:rowId xmlns:a16="http://schemas.microsoft.com/office/drawing/2014/main" val="348635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06:38:34</a:t>
                      </a:r>
                      <a:r>
                        <a:rPr kumimoji="0" lang="en-US" sz="1000" b="0" i="0" u="none" strike="noStrike" kern="1200" cap="none" spc="0" normalizeH="0" baseline="0" noProof="0">
                          <a:ln>
                            <a:noFill/>
                          </a:ln>
                          <a:solidFill>
                            <a:prstClr val="black"/>
                          </a:solidFill>
                          <a:effectLst/>
                          <a:uLnTx/>
                          <a:uFillTx/>
                          <a:latin typeface="+mn-lt"/>
                          <a:ea typeface="+mn-ea"/>
                          <a:cs typeface="+mn-cs"/>
                        </a:rPr>
                        <a:t>
  Click here to say 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18:20:32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extLst>
                  <a:ext uri="{0D108BD9-81ED-4DB2-BD59-A6C34878D82A}">
                    <a16:rowId xmlns:a16="http://schemas.microsoft.com/office/drawing/2014/main" val="1221957179"/>
                  </a:ext>
                </a:extLst>
              </a:tr>
            </a:tbl>
          </a:graphicData>
        </a:graphic>
      </p:graphicFrame>
      <p:sp>
        <p:nvSpPr>
          <p:cNvPr id="4" name="Text Placeholder 3">
            <a:extLst>
              <a:ext uri="{FF2B5EF4-FFF2-40B4-BE49-F238E27FC236}">
                <a16:creationId xmlns:a16="http://schemas.microsoft.com/office/drawing/2014/main" id="{81CB1BAE-50C5-429F-94FF-878938533DFD}"/>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426790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7C871-4D00-4F30-AC69-62B5F678A060}"/>
              </a:ext>
            </a:extLst>
          </p:cNvPr>
          <p:cNvSpPr>
            <a:spLocks noGrp="1"/>
          </p:cNvSpPr>
          <p:nvPr>
            <p:ph type="title"/>
          </p:nvPr>
        </p:nvSpPr>
        <p:spPr/>
        <p:txBody>
          <a:bodyPr/>
          <a:lstStyle/>
          <a:p>
            <a:r>
              <a:rPr lang="en-US"/>
              <a:t>Twitter Own and Retweeted Tweets Table | Sam's Club - 6 of 9</a:t>
            </a:r>
          </a:p>
        </p:txBody>
      </p:sp>
      <p:graphicFrame>
        <p:nvGraphicFramePr>
          <p:cNvPr id="5" name="Table Placeholder 4">
            <a:extLst>
              <a:ext uri="{FF2B5EF4-FFF2-40B4-BE49-F238E27FC236}">
                <a16:creationId xmlns:a16="http://schemas.microsoft.com/office/drawing/2014/main" id="{2BE8FBE1-BB5D-41FB-9CE0-100E42EA5C3A}"/>
              </a:ext>
            </a:extLst>
          </p:cNvPr>
          <p:cNvGraphicFramePr>
            <a:graphicFrameLocks noGrp="1"/>
          </p:cNvGraphicFramePr>
          <p:nvPr>
            <p:ph type="tbl" sz="quarter" idx="13"/>
            <p:extLst>
              <p:ext uri="{D42A27DB-BD31-4B8C-83A1-F6EECF244321}">
                <p14:modId xmlns:p14="http://schemas.microsoft.com/office/powerpoint/2010/main" val="94618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98502861"/>
                    </a:ext>
                  </a:extLst>
                </a:gridCol>
                <a:gridCol w="411480">
                  <a:extLst>
                    <a:ext uri="{9D8B030D-6E8A-4147-A177-3AD203B41FA5}">
                      <a16:colId xmlns:a16="http://schemas.microsoft.com/office/drawing/2014/main" val="1638418250"/>
                    </a:ext>
                  </a:extLst>
                </a:gridCol>
                <a:gridCol w="822960">
                  <a:extLst>
                    <a:ext uri="{9D8B030D-6E8A-4147-A177-3AD203B41FA5}">
                      <a16:colId xmlns:a16="http://schemas.microsoft.com/office/drawing/2014/main" val="2702844333"/>
                    </a:ext>
                  </a:extLst>
                </a:gridCol>
                <a:gridCol w="822960">
                  <a:extLst>
                    <a:ext uri="{9D8B030D-6E8A-4147-A177-3AD203B41FA5}">
                      <a16:colId xmlns:a16="http://schemas.microsoft.com/office/drawing/2014/main" val="90909789"/>
                    </a:ext>
                  </a:extLst>
                </a:gridCol>
                <a:gridCol w="822960">
                  <a:extLst>
                    <a:ext uri="{9D8B030D-6E8A-4147-A177-3AD203B41FA5}">
                      <a16:colId xmlns:a16="http://schemas.microsoft.com/office/drawing/2014/main" val="833913320"/>
                    </a:ext>
                  </a:extLst>
                </a:gridCol>
                <a:gridCol w="822960">
                  <a:extLst>
                    <a:ext uri="{9D8B030D-6E8A-4147-A177-3AD203B41FA5}">
                      <a16:colId xmlns:a16="http://schemas.microsoft.com/office/drawing/2014/main" val="2917534978"/>
                    </a:ext>
                  </a:extLst>
                </a:gridCol>
                <a:gridCol w="822960">
                  <a:extLst>
                    <a:ext uri="{9D8B030D-6E8A-4147-A177-3AD203B41FA5}">
                      <a16:colId xmlns:a16="http://schemas.microsoft.com/office/drawing/2014/main" val="63201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914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06:38:03</a:t>
                      </a:r>
                      <a:r>
                        <a:rPr kumimoji="0" lang="en-US" sz="1000" b="0" i="0" u="none" strike="noStrike" kern="1200" cap="none" spc="0" normalizeH="0" baseline="0" noProof="0">
                          <a:ln>
                            <a:noFill/>
                          </a:ln>
                          <a:solidFill>
                            <a:prstClr val="black"/>
                          </a:solidFill>
                          <a:effectLst/>
                          <a:uLnTx/>
                          <a:uFillTx/>
                          <a:latin typeface="+mn-lt"/>
                          <a:ea typeface="+mn-ea"/>
                          <a:cs typeface="+mn-cs"/>
                        </a:rPr>
                        <a:t>
  Click here if you investigate.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18:14:15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158983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06:35:11</a:t>
                      </a:r>
                      <a:r>
                        <a:rPr kumimoji="0" lang="en-US" sz="1000" b="0" i="0" u="none" strike="noStrike" kern="1200" cap="none" spc="0" normalizeH="0" baseline="0" noProof="0">
                          <a:ln>
                            <a:noFill/>
                          </a:ln>
                          <a:solidFill>
                            <a:prstClr val="black"/>
                          </a:solidFill>
                          <a:effectLst/>
                          <a:uLnTx/>
                          <a:uFillTx/>
                          <a:latin typeface="+mn-lt"/>
                          <a:ea typeface="+mn-ea"/>
                          <a:cs typeface="+mn-cs"/>
                        </a:rPr>
                        <a:t>
  Click here to keep your head down and avoid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extLst>
                  <a:ext uri="{0D108BD9-81ED-4DB2-BD59-A6C34878D82A}">
                    <a16:rowId xmlns:a16="http://schemas.microsoft.com/office/drawing/2014/main" val="249392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06:31:07</a:t>
                      </a:r>
                      <a:r>
                        <a:rPr kumimoji="0" lang="en-US" sz="1000" b="0" i="0" u="none" strike="noStrike" kern="1200" cap="none" spc="0" normalizeH="0" baseline="0" noProof="0">
                          <a:ln>
                            <a:noFill/>
                          </a:ln>
                          <a:solidFill>
                            <a:prstClr val="black"/>
                          </a:solidFill>
                          <a:effectLst/>
                          <a:uLnTx/>
                          <a:uFillTx/>
                          <a:latin typeface="+mn-lt"/>
                          <a:ea typeface="+mn-ea"/>
                          <a:cs typeface="+mn-cs"/>
                        </a:rPr>
                        <a:t>
  Click here to walk under the ladder.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06:12:22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2738313045"/>
                  </a:ext>
                </a:extLst>
              </a:tr>
            </a:tbl>
          </a:graphicData>
        </a:graphic>
      </p:graphicFrame>
      <p:sp>
        <p:nvSpPr>
          <p:cNvPr id="4" name="Text Placeholder 3">
            <a:extLst>
              <a:ext uri="{FF2B5EF4-FFF2-40B4-BE49-F238E27FC236}">
                <a16:creationId xmlns:a16="http://schemas.microsoft.com/office/drawing/2014/main" id="{D7C13043-5054-4176-8F76-7B1A48F55314}"/>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16413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1C4B-6AC0-4E6A-BB22-2F88EDB9F323}"/>
              </a:ext>
            </a:extLst>
          </p:cNvPr>
          <p:cNvSpPr>
            <a:spLocks noGrp="1"/>
          </p:cNvSpPr>
          <p:nvPr>
            <p:ph type="title"/>
          </p:nvPr>
        </p:nvSpPr>
        <p:spPr/>
        <p:txBody>
          <a:bodyPr/>
          <a:lstStyle/>
          <a:p>
            <a:r>
              <a:rPr lang="en-US"/>
              <a:t>Twitter Own and Retweeted Tweets Table | Sam's Club - 7 of 9</a:t>
            </a:r>
          </a:p>
        </p:txBody>
      </p:sp>
      <p:graphicFrame>
        <p:nvGraphicFramePr>
          <p:cNvPr id="5" name="Table Placeholder 4">
            <a:extLst>
              <a:ext uri="{FF2B5EF4-FFF2-40B4-BE49-F238E27FC236}">
                <a16:creationId xmlns:a16="http://schemas.microsoft.com/office/drawing/2014/main" id="{F84A7DCC-94E1-43F5-9F24-6E0747C64B11}"/>
              </a:ext>
            </a:extLst>
          </p:cNvPr>
          <p:cNvGraphicFramePr>
            <a:graphicFrameLocks noGrp="1"/>
          </p:cNvGraphicFramePr>
          <p:nvPr>
            <p:ph type="tbl" sz="quarter" idx="13"/>
            <p:extLst>
              <p:ext uri="{D42A27DB-BD31-4B8C-83A1-F6EECF244321}">
                <p14:modId xmlns:p14="http://schemas.microsoft.com/office/powerpoint/2010/main" val="823067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67253544"/>
                    </a:ext>
                  </a:extLst>
                </a:gridCol>
                <a:gridCol w="411480">
                  <a:extLst>
                    <a:ext uri="{9D8B030D-6E8A-4147-A177-3AD203B41FA5}">
                      <a16:colId xmlns:a16="http://schemas.microsoft.com/office/drawing/2014/main" val="1132979981"/>
                    </a:ext>
                  </a:extLst>
                </a:gridCol>
                <a:gridCol w="822960">
                  <a:extLst>
                    <a:ext uri="{9D8B030D-6E8A-4147-A177-3AD203B41FA5}">
                      <a16:colId xmlns:a16="http://schemas.microsoft.com/office/drawing/2014/main" val="1923832819"/>
                    </a:ext>
                  </a:extLst>
                </a:gridCol>
                <a:gridCol w="822960">
                  <a:extLst>
                    <a:ext uri="{9D8B030D-6E8A-4147-A177-3AD203B41FA5}">
                      <a16:colId xmlns:a16="http://schemas.microsoft.com/office/drawing/2014/main" val="57916939"/>
                    </a:ext>
                  </a:extLst>
                </a:gridCol>
                <a:gridCol w="822960">
                  <a:extLst>
                    <a:ext uri="{9D8B030D-6E8A-4147-A177-3AD203B41FA5}">
                      <a16:colId xmlns:a16="http://schemas.microsoft.com/office/drawing/2014/main" val="2080720884"/>
                    </a:ext>
                  </a:extLst>
                </a:gridCol>
                <a:gridCol w="822960">
                  <a:extLst>
                    <a:ext uri="{9D8B030D-6E8A-4147-A177-3AD203B41FA5}">
                      <a16:colId xmlns:a16="http://schemas.microsoft.com/office/drawing/2014/main" val="1152592865"/>
                    </a:ext>
                  </a:extLst>
                </a:gridCol>
                <a:gridCol w="822960">
                  <a:extLst>
                    <a:ext uri="{9D8B030D-6E8A-4147-A177-3AD203B41FA5}">
                      <a16:colId xmlns:a16="http://schemas.microsoft.com/office/drawing/2014/main" val="343702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5849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06:29:17</a:t>
                      </a:r>
                      <a:r>
                        <a:rPr kumimoji="0" lang="en-US" sz="1000" b="0" i="0" u="none" strike="noStrike" kern="1200" cap="none" spc="0" normalizeH="0" baseline="0" noProof="0">
                          <a:ln>
                            <a:noFill/>
                          </a:ln>
                          <a:solidFill>
                            <a:prstClr val="black"/>
                          </a:solidFill>
                          <a:effectLst/>
                          <a:uLnTx/>
                          <a:uFillTx/>
                          <a:latin typeface="+mn-lt"/>
                          <a:ea typeface="+mn-ea"/>
                          <a:cs typeface="+mn-cs"/>
                        </a:rPr>
                        <a:t>
  Click here if you knock on the door and ask for directions.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189808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06:28:08</a:t>
                      </a:r>
                      <a:r>
                        <a:rPr kumimoji="0" lang="en-US" sz="1000" b="0" i="0" u="none" strike="noStrike" kern="1200" cap="none" spc="0" normalizeH="0" baseline="0" noProof="0">
                          <a:ln>
                            <a:noFill/>
                          </a:ln>
                          <a:solidFill>
                            <a:prstClr val="black"/>
                          </a:solidFill>
                          <a:effectLst/>
                          <a:uLnTx/>
                          <a:uFillTx/>
                          <a:latin typeface="+mn-lt"/>
                          <a:ea typeface="+mn-ea"/>
                          <a:cs typeface="+mn-cs"/>
                        </a:rPr>
                        <a:t>
  Click here to open the freezer and wipe it 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extLst>
                  <a:ext uri="{0D108BD9-81ED-4DB2-BD59-A6C34878D82A}">
                    <a16:rowId xmlns:a16="http://schemas.microsoft.com/office/drawing/2014/main" val="11382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06:27:08</a:t>
                      </a:r>
                      <a:r>
                        <a:rPr kumimoji="0" lang="en-US" sz="1000" b="0" i="0" u="none" strike="noStrike" kern="1200" cap="none" spc="0" normalizeH="0" baseline="0" noProof="0">
                          <a:ln>
                            <a:noFill/>
                          </a:ln>
                          <a:solidFill>
                            <a:prstClr val="black"/>
                          </a:solidFill>
                          <a:effectLst/>
                          <a:uLnTx/>
                          <a:uFillTx/>
                          <a:latin typeface="+mn-lt"/>
                          <a:ea typeface="+mn-ea"/>
                          <a:cs typeface="+mn-cs"/>
                        </a:rPr>
                        <a:t>
  Click here to grab a basket.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06:12:24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extLst>
                  <a:ext uri="{0D108BD9-81ED-4DB2-BD59-A6C34878D82A}">
                    <a16:rowId xmlns:a16="http://schemas.microsoft.com/office/drawing/2014/main" val="2696420664"/>
                  </a:ext>
                </a:extLst>
              </a:tr>
            </a:tbl>
          </a:graphicData>
        </a:graphic>
      </p:graphicFrame>
      <p:sp>
        <p:nvSpPr>
          <p:cNvPr id="4" name="Text Placeholder 3">
            <a:extLst>
              <a:ext uri="{FF2B5EF4-FFF2-40B4-BE49-F238E27FC236}">
                <a16:creationId xmlns:a16="http://schemas.microsoft.com/office/drawing/2014/main" id="{3B8F7269-2050-4A97-8CCF-9684E2BB4B9C}"/>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29674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2774-3CE0-434D-B229-C8AD7697AE06}"/>
              </a:ext>
            </a:extLst>
          </p:cNvPr>
          <p:cNvSpPr>
            <a:spLocks noGrp="1"/>
          </p:cNvSpPr>
          <p:nvPr>
            <p:ph type="title"/>
          </p:nvPr>
        </p:nvSpPr>
        <p:spPr/>
        <p:txBody>
          <a:bodyPr/>
          <a:lstStyle/>
          <a:p>
            <a:r>
              <a:rPr lang="en-US"/>
              <a:t>Twitter Own and Retweeted Tweets Table | Sam's Club - 8 of 9</a:t>
            </a:r>
          </a:p>
        </p:txBody>
      </p:sp>
      <p:graphicFrame>
        <p:nvGraphicFramePr>
          <p:cNvPr id="5" name="Table Placeholder 4">
            <a:extLst>
              <a:ext uri="{FF2B5EF4-FFF2-40B4-BE49-F238E27FC236}">
                <a16:creationId xmlns:a16="http://schemas.microsoft.com/office/drawing/2014/main" id="{6B7FCD8A-16CC-441C-B646-007A3442D70D}"/>
              </a:ext>
            </a:extLst>
          </p:cNvPr>
          <p:cNvGraphicFramePr>
            <a:graphicFrameLocks noGrp="1"/>
          </p:cNvGraphicFramePr>
          <p:nvPr>
            <p:ph type="tbl" sz="quarter" idx="13"/>
            <p:extLst>
              <p:ext uri="{D42A27DB-BD31-4B8C-83A1-F6EECF244321}">
                <p14:modId xmlns:p14="http://schemas.microsoft.com/office/powerpoint/2010/main" val="385172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72866940"/>
                    </a:ext>
                  </a:extLst>
                </a:gridCol>
                <a:gridCol w="411480">
                  <a:extLst>
                    <a:ext uri="{9D8B030D-6E8A-4147-A177-3AD203B41FA5}">
                      <a16:colId xmlns:a16="http://schemas.microsoft.com/office/drawing/2014/main" val="212007329"/>
                    </a:ext>
                  </a:extLst>
                </a:gridCol>
                <a:gridCol w="822960">
                  <a:extLst>
                    <a:ext uri="{9D8B030D-6E8A-4147-A177-3AD203B41FA5}">
                      <a16:colId xmlns:a16="http://schemas.microsoft.com/office/drawing/2014/main" val="2263537846"/>
                    </a:ext>
                  </a:extLst>
                </a:gridCol>
                <a:gridCol w="822960">
                  <a:extLst>
                    <a:ext uri="{9D8B030D-6E8A-4147-A177-3AD203B41FA5}">
                      <a16:colId xmlns:a16="http://schemas.microsoft.com/office/drawing/2014/main" val="1947196913"/>
                    </a:ext>
                  </a:extLst>
                </a:gridCol>
                <a:gridCol w="822960">
                  <a:extLst>
                    <a:ext uri="{9D8B030D-6E8A-4147-A177-3AD203B41FA5}">
                      <a16:colId xmlns:a16="http://schemas.microsoft.com/office/drawing/2014/main" val="3419348718"/>
                    </a:ext>
                  </a:extLst>
                </a:gridCol>
                <a:gridCol w="822960">
                  <a:extLst>
                    <a:ext uri="{9D8B030D-6E8A-4147-A177-3AD203B41FA5}">
                      <a16:colId xmlns:a16="http://schemas.microsoft.com/office/drawing/2014/main" val="402846824"/>
                    </a:ext>
                  </a:extLst>
                </a:gridCol>
                <a:gridCol w="822960">
                  <a:extLst>
                    <a:ext uri="{9D8B030D-6E8A-4147-A177-3AD203B41FA5}">
                      <a16:colId xmlns:a16="http://schemas.microsoft.com/office/drawing/2014/main" val="1673636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1477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06:26:07</a:t>
                      </a:r>
                      <a:r>
                        <a:rPr kumimoji="0" lang="en-US" sz="1000" b="0" i="0" u="none" strike="noStrike" kern="1200" cap="none" spc="0" normalizeH="0" baseline="0" noProof="0">
                          <a:ln>
                            <a:noFill/>
                          </a:ln>
                          <a:solidFill>
                            <a:prstClr val="black"/>
                          </a:solidFill>
                          <a:effectLst/>
                          <a:uLnTx/>
                          <a:uFillTx/>
                          <a:latin typeface="+mn-lt"/>
                          <a:ea typeface="+mn-ea"/>
                          <a:cs typeface="+mn-cs"/>
                        </a:rPr>
                        <a:t>
  Click here if you stay in your car and ask your smartphone where to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06:12:24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extLst>
                  <a:ext uri="{0D108BD9-81ED-4DB2-BD59-A6C34878D82A}">
                    <a16:rowId xmlns:a16="http://schemas.microsoft.com/office/drawing/2014/main" val="388284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06:25:33</a:t>
                      </a:r>
                      <a:r>
                        <a:rPr kumimoji="0" lang="en-US" sz="1000" b="0" i="0" u="none" strike="noStrike" kern="1200" cap="none" spc="0" normalizeH="0" baseline="0" noProof="0">
                          <a:ln>
                            <a:noFill/>
                          </a:ln>
                          <a:solidFill>
                            <a:prstClr val="black"/>
                          </a:solidFill>
                          <a:effectLst/>
                          <a:uLnTx/>
                          <a:uFillTx/>
                          <a:latin typeface="+mn-lt"/>
                          <a:ea typeface="+mn-ea"/>
                          <a:cs typeface="+mn-cs"/>
                        </a:rPr>
                        <a:t>
  Click here to avoid the bad vibes.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06:12:24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303882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06:24:09</a:t>
                      </a:r>
                      <a:r>
                        <a:rPr kumimoji="0" lang="en-US" sz="1000" b="0" i="0" u="none" strike="noStrike" kern="1200" cap="none" spc="0" normalizeH="0" baseline="0" noProof="0">
                          <a:ln>
                            <a:noFill/>
                          </a:ln>
                          <a:solidFill>
                            <a:prstClr val="black"/>
                          </a:solidFill>
                          <a:effectLst/>
                          <a:uLnTx/>
                          <a:uFillTx/>
                          <a:latin typeface="+mn-lt"/>
                          <a:ea typeface="+mn-ea"/>
                          <a:cs typeface="+mn-cs"/>
                        </a:rPr>
                        <a:t>
  Click here for sweet.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06:12:24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extLst>
                  <a:ext uri="{0D108BD9-81ED-4DB2-BD59-A6C34878D82A}">
                    <a16:rowId xmlns:a16="http://schemas.microsoft.com/office/drawing/2014/main" val="2185715767"/>
                  </a:ext>
                </a:extLst>
              </a:tr>
            </a:tbl>
          </a:graphicData>
        </a:graphic>
      </p:graphicFrame>
      <p:sp>
        <p:nvSpPr>
          <p:cNvPr id="4" name="Text Placeholder 3">
            <a:extLst>
              <a:ext uri="{FF2B5EF4-FFF2-40B4-BE49-F238E27FC236}">
                <a16:creationId xmlns:a16="http://schemas.microsoft.com/office/drawing/2014/main" id="{5F6E6E2A-5280-43DF-B1F3-9B2E8982D461}"/>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548264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83E96-B5AD-4B92-BF4C-26D0C60E9AFB}"/>
              </a:ext>
            </a:extLst>
          </p:cNvPr>
          <p:cNvSpPr>
            <a:spLocks noGrp="1"/>
          </p:cNvSpPr>
          <p:nvPr>
            <p:ph type="title"/>
          </p:nvPr>
        </p:nvSpPr>
        <p:spPr/>
        <p:txBody>
          <a:bodyPr/>
          <a:lstStyle/>
          <a:p>
            <a:r>
              <a:rPr lang="en-US"/>
              <a:t>Twitter Own and Retweeted Tweets Table | Sam's Club - 9 of 9</a:t>
            </a:r>
          </a:p>
        </p:txBody>
      </p:sp>
      <p:graphicFrame>
        <p:nvGraphicFramePr>
          <p:cNvPr id="5" name="Table Placeholder 4">
            <a:extLst>
              <a:ext uri="{FF2B5EF4-FFF2-40B4-BE49-F238E27FC236}">
                <a16:creationId xmlns:a16="http://schemas.microsoft.com/office/drawing/2014/main" id="{BFDEEA7A-A304-40A6-ACB6-A47ED0215617}"/>
              </a:ext>
            </a:extLst>
          </p:cNvPr>
          <p:cNvGraphicFramePr>
            <a:graphicFrameLocks noGrp="1"/>
          </p:cNvGraphicFramePr>
          <p:nvPr>
            <p:ph type="tbl" sz="quarter" idx="13"/>
            <p:extLst>
              <p:ext uri="{D42A27DB-BD31-4B8C-83A1-F6EECF244321}">
                <p14:modId xmlns:p14="http://schemas.microsoft.com/office/powerpoint/2010/main" val="3728371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897567112"/>
                    </a:ext>
                  </a:extLst>
                </a:gridCol>
                <a:gridCol w="411480">
                  <a:extLst>
                    <a:ext uri="{9D8B030D-6E8A-4147-A177-3AD203B41FA5}">
                      <a16:colId xmlns:a16="http://schemas.microsoft.com/office/drawing/2014/main" val="1716880960"/>
                    </a:ext>
                  </a:extLst>
                </a:gridCol>
                <a:gridCol w="822960">
                  <a:extLst>
                    <a:ext uri="{9D8B030D-6E8A-4147-A177-3AD203B41FA5}">
                      <a16:colId xmlns:a16="http://schemas.microsoft.com/office/drawing/2014/main" val="1037956805"/>
                    </a:ext>
                  </a:extLst>
                </a:gridCol>
                <a:gridCol w="822960">
                  <a:extLst>
                    <a:ext uri="{9D8B030D-6E8A-4147-A177-3AD203B41FA5}">
                      <a16:colId xmlns:a16="http://schemas.microsoft.com/office/drawing/2014/main" val="488136204"/>
                    </a:ext>
                  </a:extLst>
                </a:gridCol>
                <a:gridCol w="822960">
                  <a:extLst>
                    <a:ext uri="{9D8B030D-6E8A-4147-A177-3AD203B41FA5}">
                      <a16:colId xmlns:a16="http://schemas.microsoft.com/office/drawing/2014/main" val="3745383705"/>
                    </a:ext>
                  </a:extLst>
                </a:gridCol>
                <a:gridCol w="822960">
                  <a:extLst>
                    <a:ext uri="{9D8B030D-6E8A-4147-A177-3AD203B41FA5}">
                      <a16:colId xmlns:a16="http://schemas.microsoft.com/office/drawing/2014/main" val="1541102903"/>
                    </a:ext>
                  </a:extLst>
                </a:gridCol>
                <a:gridCol w="822960">
                  <a:extLst>
                    <a:ext uri="{9D8B030D-6E8A-4147-A177-3AD203B41FA5}">
                      <a16:colId xmlns:a16="http://schemas.microsoft.com/office/drawing/2014/main" val="345195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8604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06:21:38</a:t>
                      </a:r>
                      <a:r>
                        <a:rPr kumimoji="0" lang="en-US" sz="1000" b="0" i="0" u="none" strike="noStrike" kern="1200" cap="none" spc="0" normalizeH="0" baseline="0" noProof="0">
                          <a:ln>
                            <a:noFill/>
                          </a:ln>
                          <a:solidFill>
                            <a:prstClr val="black"/>
                          </a:solidFill>
                          <a:effectLst/>
                          <a:uLnTx/>
                          <a:uFillTx/>
                          <a:latin typeface="+mn-lt"/>
                          <a:ea typeface="+mn-ea"/>
                          <a:cs typeface="+mn-cs"/>
                        </a:rPr>
                        <a:t>
  Click here for salty.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06:12:24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extLst>
                  <a:ext uri="{0D108BD9-81ED-4DB2-BD59-A6C34878D82A}">
                    <a16:rowId xmlns:a16="http://schemas.microsoft.com/office/drawing/2014/main" val="198319145"/>
                  </a:ext>
                </a:extLst>
              </a:tr>
            </a:tbl>
          </a:graphicData>
        </a:graphic>
      </p:graphicFrame>
      <p:sp>
        <p:nvSpPr>
          <p:cNvPr id="4" name="Text Placeholder 3">
            <a:extLst>
              <a:ext uri="{FF2B5EF4-FFF2-40B4-BE49-F238E27FC236}">
                <a16:creationId xmlns:a16="http://schemas.microsoft.com/office/drawing/2014/main" id="{9C2C73A9-7163-49C0-92EA-39C9AC2FFAAF}"/>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681735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92C0-731A-4207-B8E2-63B7E5C59E69}"/>
              </a:ext>
            </a:extLst>
          </p:cNvPr>
          <p:cNvSpPr>
            <a:spLocks noGrp="1"/>
          </p:cNvSpPr>
          <p:nvPr>
            <p:ph type="title"/>
          </p:nvPr>
        </p:nvSpPr>
        <p:spPr/>
        <p:txBody>
          <a:bodyPr/>
          <a:lstStyle/>
          <a:p>
            <a:r>
              <a:rPr lang="en-US"/>
              <a:t>Twitter Followers Total | Sam's Club</a:t>
            </a:r>
          </a:p>
        </p:txBody>
      </p:sp>
      <p:graphicFrame>
        <p:nvGraphicFramePr>
          <p:cNvPr id="6" name="Chart Placeholder 5">
            <a:extLst>
              <a:ext uri="{FF2B5EF4-FFF2-40B4-BE49-F238E27FC236}">
                <a16:creationId xmlns:a16="http://schemas.microsoft.com/office/drawing/2014/main" id="{DB14DFA9-E35E-4133-96F5-5F99A99BC7C7}"/>
              </a:ext>
            </a:extLst>
          </p:cNvPr>
          <p:cNvGraphicFramePr>
            <a:graphicFrameLocks noGrp="1"/>
          </p:cNvGraphicFramePr>
          <p:nvPr>
            <p:ph type="chart" sz="quarter" idx="13"/>
            <p:extLst>
              <p:ext uri="{D42A27DB-BD31-4B8C-83A1-F6EECF244321}">
                <p14:modId xmlns:p14="http://schemas.microsoft.com/office/powerpoint/2010/main" val="2144298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F2138-5CD5-404D-B0CA-E53F1D72260D}"/>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39173A16-3981-4254-BADC-A5B306F97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027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3C688-DA44-4656-A07B-BBF021F655E9}"/>
              </a:ext>
            </a:extLst>
          </p:cNvPr>
          <p:cNvSpPr>
            <a:spLocks noGrp="1"/>
          </p:cNvSpPr>
          <p:nvPr>
            <p:ph type="title"/>
          </p:nvPr>
        </p:nvSpPr>
        <p:spPr/>
        <p:txBody>
          <a:bodyPr/>
          <a:lstStyle/>
          <a:p>
            <a:r>
              <a:rPr lang="en-US"/>
              <a:t>Twitter Followers Change | Sam's Club</a:t>
            </a:r>
          </a:p>
        </p:txBody>
      </p:sp>
      <p:graphicFrame>
        <p:nvGraphicFramePr>
          <p:cNvPr id="6" name="Chart Placeholder 5">
            <a:extLst>
              <a:ext uri="{FF2B5EF4-FFF2-40B4-BE49-F238E27FC236}">
                <a16:creationId xmlns:a16="http://schemas.microsoft.com/office/drawing/2014/main" id="{3577113C-497A-41A2-A64D-CA4D37A24382}"/>
              </a:ext>
            </a:extLst>
          </p:cNvPr>
          <p:cNvGraphicFramePr>
            <a:graphicFrameLocks noGrp="1"/>
          </p:cNvGraphicFramePr>
          <p:nvPr>
            <p:ph type="chart" sz="quarter" idx="13"/>
            <p:extLst>
              <p:ext uri="{D42A27DB-BD31-4B8C-83A1-F6EECF244321}">
                <p14:modId xmlns:p14="http://schemas.microsoft.com/office/powerpoint/2010/main" val="858557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32B54-7FCE-4A72-879B-13E6D9EA6E9A}"/>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EABF9B34-13BF-44CA-B6F2-A8B38928D7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216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9298F-7EDC-4DE5-BF7F-D9A1B6391A45}"/>
              </a:ext>
            </a:extLst>
          </p:cNvPr>
          <p:cNvSpPr>
            <a:spLocks noGrp="1"/>
          </p:cNvSpPr>
          <p:nvPr>
            <p:ph type="title"/>
          </p:nvPr>
        </p:nvSpPr>
        <p:spPr/>
        <p:txBody>
          <a:bodyPr/>
          <a:lstStyle/>
          <a:p>
            <a:r>
              <a:rPr lang="en-US"/>
              <a:t>Instagram Key Metrics Table | Sam's Club</a:t>
            </a:r>
          </a:p>
        </p:txBody>
      </p:sp>
      <p:graphicFrame>
        <p:nvGraphicFramePr>
          <p:cNvPr id="5" name="Table Placeholder 4">
            <a:extLst>
              <a:ext uri="{FF2B5EF4-FFF2-40B4-BE49-F238E27FC236}">
                <a16:creationId xmlns:a16="http://schemas.microsoft.com/office/drawing/2014/main" id="{9F22D287-013C-46FE-A568-28C47BE15863}"/>
              </a:ext>
            </a:extLst>
          </p:cNvPr>
          <p:cNvGraphicFramePr>
            <a:graphicFrameLocks noGrp="1"/>
          </p:cNvGraphicFramePr>
          <p:nvPr>
            <p:ph type="tbl" sz="quarter" idx="13"/>
            <p:extLst>
              <p:ext uri="{D42A27DB-BD31-4B8C-83A1-F6EECF244321}">
                <p14:modId xmlns:p14="http://schemas.microsoft.com/office/powerpoint/2010/main" val="36346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6689072"/>
                    </a:ext>
                  </a:extLst>
                </a:gridCol>
                <a:gridCol w="699516">
                  <a:extLst>
                    <a:ext uri="{9D8B030D-6E8A-4147-A177-3AD203B41FA5}">
                      <a16:colId xmlns:a16="http://schemas.microsoft.com/office/drawing/2014/main" val="1720207316"/>
                    </a:ext>
                  </a:extLst>
                </a:gridCol>
                <a:gridCol w="699516">
                  <a:extLst>
                    <a:ext uri="{9D8B030D-6E8A-4147-A177-3AD203B41FA5}">
                      <a16:colId xmlns:a16="http://schemas.microsoft.com/office/drawing/2014/main" val="47231865"/>
                    </a:ext>
                  </a:extLst>
                </a:gridCol>
                <a:gridCol w="658368">
                  <a:extLst>
                    <a:ext uri="{9D8B030D-6E8A-4147-A177-3AD203B41FA5}">
                      <a16:colId xmlns:a16="http://schemas.microsoft.com/office/drawing/2014/main" val="665063998"/>
                    </a:ext>
                  </a:extLst>
                </a:gridCol>
                <a:gridCol w="658368">
                  <a:extLst>
                    <a:ext uri="{9D8B030D-6E8A-4147-A177-3AD203B41FA5}">
                      <a16:colId xmlns:a16="http://schemas.microsoft.com/office/drawing/2014/main" val="3093205938"/>
                    </a:ext>
                  </a:extLst>
                </a:gridCol>
                <a:gridCol w="658368">
                  <a:extLst>
                    <a:ext uri="{9D8B030D-6E8A-4147-A177-3AD203B41FA5}">
                      <a16:colId xmlns:a16="http://schemas.microsoft.com/office/drawing/2014/main" val="1471177328"/>
                    </a:ext>
                  </a:extLst>
                </a:gridCol>
                <a:gridCol w="699516">
                  <a:extLst>
                    <a:ext uri="{9D8B030D-6E8A-4147-A177-3AD203B41FA5}">
                      <a16:colId xmlns:a16="http://schemas.microsoft.com/office/drawing/2014/main" val="1193684101"/>
                    </a:ext>
                  </a:extLst>
                </a:gridCol>
                <a:gridCol w="699516">
                  <a:extLst>
                    <a:ext uri="{9D8B030D-6E8A-4147-A177-3AD203B41FA5}">
                      <a16:colId xmlns:a16="http://schemas.microsoft.com/office/drawing/2014/main" val="94805266"/>
                    </a:ext>
                  </a:extLst>
                </a:gridCol>
                <a:gridCol w="699516">
                  <a:extLst>
                    <a:ext uri="{9D8B030D-6E8A-4147-A177-3AD203B41FA5}">
                      <a16:colId xmlns:a16="http://schemas.microsoft.com/office/drawing/2014/main" val="1422602363"/>
                    </a:ext>
                  </a:extLst>
                </a:gridCol>
                <a:gridCol w="658368">
                  <a:extLst>
                    <a:ext uri="{9D8B030D-6E8A-4147-A177-3AD203B41FA5}">
                      <a16:colId xmlns:a16="http://schemas.microsoft.com/office/drawing/2014/main" val="41739460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95534861"/>
                  </a:ext>
                </a:extLst>
              </a:tr>
              <a:tr h="370840">
                <a:tc>
                  <a:txBody>
                    <a:bodyPr/>
                    <a:lstStyle/>
                    <a:p>
                      <a:r>
                        <a:rPr lang="en-US" sz="1000"/>
                        <a:t>target</a:t>
                      </a:r>
                    </a:p>
                  </a:txBody>
                  <a:tcPr/>
                </a:tc>
                <a:tc>
                  <a:txBody>
                    <a:bodyPr/>
                    <a:lstStyle/>
                    <a:p>
                      <a:r>
                        <a:rPr lang="en-US" sz="1000"/>
                        <a:t>3991691</a:t>
                      </a:r>
                    </a:p>
                  </a:txBody>
                  <a:tcPr/>
                </a:tc>
                <a:tc>
                  <a:txBody>
                    <a:bodyPr/>
                    <a:lstStyle/>
                    <a:p>
                      <a:r>
                        <a:rPr lang="en-US" sz="1000"/>
                        <a:t>18537</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120369</a:t>
                      </a:r>
                    </a:p>
                  </a:txBody>
                  <a:tcPr/>
                </a:tc>
                <a:tc>
                  <a:txBody>
                    <a:bodyPr/>
                    <a:lstStyle/>
                    <a:p>
                      <a:r>
                        <a:rPr lang="en-US" sz="1000"/>
                        <a:t>3032</a:t>
                      </a:r>
                    </a:p>
                  </a:txBody>
                  <a:tcPr/>
                </a:tc>
                <a:tc>
                  <a:txBody>
                    <a:bodyPr/>
                    <a:lstStyle/>
                    <a:p>
                      <a:r>
                        <a:rPr lang="en-US" sz="1000"/>
                        <a:t>0.7747 %</a:t>
                      </a:r>
                    </a:p>
                  </a:txBody>
                  <a:tcPr/>
                </a:tc>
                <a:extLst>
                  <a:ext uri="{0D108BD9-81ED-4DB2-BD59-A6C34878D82A}">
                    <a16:rowId xmlns:a16="http://schemas.microsoft.com/office/drawing/2014/main" val="2451407884"/>
                  </a:ext>
                </a:extLst>
              </a:tr>
              <a:tr h="370840">
                <a:tc>
                  <a:txBody>
                    <a:bodyPr/>
                    <a:lstStyle/>
                    <a:p>
                      <a:r>
                        <a:rPr lang="en-US" sz="1000"/>
                        <a:t>walmart</a:t>
                      </a:r>
                    </a:p>
                  </a:txBody>
                  <a:tcPr/>
                </a:tc>
                <a:tc>
                  <a:txBody>
                    <a:bodyPr/>
                    <a:lstStyle/>
                    <a:p>
                      <a:r>
                        <a:rPr lang="en-US" sz="1000"/>
                        <a:t>2011107</a:t>
                      </a:r>
                    </a:p>
                  </a:txBody>
                  <a:tcPr/>
                </a:tc>
                <a:tc>
                  <a:txBody>
                    <a:bodyPr/>
                    <a:lstStyle/>
                    <a:p>
                      <a:r>
                        <a:rPr lang="en-US" sz="1000"/>
                        <a:t>14448</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28710</a:t>
                      </a:r>
                    </a:p>
                  </a:txBody>
                  <a:tcPr/>
                </a:tc>
                <a:tc>
                  <a:txBody>
                    <a:bodyPr/>
                    <a:lstStyle/>
                    <a:p>
                      <a:r>
                        <a:rPr lang="en-US" sz="1000"/>
                        <a:t>1230</a:t>
                      </a:r>
                    </a:p>
                  </a:txBody>
                  <a:tcPr/>
                </a:tc>
                <a:tc>
                  <a:txBody>
                    <a:bodyPr/>
                    <a:lstStyle/>
                    <a:p>
                      <a:r>
                        <a:rPr lang="en-US" sz="1000"/>
                        <a:t>0.2490 %</a:t>
                      </a:r>
                    </a:p>
                  </a:txBody>
                  <a:tcPr/>
                </a:tc>
                <a:extLst>
                  <a:ext uri="{0D108BD9-81ED-4DB2-BD59-A6C34878D82A}">
                    <a16:rowId xmlns:a16="http://schemas.microsoft.com/office/drawing/2014/main" val="1165455603"/>
                  </a:ext>
                </a:extLst>
              </a:tr>
              <a:tr h="370840">
                <a:tc>
                  <a:txBody>
                    <a:bodyPr/>
                    <a:lstStyle/>
                    <a:p>
                      <a:r>
                        <a:rPr lang="en-US" sz="1000"/>
                        <a:t>amazon</a:t>
                      </a:r>
                    </a:p>
                  </a:txBody>
                  <a:tcPr/>
                </a:tc>
                <a:tc>
                  <a:txBody>
                    <a:bodyPr/>
                    <a:lstStyle/>
                    <a:p>
                      <a:r>
                        <a:rPr lang="en-US" sz="1000"/>
                        <a:t>2011096</a:t>
                      </a:r>
                    </a:p>
                  </a:txBody>
                  <a:tcPr/>
                </a:tc>
                <a:tc>
                  <a:txBody>
                    <a:bodyPr/>
                    <a:lstStyle/>
                    <a:p>
                      <a:r>
                        <a:rPr lang="en-US" sz="1000"/>
                        <a:t>9791</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19668</a:t>
                      </a:r>
                    </a:p>
                  </a:txBody>
                  <a:tcPr/>
                </a:tc>
                <a:tc>
                  <a:txBody>
                    <a:bodyPr/>
                    <a:lstStyle/>
                    <a:p>
                      <a:r>
                        <a:rPr lang="en-US" sz="1000"/>
                        <a:t>572</a:t>
                      </a:r>
                    </a:p>
                  </a:txBody>
                  <a:tcPr/>
                </a:tc>
                <a:tc>
                  <a:txBody>
                    <a:bodyPr/>
                    <a:lstStyle/>
                    <a:p>
                      <a:r>
                        <a:rPr lang="en-US" sz="1000"/>
                        <a:t>0.2522 %</a:t>
                      </a:r>
                    </a:p>
                  </a:txBody>
                  <a:tcPr/>
                </a:tc>
                <a:extLst>
                  <a:ext uri="{0D108BD9-81ED-4DB2-BD59-A6C34878D82A}">
                    <a16:rowId xmlns:a16="http://schemas.microsoft.com/office/drawing/2014/main" val="2495306711"/>
                  </a:ext>
                </a:extLst>
              </a:tr>
              <a:tr h="370840">
                <a:tc>
                  <a:txBody>
                    <a:bodyPr/>
                    <a:lstStyle/>
                    <a:p>
                      <a:r>
                        <a:rPr lang="en-US" sz="1000"/>
                        <a:t>costco</a:t>
                      </a:r>
                    </a:p>
                  </a:txBody>
                  <a:tcPr/>
                </a:tc>
                <a:tc>
                  <a:txBody>
                    <a:bodyPr/>
                    <a:lstStyle/>
                    <a:p>
                      <a:r>
                        <a:rPr lang="en-US" sz="1000"/>
                        <a:t>486486</a:t>
                      </a:r>
                    </a:p>
                  </a:txBody>
                  <a:tcPr/>
                </a:tc>
                <a:tc>
                  <a:txBody>
                    <a:bodyPr/>
                    <a:lstStyle/>
                    <a:p>
                      <a:r>
                        <a:rPr lang="en-US" sz="1000"/>
                        <a:t>3769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2095</a:t>
                      </a:r>
                    </a:p>
                  </a:txBody>
                  <a:tcPr/>
                </a:tc>
                <a:tc>
                  <a:txBody>
                    <a:bodyPr/>
                    <a:lstStyle/>
                    <a:p>
                      <a:r>
                        <a:rPr lang="en-US" sz="1000"/>
                        <a:t>90</a:t>
                      </a:r>
                    </a:p>
                  </a:txBody>
                  <a:tcPr/>
                </a:tc>
                <a:tc>
                  <a:txBody>
                    <a:bodyPr/>
                    <a:lstStyle/>
                    <a:p>
                      <a:r>
                        <a:rPr lang="en-US" sz="1000"/>
                        <a:t>0.4509 %</a:t>
                      </a:r>
                    </a:p>
                  </a:txBody>
                  <a:tcPr/>
                </a:tc>
                <a:extLst>
                  <a:ext uri="{0D108BD9-81ED-4DB2-BD59-A6C34878D82A}">
                    <a16:rowId xmlns:a16="http://schemas.microsoft.com/office/drawing/2014/main" val="1934929324"/>
                  </a:ext>
                </a:extLst>
              </a:tr>
              <a:tr h="370840">
                <a:tc>
                  <a:txBody>
                    <a:bodyPr/>
                    <a:lstStyle/>
                    <a:p>
                      <a:r>
                        <a:rPr lang="en-US" sz="1000"/>
                        <a:t>samsclub</a:t>
                      </a:r>
                    </a:p>
                  </a:txBody>
                  <a:tcPr/>
                </a:tc>
                <a:tc>
                  <a:txBody>
                    <a:bodyPr/>
                    <a:lstStyle/>
                    <a:p>
                      <a:r>
                        <a:rPr lang="en-US" sz="1000"/>
                        <a:t>317105</a:t>
                      </a:r>
                    </a:p>
                  </a:txBody>
                  <a:tcPr/>
                </a:tc>
                <a:tc>
                  <a:txBody>
                    <a:bodyPr/>
                    <a:lstStyle/>
                    <a:p>
                      <a:r>
                        <a:rPr lang="en-US" sz="1000"/>
                        <a:t>1282</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2</a:t>
                      </a:r>
                    </a:p>
                  </a:txBody>
                  <a:tcPr/>
                </a:tc>
                <a:tc>
                  <a:txBody>
                    <a:bodyPr/>
                    <a:lstStyle/>
                    <a:p>
                      <a:r>
                        <a:rPr lang="en-US" sz="1000"/>
                        <a:t>1499</a:t>
                      </a:r>
                    </a:p>
                  </a:txBody>
                  <a:tcPr/>
                </a:tc>
                <a:tc>
                  <a:txBody>
                    <a:bodyPr/>
                    <a:lstStyle/>
                    <a:p>
                      <a:r>
                        <a:rPr lang="en-US" sz="1000"/>
                        <a:t>38</a:t>
                      </a:r>
                    </a:p>
                  </a:txBody>
                  <a:tcPr/>
                </a:tc>
                <a:tc>
                  <a:txBody>
                    <a:bodyPr/>
                    <a:lstStyle/>
                    <a:p>
                      <a:r>
                        <a:rPr lang="en-US" sz="1000"/>
                        <a:t>0.2428 %</a:t>
                      </a:r>
                    </a:p>
                  </a:txBody>
                  <a:tcPr/>
                </a:tc>
                <a:extLst>
                  <a:ext uri="{0D108BD9-81ED-4DB2-BD59-A6C34878D82A}">
                    <a16:rowId xmlns:a16="http://schemas.microsoft.com/office/drawing/2014/main" val="2076741731"/>
                  </a:ext>
                </a:extLst>
              </a:tr>
              <a:tr h="370840">
                <a:tc>
                  <a:txBody>
                    <a:bodyPr/>
                    <a:lstStyle/>
                    <a:p>
                      <a:r>
                        <a:rPr lang="en-US" sz="1000"/>
                        <a:t>bjswholesale</a:t>
                      </a:r>
                    </a:p>
                  </a:txBody>
                  <a:tcPr/>
                </a:tc>
                <a:tc>
                  <a:txBody>
                    <a:bodyPr/>
                    <a:lstStyle/>
                    <a:p>
                      <a:r>
                        <a:rPr lang="en-US" sz="1000"/>
                        <a:t>39596</a:t>
                      </a:r>
                    </a:p>
                  </a:txBody>
                  <a:tcPr/>
                </a:tc>
                <a:tc>
                  <a:txBody>
                    <a:bodyPr/>
                    <a:lstStyle/>
                    <a:p>
                      <a:r>
                        <a:rPr lang="en-US" sz="1000"/>
                        <a:t>415</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6</a:t>
                      </a:r>
                    </a:p>
                  </a:txBody>
                  <a:tcPr/>
                </a:tc>
                <a:tc>
                  <a:txBody>
                    <a:bodyPr/>
                    <a:lstStyle/>
                    <a:p>
                      <a:r>
                        <a:rPr lang="en-US" sz="1000"/>
                        <a:t>614</a:t>
                      </a:r>
                    </a:p>
                  </a:txBody>
                  <a:tcPr/>
                </a:tc>
                <a:tc>
                  <a:txBody>
                    <a:bodyPr/>
                    <a:lstStyle/>
                    <a:p>
                      <a:r>
                        <a:rPr lang="en-US" sz="1000"/>
                        <a:t>25</a:t>
                      </a:r>
                    </a:p>
                  </a:txBody>
                  <a:tcPr/>
                </a:tc>
                <a:tc>
                  <a:txBody>
                    <a:bodyPr/>
                    <a:lstStyle/>
                    <a:p>
                      <a:r>
                        <a:rPr lang="en-US" sz="1000"/>
                        <a:t>0.2704 %</a:t>
                      </a:r>
                    </a:p>
                  </a:txBody>
                  <a:tcPr/>
                </a:tc>
                <a:extLst>
                  <a:ext uri="{0D108BD9-81ED-4DB2-BD59-A6C34878D82A}">
                    <a16:rowId xmlns:a16="http://schemas.microsoft.com/office/drawing/2014/main" val="3441286093"/>
                  </a:ext>
                </a:extLst>
              </a:tr>
            </a:tbl>
          </a:graphicData>
        </a:graphic>
      </p:graphicFrame>
      <p:sp>
        <p:nvSpPr>
          <p:cNvPr id="4" name="Text Placeholder 3">
            <a:extLst>
              <a:ext uri="{FF2B5EF4-FFF2-40B4-BE49-F238E27FC236}">
                <a16:creationId xmlns:a16="http://schemas.microsoft.com/office/drawing/2014/main" id="{A0D98687-0B4C-45F0-BE5A-1B5486062A0E}"/>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47931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980E2-42E0-4596-B600-B257E35FC1B3}"/>
              </a:ext>
            </a:extLst>
          </p:cNvPr>
          <p:cNvSpPr>
            <a:spLocks noGrp="1"/>
          </p:cNvSpPr>
          <p:nvPr>
            <p:ph type="title"/>
          </p:nvPr>
        </p:nvSpPr>
        <p:spPr/>
        <p:txBody>
          <a:bodyPr/>
          <a:lstStyle/>
          <a:p>
            <a:r>
              <a:rPr lang="en-US"/>
              <a:t>Instagram Posts Table | Sam's Club - 1 of 8</a:t>
            </a:r>
          </a:p>
        </p:txBody>
      </p:sp>
      <p:graphicFrame>
        <p:nvGraphicFramePr>
          <p:cNvPr id="5" name="Table Placeholder 4">
            <a:extLst>
              <a:ext uri="{FF2B5EF4-FFF2-40B4-BE49-F238E27FC236}">
                <a16:creationId xmlns:a16="http://schemas.microsoft.com/office/drawing/2014/main" id="{0751FD88-CE63-48D4-A669-9E4A2F2F3DF5}"/>
              </a:ext>
            </a:extLst>
          </p:cNvPr>
          <p:cNvGraphicFramePr>
            <a:graphicFrameLocks noGrp="1"/>
          </p:cNvGraphicFramePr>
          <p:nvPr>
            <p:ph type="tbl" sz="quarter" idx="13"/>
            <p:extLst>
              <p:ext uri="{D42A27DB-BD31-4B8C-83A1-F6EECF244321}">
                <p14:modId xmlns:p14="http://schemas.microsoft.com/office/powerpoint/2010/main" val="843818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2468394"/>
                    </a:ext>
                  </a:extLst>
                </a:gridCol>
                <a:gridCol w="1810512">
                  <a:extLst>
                    <a:ext uri="{9D8B030D-6E8A-4147-A177-3AD203B41FA5}">
                      <a16:colId xmlns:a16="http://schemas.microsoft.com/office/drawing/2014/main" val="2070202048"/>
                    </a:ext>
                  </a:extLst>
                </a:gridCol>
                <a:gridCol w="822960">
                  <a:extLst>
                    <a:ext uri="{9D8B030D-6E8A-4147-A177-3AD203B41FA5}">
                      <a16:colId xmlns:a16="http://schemas.microsoft.com/office/drawing/2014/main" val="23518372"/>
                    </a:ext>
                  </a:extLst>
                </a:gridCol>
                <a:gridCol w="822960">
                  <a:extLst>
                    <a:ext uri="{9D8B030D-6E8A-4147-A177-3AD203B41FA5}">
                      <a16:colId xmlns:a16="http://schemas.microsoft.com/office/drawing/2014/main" val="1931175605"/>
                    </a:ext>
                  </a:extLst>
                </a:gridCol>
                <a:gridCol w="822960">
                  <a:extLst>
                    <a:ext uri="{9D8B030D-6E8A-4147-A177-3AD203B41FA5}">
                      <a16:colId xmlns:a16="http://schemas.microsoft.com/office/drawing/2014/main" val="1578396631"/>
                    </a:ext>
                  </a:extLst>
                </a:gridCol>
                <a:gridCol w="822960">
                  <a:extLst>
                    <a:ext uri="{9D8B030D-6E8A-4147-A177-3AD203B41FA5}">
                      <a16:colId xmlns:a16="http://schemas.microsoft.com/office/drawing/2014/main" val="1227563161"/>
                    </a:ext>
                  </a:extLst>
                </a:gridCol>
                <a:gridCol w="822960">
                  <a:extLst>
                    <a:ext uri="{9D8B030D-6E8A-4147-A177-3AD203B41FA5}">
                      <a16:colId xmlns:a16="http://schemas.microsoft.com/office/drawing/2014/main" val="365663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785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- 2019-09-14 11:34:01</a:t>
                      </a:r>
                      <a:r>
                        <a:rPr kumimoji="0" lang="en-US" sz="1000" b="0" i="0" u="none" strike="noStrike" kern="1200" cap="none" spc="0" normalizeH="0" baseline="0" noProof="0">
                          <a:ln>
                            <a:noFill/>
                          </a:ln>
                          <a:solidFill>
                            <a:prstClr val="black"/>
                          </a:solidFill>
                          <a:effectLst/>
                          <a:uLnTx/>
                          <a:uFillTx/>
                          <a:latin typeface="+mn-lt"/>
                          <a:ea typeface="+mn-ea"/>
                          <a:cs typeface="+mn-cs"/>
                        </a:rPr>
                        <a:t>
 Fall. Fire pit. Feels. 🔥 Get a sneak peek of elledecor’s favorite finds for enjoying autumn alfresco. Link in bio. #WalmartHome #StartwithaSpark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https://www.instagram.com/p/B2ZgNpTj_CV/media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896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bjswholesale - 2019-09-14 08:00:14</a:t>
                      </a:r>
                      <a:r>
                        <a:rPr kumimoji="0" lang="en-US" sz="1000" b="0" i="0" u="none" strike="noStrike" kern="1200" cap="none" spc="0" normalizeH="0" baseline="0" noProof="0">
                          <a:ln>
                            <a:noFill/>
                          </a:ln>
                          <a:solidFill>
                            <a:prstClr val="black"/>
                          </a:solidFill>
                          <a:effectLst/>
                          <a:uLnTx/>
                          <a:uFillTx/>
                          <a:latin typeface="+mn-lt"/>
                          <a:ea typeface="+mn-ea"/>
                          <a:cs typeface="+mn-cs"/>
                        </a:rPr>
                        <a:t>
 We can't wait to see what delicious meals carolann.renaud cooks up with all these fresh veggies. Share a photo of your grocery haul using #BJsSmartSaver for a chance to be featured.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https://www.instagram.com/p/B2ZHvzEAYrV/media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243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- 2019-09-14 02:09:39</a:t>
                      </a:r>
                      <a:r>
                        <a:rPr kumimoji="0" lang="en-US" sz="1000" b="0" i="0" u="none" strike="noStrike" kern="1200" cap="none" spc="0" normalizeH="0" baseline="0" noProof="0">
                          <a:ln>
                            <a:noFill/>
                          </a:ln>
                          <a:solidFill>
                            <a:prstClr val="black"/>
                          </a:solidFill>
                          <a:effectLst/>
                          <a:uLnTx/>
                          <a:uFillTx/>
                          <a:latin typeface="+mn-lt"/>
                          <a:ea typeface="+mn-ea"/>
                          <a:cs typeface="+mn-cs"/>
                        </a:rPr>
                        <a:t>
 The #Target20 Anniversary Collection is here! ❤️ Your faves are back. Shop the limited-time collection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https://www.instagram.com/p/B2Yfn_egfQz/media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020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bjswholesale - 2019-09-13 15:00:30</a:t>
                      </a:r>
                      <a:r>
                        <a:rPr kumimoji="0" lang="en-US" sz="1000" b="0" i="0" u="none" strike="noStrike" kern="1200" cap="none" spc="0" normalizeH="0" baseline="0" noProof="0">
                          <a:ln>
                            <a:noFill/>
                          </a:ln>
                          <a:solidFill>
                            <a:prstClr val="black"/>
                          </a:solidFill>
                          <a:effectLst/>
                          <a:uLnTx/>
                          <a:uFillTx/>
                          <a:latin typeface="+mn-lt"/>
                          <a:ea typeface="+mn-ea"/>
                          <a:cs typeface="+mn-cs"/>
                        </a:rPr>
                        <a:t>
 There is lots of messy fun to be had. Happy #NationalKidsTakeOverTheKitchenDay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https://www.instagram.com/p/B2XTCenlHkp/media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8009317"/>
                  </a:ext>
                </a:extLst>
              </a:tr>
            </a:tbl>
          </a:graphicData>
        </a:graphic>
      </p:graphicFrame>
      <p:sp>
        <p:nvSpPr>
          <p:cNvPr id="4" name="Text Placeholder 3">
            <a:extLst>
              <a:ext uri="{FF2B5EF4-FFF2-40B4-BE49-F238E27FC236}">
                <a16:creationId xmlns:a16="http://schemas.microsoft.com/office/drawing/2014/main" id="{98374D37-596C-4E86-9678-E89292D72BB4}"/>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992493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B5FF6-7218-4FC7-A1DE-50B2A0FDB4FD}"/>
              </a:ext>
            </a:extLst>
          </p:cNvPr>
          <p:cNvSpPr>
            <a:spLocks noGrp="1"/>
          </p:cNvSpPr>
          <p:nvPr>
            <p:ph type="title"/>
          </p:nvPr>
        </p:nvSpPr>
        <p:spPr/>
        <p:txBody>
          <a:bodyPr/>
          <a:lstStyle/>
          <a:p>
            <a:r>
              <a:rPr lang="en-US"/>
              <a:t>Instagram Posts Table | Sam's Club - 2 of 8</a:t>
            </a:r>
          </a:p>
        </p:txBody>
      </p:sp>
      <p:graphicFrame>
        <p:nvGraphicFramePr>
          <p:cNvPr id="5" name="Table Placeholder 4">
            <a:extLst>
              <a:ext uri="{FF2B5EF4-FFF2-40B4-BE49-F238E27FC236}">
                <a16:creationId xmlns:a16="http://schemas.microsoft.com/office/drawing/2014/main" id="{35576CCD-0EA8-41DE-AA1A-E9F9EEAFBA79}"/>
              </a:ext>
            </a:extLst>
          </p:cNvPr>
          <p:cNvGraphicFramePr>
            <a:graphicFrameLocks noGrp="1"/>
          </p:cNvGraphicFramePr>
          <p:nvPr>
            <p:ph type="tbl" sz="quarter" idx="13"/>
            <p:extLst>
              <p:ext uri="{D42A27DB-BD31-4B8C-83A1-F6EECF244321}">
                <p14:modId xmlns:p14="http://schemas.microsoft.com/office/powerpoint/2010/main" val="3640555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83640511"/>
                    </a:ext>
                  </a:extLst>
                </a:gridCol>
                <a:gridCol w="1810512">
                  <a:extLst>
                    <a:ext uri="{9D8B030D-6E8A-4147-A177-3AD203B41FA5}">
                      <a16:colId xmlns:a16="http://schemas.microsoft.com/office/drawing/2014/main" val="2748492745"/>
                    </a:ext>
                  </a:extLst>
                </a:gridCol>
                <a:gridCol w="822960">
                  <a:extLst>
                    <a:ext uri="{9D8B030D-6E8A-4147-A177-3AD203B41FA5}">
                      <a16:colId xmlns:a16="http://schemas.microsoft.com/office/drawing/2014/main" val="1343167552"/>
                    </a:ext>
                  </a:extLst>
                </a:gridCol>
                <a:gridCol w="822960">
                  <a:extLst>
                    <a:ext uri="{9D8B030D-6E8A-4147-A177-3AD203B41FA5}">
                      <a16:colId xmlns:a16="http://schemas.microsoft.com/office/drawing/2014/main" val="4178989715"/>
                    </a:ext>
                  </a:extLst>
                </a:gridCol>
                <a:gridCol w="822960">
                  <a:extLst>
                    <a:ext uri="{9D8B030D-6E8A-4147-A177-3AD203B41FA5}">
                      <a16:colId xmlns:a16="http://schemas.microsoft.com/office/drawing/2014/main" val="611759533"/>
                    </a:ext>
                  </a:extLst>
                </a:gridCol>
                <a:gridCol w="822960">
                  <a:extLst>
                    <a:ext uri="{9D8B030D-6E8A-4147-A177-3AD203B41FA5}">
                      <a16:colId xmlns:a16="http://schemas.microsoft.com/office/drawing/2014/main" val="2004850164"/>
                    </a:ext>
                  </a:extLst>
                </a:gridCol>
                <a:gridCol w="822960">
                  <a:extLst>
                    <a:ext uri="{9D8B030D-6E8A-4147-A177-3AD203B41FA5}">
                      <a16:colId xmlns:a16="http://schemas.microsoft.com/office/drawing/2014/main" val="2033370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847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samsclub - 2019-09-13 14:49:22</a:t>
                      </a:r>
                      <a:r>
                        <a:rPr kumimoji="0" lang="en-US" sz="1000" b="0" i="0" u="none" strike="noStrike" kern="1200" cap="none" spc="0" normalizeH="0" baseline="0" noProof="0">
                          <a:ln>
                            <a:noFill/>
                          </a:ln>
                          <a:solidFill>
                            <a:prstClr val="black"/>
                          </a:solidFill>
                          <a:effectLst/>
                          <a:uLnTx/>
                          <a:uFillTx/>
                          <a:latin typeface="+mn-lt"/>
                          <a:ea typeface="+mn-ea"/>
                          <a:cs typeface="+mn-cs"/>
                        </a:rPr>
                        <a:t>
 Looking to make your porch as fabulous as this one from evebydesigns? Dress up your front door with a fun fall doormat from Sam’s Club! #SamsClub #ExpectSomethingSpecial #diyhomedecor #falldecor #farmhousedecor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https://www.instagram.com/p/B2XRxcuDdO5/media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288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13:35:01</a:t>
                      </a:r>
                      <a:r>
                        <a:rPr kumimoji="0" lang="en-US" sz="1000" b="0" i="0" u="none" strike="noStrike" kern="1200" cap="none" spc="0" normalizeH="0" baseline="0" noProof="0">
                          <a:ln>
                            <a:noFill/>
                          </a:ln>
                          <a:solidFill>
                            <a:prstClr val="black"/>
                          </a:solidFill>
                          <a:effectLst/>
                          <a:uLnTx/>
                          <a:uFillTx/>
                          <a:latin typeface="+mn-lt"/>
                          <a:ea typeface="+mn-ea"/>
                          <a:cs typeface="+mn-cs"/>
                        </a:rPr>
                        <a:t>
 The countdown is on! The #Target20 limited-time only Anniversary Collection drops tomorrow, 9/14. 🎉 What's on your 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https://www.instagram.com/p/B2XJQ6-gFK6/media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618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11:01:02</a:t>
                      </a:r>
                      <a:r>
                        <a:rPr kumimoji="0" lang="en-US" sz="1000" b="0" i="0" u="none" strike="noStrike" kern="1200" cap="none" spc="0" normalizeH="0" baseline="0" noProof="0">
                          <a:ln>
                            <a:noFill/>
                          </a:ln>
                          <a:solidFill>
                            <a:prstClr val="black"/>
                          </a:solidFill>
                          <a:effectLst/>
                          <a:uLnTx/>
                          <a:uFillTx/>
                          <a:latin typeface="+mn-lt"/>
                          <a:ea typeface="+mn-ea"/>
                          <a:cs typeface="+mn-cs"/>
                        </a:rPr>
                        <a:t>
 Can’t find time to go apple picking? Get all your apples, plus ingredients to make a pie, in a fraction of the time it takes to go to the orchard with #GroceryPickup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https://www.instagram.com/p/B2W3pIOjRYi/media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41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10:37:12</a:t>
                      </a:r>
                      <a:r>
                        <a:rPr kumimoji="0" lang="en-US" sz="1000" b="0" i="0" u="none" strike="noStrike" kern="1200" cap="none" spc="0" normalizeH="0" baseline="0" noProof="0">
                          <a:ln>
                            <a:noFill/>
                          </a:ln>
                          <a:solidFill>
                            <a:prstClr val="black"/>
                          </a:solidFill>
                          <a:effectLst/>
                          <a:uLnTx/>
                          <a:uFillTx/>
                          <a:latin typeface="+mn-lt"/>
                          <a:ea typeface="+mn-ea"/>
                          <a:cs typeface="+mn-cs"/>
                        </a:rPr>
                        <a:t>
 Trick or treat! Stand out in your neighborhood this Halloween.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https://www.instagram.com/p/B2W06kxg-u-/media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1551188"/>
                  </a:ext>
                </a:extLst>
              </a:tr>
            </a:tbl>
          </a:graphicData>
        </a:graphic>
      </p:graphicFrame>
      <p:sp>
        <p:nvSpPr>
          <p:cNvPr id="4" name="Text Placeholder 3">
            <a:extLst>
              <a:ext uri="{FF2B5EF4-FFF2-40B4-BE49-F238E27FC236}">
                <a16:creationId xmlns:a16="http://schemas.microsoft.com/office/drawing/2014/main" id="{F4E7E1AF-CC4E-4686-8ECF-759EA1A242A0}"/>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971264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BF8FD-F50C-4344-B8EE-51296C5756F1}"/>
              </a:ext>
            </a:extLst>
          </p:cNvPr>
          <p:cNvSpPr>
            <a:spLocks noGrp="1"/>
          </p:cNvSpPr>
          <p:nvPr>
            <p:ph type="title"/>
          </p:nvPr>
        </p:nvSpPr>
        <p:spPr/>
        <p:txBody>
          <a:bodyPr/>
          <a:lstStyle/>
          <a:p>
            <a:r>
              <a:rPr lang="en-US"/>
              <a:t>Instagram Posts Table | Sam's Club - 3 of 8</a:t>
            </a:r>
          </a:p>
        </p:txBody>
      </p:sp>
      <p:graphicFrame>
        <p:nvGraphicFramePr>
          <p:cNvPr id="5" name="Table Placeholder 4">
            <a:extLst>
              <a:ext uri="{FF2B5EF4-FFF2-40B4-BE49-F238E27FC236}">
                <a16:creationId xmlns:a16="http://schemas.microsoft.com/office/drawing/2014/main" id="{A5F258BD-1288-43F4-9090-11DC9F1FA237}"/>
              </a:ext>
            </a:extLst>
          </p:cNvPr>
          <p:cNvGraphicFramePr>
            <a:graphicFrameLocks noGrp="1"/>
          </p:cNvGraphicFramePr>
          <p:nvPr>
            <p:ph type="tbl" sz="quarter" idx="13"/>
            <p:extLst>
              <p:ext uri="{D42A27DB-BD31-4B8C-83A1-F6EECF244321}">
                <p14:modId xmlns:p14="http://schemas.microsoft.com/office/powerpoint/2010/main" val="385571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9287164"/>
                    </a:ext>
                  </a:extLst>
                </a:gridCol>
                <a:gridCol w="1810512">
                  <a:extLst>
                    <a:ext uri="{9D8B030D-6E8A-4147-A177-3AD203B41FA5}">
                      <a16:colId xmlns:a16="http://schemas.microsoft.com/office/drawing/2014/main" val="3308728959"/>
                    </a:ext>
                  </a:extLst>
                </a:gridCol>
                <a:gridCol w="822960">
                  <a:extLst>
                    <a:ext uri="{9D8B030D-6E8A-4147-A177-3AD203B41FA5}">
                      <a16:colId xmlns:a16="http://schemas.microsoft.com/office/drawing/2014/main" val="1293702058"/>
                    </a:ext>
                  </a:extLst>
                </a:gridCol>
                <a:gridCol w="822960">
                  <a:extLst>
                    <a:ext uri="{9D8B030D-6E8A-4147-A177-3AD203B41FA5}">
                      <a16:colId xmlns:a16="http://schemas.microsoft.com/office/drawing/2014/main" val="2149736203"/>
                    </a:ext>
                  </a:extLst>
                </a:gridCol>
                <a:gridCol w="822960">
                  <a:extLst>
                    <a:ext uri="{9D8B030D-6E8A-4147-A177-3AD203B41FA5}">
                      <a16:colId xmlns:a16="http://schemas.microsoft.com/office/drawing/2014/main" val="371601983"/>
                    </a:ext>
                  </a:extLst>
                </a:gridCol>
                <a:gridCol w="822960">
                  <a:extLst>
                    <a:ext uri="{9D8B030D-6E8A-4147-A177-3AD203B41FA5}">
                      <a16:colId xmlns:a16="http://schemas.microsoft.com/office/drawing/2014/main" val="732142308"/>
                    </a:ext>
                  </a:extLst>
                </a:gridCol>
                <a:gridCol w="822960">
                  <a:extLst>
                    <a:ext uri="{9D8B030D-6E8A-4147-A177-3AD203B41FA5}">
                      <a16:colId xmlns:a16="http://schemas.microsoft.com/office/drawing/2014/main" val="366892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675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 - 2019-09-12 16:46:20</a:t>
                      </a:r>
                      <a:r>
                        <a:rPr kumimoji="0" lang="en-US" sz="1000" b="0" i="0" u="none" strike="noStrike" kern="1200" cap="none" spc="0" normalizeH="0" baseline="0" noProof="0">
                          <a:ln>
                            <a:noFill/>
                          </a:ln>
                          <a:solidFill>
                            <a:prstClr val="black"/>
                          </a:solidFill>
                          <a:effectLst/>
                          <a:uLnTx/>
                          <a:uFillTx/>
                          <a:latin typeface="+mn-lt"/>
                          <a:ea typeface="+mn-ea"/>
                          <a:cs typeface="+mn-cs"/>
                        </a:rPr>
                        <a:t>
 JeffBezos stopped by Madison Middle School in Nashville this week to talk about the expansion of the #AmazonFutureEngineer program, which provides computer science education to kids of all ages. amazonfutureengineer.com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https://www.instagram.com/p/B2U6VX3nzjm/media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00929596"/>
                  </a:ext>
                </a:extLst>
              </a:tr>
            </a:tbl>
          </a:graphicData>
        </a:graphic>
      </p:graphicFrame>
      <p:sp>
        <p:nvSpPr>
          <p:cNvPr id="4" name="Text Placeholder 3">
            <a:extLst>
              <a:ext uri="{FF2B5EF4-FFF2-40B4-BE49-F238E27FC236}">
                <a16:creationId xmlns:a16="http://schemas.microsoft.com/office/drawing/2014/main" id="{96201BA4-23F0-4BE3-A44C-B3701155A84B}"/>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472532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DCAF-7F1F-4E67-A474-A3215485E247}"/>
              </a:ext>
            </a:extLst>
          </p:cNvPr>
          <p:cNvSpPr>
            <a:spLocks noGrp="1"/>
          </p:cNvSpPr>
          <p:nvPr>
            <p:ph type="title"/>
          </p:nvPr>
        </p:nvSpPr>
        <p:spPr/>
        <p:txBody>
          <a:bodyPr/>
          <a:lstStyle/>
          <a:p>
            <a:r>
              <a:rPr lang="en-US"/>
              <a:t>Instagram Posts Table | Sam's Club - 4 of 8</a:t>
            </a:r>
          </a:p>
        </p:txBody>
      </p:sp>
      <p:graphicFrame>
        <p:nvGraphicFramePr>
          <p:cNvPr id="5" name="Table Placeholder 4">
            <a:extLst>
              <a:ext uri="{FF2B5EF4-FFF2-40B4-BE49-F238E27FC236}">
                <a16:creationId xmlns:a16="http://schemas.microsoft.com/office/drawing/2014/main" id="{0C292CDD-81EF-44BA-A3C5-9CF1B967418C}"/>
              </a:ext>
            </a:extLst>
          </p:cNvPr>
          <p:cNvGraphicFramePr>
            <a:graphicFrameLocks noGrp="1"/>
          </p:cNvGraphicFramePr>
          <p:nvPr>
            <p:ph type="tbl" sz="quarter" idx="13"/>
            <p:extLst>
              <p:ext uri="{D42A27DB-BD31-4B8C-83A1-F6EECF244321}">
                <p14:modId xmlns:p14="http://schemas.microsoft.com/office/powerpoint/2010/main" val="1129879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0741218"/>
                    </a:ext>
                  </a:extLst>
                </a:gridCol>
                <a:gridCol w="1810512">
                  <a:extLst>
                    <a:ext uri="{9D8B030D-6E8A-4147-A177-3AD203B41FA5}">
                      <a16:colId xmlns:a16="http://schemas.microsoft.com/office/drawing/2014/main" val="1631142909"/>
                    </a:ext>
                  </a:extLst>
                </a:gridCol>
                <a:gridCol w="822960">
                  <a:extLst>
                    <a:ext uri="{9D8B030D-6E8A-4147-A177-3AD203B41FA5}">
                      <a16:colId xmlns:a16="http://schemas.microsoft.com/office/drawing/2014/main" val="3648693267"/>
                    </a:ext>
                  </a:extLst>
                </a:gridCol>
                <a:gridCol w="822960">
                  <a:extLst>
                    <a:ext uri="{9D8B030D-6E8A-4147-A177-3AD203B41FA5}">
                      <a16:colId xmlns:a16="http://schemas.microsoft.com/office/drawing/2014/main" val="1079508892"/>
                    </a:ext>
                  </a:extLst>
                </a:gridCol>
                <a:gridCol w="822960">
                  <a:extLst>
                    <a:ext uri="{9D8B030D-6E8A-4147-A177-3AD203B41FA5}">
                      <a16:colId xmlns:a16="http://schemas.microsoft.com/office/drawing/2014/main" val="1012956041"/>
                    </a:ext>
                  </a:extLst>
                </a:gridCol>
                <a:gridCol w="822960">
                  <a:extLst>
                    <a:ext uri="{9D8B030D-6E8A-4147-A177-3AD203B41FA5}">
                      <a16:colId xmlns:a16="http://schemas.microsoft.com/office/drawing/2014/main" val="418531242"/>
                    </a:ext>
                  </a:extLst>
                </a:gridCol>
                <a:gridCol w="822960">
                  <a:extLst>
                    <a:ext uri="{9D8B030D-6E8A-4147-A177-3AD203B41FA5}">
                      <a16:colId xmlns:a16="http://schemas.microsoft.com/office/drawing/2014/main" val="71201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081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bjswholesale - 2019-09-12 15:00:21</a:t>
                      </a:r>
                      <a:r>
                        <a:rPr kumimoji="0" lang="en-US" sz="1000" b="0" i="0" u="none" strike="noStrike" kern="1200" cap="none" spc="0" normalizeH="0" baseline="0" noProof="0">
                          <a:ln>
                            <a:noFill/>
                          </a:ln>
                          <a:solidFill>
                            <a:prstClr val="black"/>
                          </a:solidFill>
                          <a:effectLst/>
                          <a:uLnTx/>
                          <a:uFillTx/>
                          <a:latin typeface="+mn-lt"/>
                          <a:ea typeface="+mn-ea"/>
                          <a:cs typeface="+mn-cs"/>
                        </a:rPr>
                        <a:t>
 Leftovers not guaranteed. 😋
Potato Cauliflower Gratin with Bacon
INGREDIENTS
Wellsley Farms® Cooking Spray
2 lbs. fresh cauliflower florets (about 4 cups) sliced 1/4 inch thick
2 Idaho potatoes, peeled, thinly sliced
1 cup half-and-half
2 tsp. minced garlic (2 cloves)
1/2 tsp. Black Pepper
1/2 tsp. dried thyme
1/2 cup Wellsley Farms Shredded Parmesan
1/4 cup Wellsley Farms 100% Real Bacon Crumbles
DIRECTIONS
1. Preheat oven to 400°. Spray a baking dish with Wellsley Farms Cooking Spray. Layer sliced cauliflower and sliced potatoes in the baking dish, alternating vegetables.
2. In a small mixing bowl, whisk together the half-and-half, garlic, pepper, thyme and the shredded Parmesan. Pour mixture over the cauliflower and potatoes.
3. Sprinkle bacon crumbles evenly over top of casserole.
4. Cover with foil or casserole lid and bake until mixture is bubbly and the vegetables are tender, about 1 hr. Remove lid for last 10 min. of baking.
5. Remove from oven and let rest 15 min. Serve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https://www.instagram.com/p/B2UuPBeg7sW/media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3139130"/>
                  </a:ext>
                </a:extLst>
              </a:tr>
            </a:tbl>
          </a:graphicData>
        </a:graphic>
      </p:graphicFrame>
      <p:sp>
        <p:nvSpPr>
          <p:cNvPr id="4" name="Text Placeholder 3">
            <a:extLst>
              <a:ext uri="{FF2B5EF4-FFF2-40B4-BE49-F238E27FC236}">
                <a16:creationId xmlns:a16="http://schemas.microsoft.com/office/drawing/2014/main" id="{38979F35-7DFF-49A3-9031-6DEA16F478AA}"/>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715349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8E8E-7CC0-4F80-A4F0-DEA4E7BCAA87}"/>
              </a:ext>
            </a:extLst>
          </p:cNvPr>
          <p:cNvSpPr>
            <a:spLocks noGrp="1"/>
          </p:cNvSpPr>
          <p:nvPr>
            <p:ph type="title"/>
          </p:nvPr>
        </p:nvSpPr>
        <p:spPr/>
        <p:txBody>
          <a:bodyPr/>
          <a:lstStyle/>
          <a:p>
            <a:r>
              <a:rPr lang="en-US"/>
              <a:t>Instagram Posts Table | Sam's Club - 5 of 8</a:t>
            </a:r>
          </a:p>
        </p:txBody>
      </p:sp>
      <p:graphicFrame>
        <p:nvGraphicFramePr>
          <p:cNvPr id="5" name="Table Placeholder 4">
            <a:extLst>
              <a:ext uri="{FF2B5EF4-FFF2-40B4-BE49-F238E27FC236}">
                <a16:creationId xmlns:a16="http://schemas.microsoft.com/office/drawing/2014/main" id="{A1E05EA2-103D-4CF8-B375-0EA9E0F465CE}"/>
              </a:ext>
            </a:extLst>
          </p:cNvPr>
          <p:cNvGraphicFramePr>
            <a:graphicFrameLocks noGrp="1"/>
          </p:cNvGraphicFramePr>
          <p:nvPr>
            <p:ph type="tbl" sz="quarter" idx="13"/>
            <p:extLst>
              <p:ext uri="{D42A27DB-BD31-4B8C-83A1-F6EECF244321}">
                <p14:modId xmlns:p14="http://schemas.microsoft.com/office/powerpoint/2010/main" val="669172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0716607"/>
                    </a:ext>
                  </a:extLst>
                </a:gridCol>
                <a:gridCol w="1810512">
                  <a:extLst>
                    <a:ext uri="{9D8B030D-6E8A-4147-A177-3AD203B41FA5}">
                      <a16:colId xmlns:a16="http://schemas.microsoft.com/office/drawing/2014/main" val="3077769678"/>
                    </a:ext>
                  </a:extLst>
                </a:gridCol>
                <a:gridCol w="822960">
                  <a:extLst>
                    <a:ext uri="{9D8B030D-6E8A-4147-A177-3AD203B41FA5}">
                      <a16:colId xmlns:a16="http://schemas.microsoft.com/office/drawing/2014/main" val="3833746676"/>
                    </a:ext>
                  </a:extLst>
                </a:gridCol>
                <a:gridCol w="822960">
                  <a:extLst>
                    <a:ext uri="{9D8B030D-6E8A-4147-A177-3AD203B41FA5}">
                      <a16:colId xmlns:a16="http://schemas.microsoft.com/office/drawing/2014/main" val="628268558"/>
                    </a:ext>
                  </a:extLst>
                </a:gridCol>
                <a:gridCol w="822960">
                  <a:extLst>
                    <a:ext uri="{9D8B030D-6E8A-4147-A177-3AD203B41FA5}">
                      <a16:colId xmlns:a16="http://schemas.microsoft.com/office/drawing/2014/main" val="2668858559"/>
                    </a:ext>
                  </a:extLst>
                </a:gridCol>
                <a:gridCol w="822960">
                  <a:extLst>
                    <a:ext uri="{9D8B030D-6E8A-4147-A177-3AD203B41FA5}">
                      <a16:colId xmlns:a16="http://schemas.microsoft.com/office/drawing/2014/main" val="3211847571"/>
                    </a:ext>
                  </a:extLst>
                </a:gridCol>
                <a:gridCol w="822960">
                  <a:extLst>
                    <a:ext uri="{9D8B030D-6E8A-4147-A177-3AD203B41FA5}">
                      <a16:colId xmlns:a16="http://schemas.microsoft.com/office/drawing/2014/main" val="1204428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079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- 2019-09-12 14:05:49</a:t>
                      </a:r>
                      <a:r>
                        <a:rPr kumimoji="0" lang="en-US" sz="1000" b="0" i="0" u="none" strike="noStrike" kern="1200" cap="none" spc="0" normalizeH="0" baseline="0" noProof="0">
                          <a:ln>
                            <a:noFill/>
                          </a:ln>
                          <a:solidFill>
                            <a:prstClr val="black"/>
                          </a:solidFill>
                          <a:effectLst/>
                          <a:uLnTx/>
                          <a:uFillTx/>
                          <a:latin typeface="+mn-lt"/>
                          <a:ea typeface="+mn-ea"/>
                          <a:cs typeface="+mn-cs"/>
                        </a:rPr>
                        <a:t>
 *Sees one leaf fall on the ground*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https://www.instagram.com/p/B2Un_rcAuiF/media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842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- 2019-09-12 12:05:20</a:t>
                      </a:r>
                      <a:r>
                        <a:rPr kumimoji="0" lang="en-US" sz="1000" b="0" i="0" u="none" strike="noStrike" kern="1200" cap="none" spc="0" normalizeH="0" baseline="0" noProof="0">
                          <a:ln>
                            <a:noFill/>
                          </a:ln>
                          <a:solidFill>
                            <a:prstClr val="black"/>
                          </a:solidFill>
                          <a:effectLst/>
                          <a:uLnTx/>
                          <a:uFillTx/>
                          <a:latin typeface="+mn-lt"/>
                          <a:ea typeface="+mn-ea"/>
                          <a:cs typeface="+mn-cs"/>
                        </a:rPr>
                        <a:t>
 Power pose in fall’s favorite plaids. #WeDressAmerica #WalmartFashion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https://www.instagram.com/p/B2UaNOcHs4k/media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611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 - 2019-09-11 19:05:26</a:t>
                      </a:r>
                      <a:r>
                        <a:rPr kumimoji="0" lang="en-US" sz="1000" b="0" i="0" u="none" strike="noStrike" kern="1200" cap="none" spc="0" normalizeH="0" baseline="0" noProof="0">
                          <a:ln>
                            <a:noFill/>
                          </a:ln>
                          <a:solidFill>
                            <a:prstClr val="black"/>
                          </a:solidFill>
                          <a:effectLst/>
                          <a:uLnTx/>
                          <a:uFillTx/>
                          <a:latin typeface="+mn-lt"/>
                          <a:ea typeface="+mn-ea"/>
                          <a:cs typeface="+mn-cs"/>
                        </a:rPr>
                        <a:t>
 We started September with partners and community members by lighting up The Spheres on our Seattle campus gold for #AmazonGoesGold, which raises awareness around childhood cancer. Check out how you can help children and families at amazon.com/gogold. 📸 | Jennifer Boyle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https://www.instagram.com/p/B2SlfNlAJ6E/media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755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bjswholesale - 2019-09-10 14:58:55</a:t>
                      </a:r>
                      <a:r>
                        <a:rPr kumimoji="0" lang="en-US" sz="1000" b="0" i="0" u="none" strike="noStrike" kern="1200" cap="none" spc="0" normalizeH="0" baseline="0" noProof="0">
                          <a:ln>
                            <a:noFill/>
                          </a:ln>
                          <a:solidFill>
                            <a:prstClr val="black"/>
                          </a:solidFill>
                          <a:effectLst/>
                          <a:uLnTx/>
                          <a:uFillTx/>
                          <a:latin typeface="+mn-lt"/>
                          <a:ea typeface="+mn-ea"/>
                          <a:cs typeface="+mn-cs"/>
                        </a:rPr>
                        <a:t>
 What are your kids’ favorite snacks for #BTS? JenellBStewart stocked up on her kids’ favorite snacks like our exclusive Wellsley Farms® animal crackers, pretzels and chewy chocolate chip granola bars. #BJsSmartSaver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https://www.instagram.com/p/B2Pke1uB0nq/media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46981"/>
                  </a:ext>
                </a:extLst>
              </a:tr>
            </a:tbl>
          </a:graphicData>
        </a:graphic>
      </p:graphicFrame>
      <p:sp>
        <p:nvSpPr>
          <p:cNvPr id="4" name="Text Placeholder 3">
            <a:extLst>
              <a:ext uri="{FF2B5EF4-FFF2-40B4-BE49-F238E27FC236}">
                <a16:creationId xmlns:a16="http://schemas.microsoft.com/office/drawing/2014/main" id="{4B8DAAC5-32FA-4614-8E35-9C35E9FF7520}"/>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735833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DB99-2896-493E-909F-EB5C4AFAE77B}"/>
              </a:ext>
            </a:extLst>
          </p:cNvPr>
          <p:cNvSpPr>
            <a:spLocks noGrp="1"/>
          </p:cNvSpPr>
          <p:nvPr>
            <p:ph type="title"/>
          </p:nvPr>
        </p:nvSpPr>
        <p:spPr/>
        <p:txBody>
          <a:bodyPr/>
          <a:lstStyle/>
          <a:p>
            <a:r>
              <a:rPr lang="en-US"/>
              <a:t>Instagram Posts Table | Sam's Club - 6 of 8</a:t>
            </a:r>
          </a:p>
        </p:txBody>
      </p:sp>
      <p:graphicFrame>
        <p:nvGraphicFramePr>
          <p:cNvPr id="5" name="Table Placeholder 4">
            <a:extLst>
              <a:ext uri="{FF2B5EF4-FFF2-40B4-BE49-F238E27FC236}">
                <a16:creationId xmlns:a16="http://schemas.microsoft.com/office/drawing/2014/main" id="{519FC02F-04FF-4E21-BBC2-EB0EF4FF45FA}"/>
              </a:ext>
            </a:extLst>
          </p:cNvPr>
          <p:cNvGraphicFramePr>
            <a:graphicFrameLocks noGrp="1"/>
          </p:cNvGraphicFramePr>
          <p:nvPr>
            <p:ph type="tbl" sz="quarter" idx="13"/>
            <p:extLst>
              <p:ext uri="{D42A27DB-BD31-4B8C-83A1-F6EECF244321}">
                <p14:modId xmlns:p14="http://schemas.microsoft.com/office/powerpoint/2010/main" val="193764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4535241"/>
                    </a:ext>
                  </a:extLst>
                </a:gridCol>
                <a:gridCol w="1810512">
                  <a:extLst>
                    <a:ext uri="{9D8B030D-6E8A-4147-A177-3AD203B41FA5}">
                      <a16:colId xmlns:a16="http://schemas.microsoft.com/office/drawing/2014/main" val="751856730"/>
                    </a:ext>
                  </a:extLst>
                </a:gridCol>
                <a:gridCol w="822960">
                  <a:extLst>
                    <a:ext uri="{9D8B030D-6E8A-4147-A177-3AD203B41FA5}">
                      <a16:colId xmlns:a16="http://schemas.microsoft.com/office/drawing/2014/main" val="2797064469"/>
                    </a:ext>
                  </a:extLst>
                </a:gridCol>
                <a:gridCol w="822960">
                  <a:extLst>
                    <a:ext uri="{9D8B030D-6E8A-4147-A177-3AD203B41FA5}">
                      <a16:colId xmlns:a16="http://schemas.microsoft.com/office/drawing/2014/main" val="3884897568"/>
                    </a:ext>
                  </a:extLst>
                </a:gridCol>
                <a:gridCol w="822960">
                  <a:extLst>
                    <a:ext uri="{9D8B030D-6E8A-4147-A177-3AD203B41FA5}">
                      <a16:colId xmlns:a16="http://schemas.microsoft.com/office/drawing/2014/main" val="1969174123"/>
                    </a:ext>
                  </a:extLst>
                </a:gridCol>
                <a:gridCol w="822960">
                  <a:extLst>
                    <a:ext uri="{9D8B030D-6E8A-4147-A177-3AD203B41FA5}">
                      <a16:colId xmlns:a16="http://schemas.microsoft.com/office/drawing/2014/main" val="2620423292"/>
                    </a:ext>
                  </a:extLst>
                </a:gridCol>
                <a:gridCol w="822960">
                  <a:extLst>
                    <a:ext uri="{9D8B030D-6E8A-4147-A177-3AD203B41FA5}">
                      <a16:colId xmlns:a16="http://schemas.microsoft.com/office/drawing/2014/main" val="1061601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94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- 2019-09-10 12:15:39</a:t>
                      </a:r>
                      <a:r>
                        <a:rPr kumimoji="0" lang="en-US" sz="1000" b="0" i="0" u="none" strike="noStrike" kern="1200" cap="none" spc="0" normalizeH="0" baseline="0" noProof="0">
                          <a:ln>
                            <a:noFill/>
                          </a:ln>
                          <a:solidFill>
                            <a:prstClr val="black"/>
                          </a:solidFill>
                          <a:effectLst/>
                          <a:uLnTx/>
                          <a:uFillTx/>
                          <a:latin typeface="+mn-lt"/>
                          <a:ea typeface="+mn-ea"/>
                          <a:cs typeface="+mn-cs"/>
                        </a:rPr>
                        <a:t>
 Take a walk on the wild side in head-to-toe leopard. #WeDressAmerica #WalmartFashion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https://www.instagram.com/p/B2PRzBSH0Ht/media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609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samsclub - 2019-09-10 11:05:27</a:t>
                      </a:r>
                      <a:r>
                        <a:rPr kumimoji="0" lang="en-US" sz="1000" b="0" i="0" u="none" strike="noStrike" kern="1200" cap="none" spc="0" normalizeH="0" baseline="0" noProof="0">
                          <a:ln>
                            <a:noFill/>
                          </a:ln>
                          <a:solidFill>
                            <a:prstClr val="black"/>
                          </a:solidFill>
                          <a:effectLst/>
                          <a:uLnTx/>
                          <a:uFillTx/>
                          <a:latin typeface="+mn-lt"/>
                          <a:ea typeface="+mn-ea"/>
                          <a:cs typeface="+mn-cs"/>
                        </a:rPr>
                        <a:t>
 Let’s be real, no one likes doing dishes. Enter the one-pot meal to the rescue! And if it’s going to be one pot, make it a good one… We suggest our amazingly priced dutch oven. #yourewelcome #ExpectSomethingSpecial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https://www.instagram.com/p/B2PJgHxjMr7/media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461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- 2019-09-09 16:48:08</a:t>
                      </a:r>
                      <a:r>
                        <a:rPr kumimoji="0" lang="en-US" sz="1000" b="0" i="0" u="none" strike="noStrike" kern="1200" cap="none" spc="0" normalizeH="0" baseline="0" noProof="0">
                          <a:ln>
                            <a:noFill/>
                          </a:ln>
                          <a:solidFill>
                            <a:prstClr val="black"/>
                          </a:solidFill>
                          <a:effectLst/>
                          <a:uLnTx/>
                          <a:uFillTx/>
                          <a:latin typeface="+mn-lt"/>
                          <a:ea typeface="+mn-ea"/>
                          <a:cs typeface="+mn-cs"/>
                        </a:rPr>
                        <a:t>
 Great things are on the horizon.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https://www.instagram.com/p/B2NML0TgUGs/media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197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- 2019-09-09 13:05:52</a:t>
                      </a:r>
                      <a:r>
                        <a:rPr kumimoji="0" lang="en-US" sz="1000" b="0" i="0" u="none" strike="noStrike" kern="1200" cap="none" spc="0" normalizeH="0" baseline="0" noProof="0">
                          <a:ln>
                            <a:noFill/>
                          </a:ln>
                          <a:solidFill>
                            <a:prstClr val="black"/>
                          </a:solidFill>
                          <a:effectLst/>
                          <a:uLnTx/>
                          <a:uFillTx/>
                          <a:latin typeface="+mn-lt"/>
                          <a:ea typeface="+mn-ea"/>
                          <a:cs typeface="+mn-cs"/>
                        </a:rPr>
                        <a:t>
 Job interview? Fancy dinner party? Underground punk concert? Be ready for any and all makeup challenges with a full brush kit. #WalmartBeauty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https://www.instagram.com/p/B2Myv6Cl4qy/media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3880936"/>
                  </a:ext>
                </a:extLst>
              </a:tr>
            </a:tbl>
          </a:graphicData>
        </a:graphic>
      </p:graphicFrame>
      <p:sp>
        <p:nvSpPr>
          <p:cNvPr id="4" name="Text Placeholder 3">
            <a:extLst>
              <a:ext uri="{FF2B5EF4-FFF2-40B4-BE49-F238E27FC236}">
                <a16:creationId xmlns:a16="http://schemas.microsoft.com/office/drawing/2014/main" id="{7385E47E-A472-4540-A7D6-FBF6CE973290}"/>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924321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20CED-1355-49AB-9C96-B240B29D176A}"/>
              </a:ext>
            </a:extLst>
          </p:cNvPr>
          <p:cNvSpPr>
            <a:spLocks noGrp="1"/>
          </p:cNvSpPr>
          <p:nvPr>
            <p:ph type="title"/>
          </p:nvPr>
        </p:nvSpPr>
        <p:spPr/>
        <p:txBody>
          <a:bodyPr/>
          <a:lstStyle/>
          <a:p>
            <a:r>
              <a:rPr lang="en-US"/>
              <a:t>Instagram Posts Table | Sam's Club - 7 of 8</a:t>
            </a:r>
          </a:p>
        </p:txBody>
      </p:sp>
      <p:graphicFrame>
        <p:nvGraphicFramePr>
          <p:cNvPr id="5" name="Table Placeholder 4">
            <a:extLst>
              <a:ext uri="{FF2B5EF4-FFF2-40B4-BE49-F238E27FC236}">
                <a16:creationId xmlns:a16="http://schemas.microsoft.com/office/drawing/2014/main" id="{FCDBDC12-BC2A-42E8-A6E7-00023C266E17}"/>
              </a:ext>
            </a:extLst>
          </p:cNvPr>
          <p:cNvGraphicFramePr>
            <a:graphicFrameLocks noGrp="1"/>
          </p:cNvGraphicFramePr>
          <p:nvPr>
            <p:ph type="tbl" sz="quarter" idx="13"/>
            <p:extLst>
              <p:ext uri="{D42A27DB-BD31-4B8C-83A1-F6EECF244321}">
                <p14:modId xmlns:p14="http://schemas.microsoft.com/office/powerpoint/2010/main" val="1597887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69846978"/>
                    </a:ext>
                  </a:extLst>
                </a:gridCol>
                <a:gridCol w="1810512">
                  <a:extLst>
                    <a:ext uri="{9D8B030D-6E8A-4147-A177-3AD203B41FA5}">
                      <a16:colId xmlns:a16="http://schemas.microsoft.com/office/drawing/2014/main" val="1811238169"/>
                    </a:ext>
                  </a:extLst>
                </a:gridCol>
                <a:gridCol w="822960">
                  <a:extLst>
                    <a:ext uri="{9D8B030D-6E8A-4147-A177-3AD203B41FA5}">
                      <a16:colId xmlns:a16="http://schemas.microsoft.com/office/drawing/2014/main" val="2960550263"/>
                    </a:ext>
                  </a:extLst>
                </a:gridCol>
                <a:gridCol w="822960">
                  <a:extLst>
                    <a:ext uri="{9D8B030D-6E8A-4147-A177-3AD203B41FA5}">
                      <a16:colId xmlns:a16="http://schemas.microsoft.com/office/drawing/2014/main" val="803460896"/>
                    </a:ext>
                  </a:extLst>
                </a:gridCol>
                <a:gridCol w="822960">
                  <a:extLst>
                    <a:ext uri="{9D8B030D-6E8A-4147-A177-3AD203B41FA5}">
                      <a16:colId xmlns:a16="http://schemas.microsoft.com/office/drawing/2014/main" val="3458804167"/>
                    </a:ext>
                  </a:extLst>
                </a:gridCol>
                <a:gridCol w="822960">
                  <a:extLst>
                    <a:ext uri="{9D8B030D-6E8A-4147-A177-3AD203B41FA5}">
                      <a16:colId xmlns:a16="http://schemas.microsoft.com/office/drawing/2014/main" val="154265139"/>
                    </a:ext>
                  </a:extLst>
                </a:gridCol>
                <a:gridCol w="822960">
                  <a:extLst>
                    <a:ext uri="{9D8B030D-6E8A-4147-A177-3AD203B41FA5}">
                      <a16:colId xmlns:a16="http://schemas.microsoft.com/office/drawing/2014/main" val="325119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63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 - 2019-09-09 12:22:49</a:t>
                      </a:r>
                      <a:r>
                        <a:rPr kumimoji="0" lang="en-US" sz="1000" b="0" i="0" u="none" strike="noStrike" kern="1200" cap="none" spc="0" normalizeH="0" baseline="0" noProof="0">
                          <a:ln>
                            <a:noFill/>
                          </a:ln>
                          <a:solidFill>
                            <a:prstClr val="black"/>
                          </a:solidFill>
                          <a:effectLst/>
                          <a:uLnTx/>
                          <a:uFillTx/>
                          <a:latin typeface="+mn-lt"/>
                          <a:ea typeface="+mn-ea"/>
                          <a:cs typeface="+mn-cs"/>
                        </a:rPr>
                        <a:t>
 We’re shipping relief items donated by Amazon and customers on two Amazon Air planes to help nonprofits supporting communities in the Bahamas affected by #HurricaneDorian. You can donate items for the deliveries through wish lists from our partners: amazon.com/disasterrelief.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https://www.instagram.com/p/B2Mt0qHAcXj/media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707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bjswholesale - 2019-09-09 07:50:55</a:t>
                      </a:r>
                      <a:r>
                        <a:rPr kumimoji="0" lang="en-US" sz="1000" b="0" i="0" u="none" strike="noStrike" kern="1200" cap="none" spc="0" normalizeH="0" baseline="0" noProof="0">
                          <a:ln>
                            <a:noFill/>
                          </a:ln>
                          <a:solidFill>
                            <a:prstClr val="black"/>
                          </a:solidFill>
                          <a:effectLst/>
                          <a:uLnTx/>
                          <a:uFillTx/>
                          <a:latin typeface="+mn-lt"/>
                          <a:ea typeface="+mn-ea"/>
                          <a:cs typeface="+mn-cs"/>
                        </a:rPr>
                        <a:t>
 Kick-start the most important meal of the day with mouth-watering options for #BetterBreakfastMonth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https://www.instagram.com/p/B2MOtJ5BuUm/media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923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 - 2019-09-08 13:03:46</a:t>
                      </a:r>
                      <a:r>
                        <a:rPr kumimoji="0" lang="en-US" sz="1000" b="0" i="0" u="none" strike="noStrike" kern="1200" cap="none" spc="0" normalizeH="0" baseline="0" noProof="0">
                          <a:ln>
                            <a:noFill/>
                          </a:ln>
                          <a:solidFill>
                            <a:prstClr val="black"/>
                          </a:solidFill>
                          <a:effectLst/>
                          <a:uLnTx/>
                          <a:uFillTx/>
                          <a:latin typeface="+mn-lt"/>
                          <a:ea typeface="+mn-ea"/>
                          <a:cs typeface="+mn-cs"/>
                        </a:rPr>
                        <a:t>
 "Season 2 streams November 1. Can’t wait. #JackRyan" - JeffBezos #Regram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https://www.instagram.com/p/B2KNtvqgswi/media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339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- 2019-09-08 12:01:04</a:t>
                      </a:r>
                      <a:r>
                        <a:rPr kumimoji="0" lang="en-US" sz="1000" b="0" i="0" u="none" strike="noStrike" kern="1200" cap="none" spc="0" normalizeH="0" baseline="0" noProof="0">
                          <a:ln>
                            <a:noFill/>
                          </a:ln>
                          <a:solidFill>
                            <a:prstClr val="black"/>
                          </a:solidFill>
                          <a:effectLst/>
                          <a:uLnTx/>
                          <a:uFillTx/>
                          <a:latin typeface="+mn-lt"/>
                          <a:ea typeface="+mn-ea"/>
                          <a:cs typeface="+mn-cs"/>
                        </a:rPr>
                        <a:t>
 Gear ‘em up for every pop quiz, diorama, book report, math problem, or doodle. Get all the school supplies they need with NextDay delivery.
Min. + order. Eligible items only. Availability varies by zip 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https://www.instagram.com/p/B2KGicTAYwE/media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6031722"/>
                  </a:ext>
                </a:extLst>
              </a:tr>
            </a:tbl>
          </a:graphicData>
        </a:graphic>
      </p:graphicFrame>
      <p:sp>
        <p:nvSpPr>
          <p:cNvPr id="4" name="Text Placeholder 3">
            <a:extLst>
              <a:ext uri="{FF2B5EF4-FFF2-40B4-BE49-F238E27FC236}">
                <a16:creationId xmlns:a16="http://schemas.microsoft.com/office/drawing/2014/main" id="{06A1A3A8-5F9B-49F2-A29B-86C49A696543}"/>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18907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3C5F1-3F56-42D4-B009-FF4F9A122436}"/>
              </a:ext>
            </a:extLst>
          </p:cNvPr>
          <p:cNvSpPr>
            <a:spLocks noGrp="1"/>
          </p:cNvSpPr>
          <p:nvPr>
            <p:ph type="title"/>
          </p:nvPr>
        </p:nvSpPr>
        <p:spPr/>
        <p:txBody>
          <a:bodyPr/>
          <a:lstStyle/>
          <a:p>
            <a:r>
              <a:rPr lang="en-US"/>
              <a:t>Instagram Posts Table | Sam's Club - 8 of 8</a:t>
            </a:r>
          </a:p>
        </p:txBody>
      </p:sp>
      <p:graphicFrame>
        <p:nvGraphicFramePr>
          <p:cNvPr id="5" name="Table Placeholder 4">
            <a:extLst>
              <a:ext uri="{FF2B5EF4-FFF2-40B4-BE49-F238E27FC236}">
                <a16:creationId xmlns:a16="http://schemas.microsoft.com/office/drawing/2014/main" id="{B91FFF41-8403-47CC-A10A-A6008AF94EBC}"/>
              </a:ext>
            </a:extLst>
          </p:cNvPr>
          <p:cNvGraphicFramePr>
            <a:graphicFrameLocks noGrp="1"/>
          </p:cNvGraphicFramePr>
          <p:nvPr>
            <p:ph type="tbl" sz="quarter" idx="13"/>
            <p:extLst>
              <p:ext uri="{D42A27DB-BD31-4B8C-83A1-F6EECF244321}">
                <p14:modId xmlns:p14="http://schemas.microsoft.com/office/powerpoint/2010/main" val="381863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6448080"/>
                    </a:ext>
                  </a:extLst>
                </a:gridCol>
                <a:gridCol w="1810512">
                  <a:extLst>
                    <a:ext uri="{9D8B030D-6E8A-4147-A177-3AD203B41FA5}">
                      <a16:colId xmlns:a16="http://schemas.microsoft.com/office/drawing/2014/main" val="3164234953"/>
                    </a:ext>
                  </a:extLst>
                </a:gridCol>
                <a:gridCol w="822960">
                  <a:extLst>
                    <a:ext uri="{9D8B030D-6E8A-4147-A177-3AD203B41FA5}">
                      <a16:colId xmlns:a16="http://schemas.microsoft.com/office/drawing/2014/main" val="2425023416"/>
                    </a:ext>
                  </a:extLst>
                </a:gridCol>
                <a:gridCol w="822960">
                  <a:extLst>
                    <a:ext uri="{9D8B030D-6E8A-4147-A177-3AD203B41FA5}">
                      <a16:colId xmlns:a16="http://schemas.microsoft.com/office/drawing/2014/main" val="616118497"/>
                    </a:ext>
                  </a:extLst>
                </a:gridCol>
                <a:gridCol w="822960">
                  <a:extLst>
                    <a:ext uri="{9D8B030D-6E8A-4147-A177-3AD203B41FA5}">
                      <a16:colId xmlns:a16="http://schemas.microsoft.com/office/drawing/2014/main" val="3490644494"/>
                    </a:ext>
                  </a:extLst>
                </a:gridCol>
                <a:gridCol w="822960">
                  <a:extLst>
                    <a:ext uri="{9D8B030D-6E8A-4147-A177-3AD203B41FA5}">
                      <a16:colId xmlns:a16="http://schemas.microsoft.com/office/drawing/2014/main" val="2381886791"/>
                    </a:ext>
                  </a:extLst>
                </a:gridCol>
                <a:gridCol w="822960">
                  <a:extLst>
                    <a:ext uri="{9D8B030D-6E8A-4147-A177-3AD203B41FA5}">
                      <a16:colId xmlns:a16="http://schemas.microsoft.com/office/drawing/2014/main" val="3649963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989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bjswholesale - 2019-09-08 12:00:10</a:t>
                      </a:r>
                      <a:r>
                        <a:rPr kumimoji="0" lang="en-US" sz="1000" b="0" i="0" u="none" strike="noStrike" kern="1200" cap="none" spc="0" normalizeH="0" baseline="0" noProof="0">
                          <a:ln>
                            <a:noFill/>
                          </a:ln>
                          <a:solidFill>
                            <a:prstClr val="black"/>
                          </a:solidFill>
                          <a:effectLst/>
                          <a:uLnTx/>
                          <a:uFillTx/>
                          <a:latin typeface="+mn-lt"/>
                          <a:ea typeface="+mn-ea"/>
                          <a:cs typeface="+mn-cs"/>
                        </a:rPr>
                        <a:t>
 Fall isn’t just about pumpkin spice. This Tortellini with Lemony Brussels Sprouts recipe will show you that autumn has more flavor to offer your taste buds. 
Tortellini with Lemony Brussels Sprouts
INGREDIENTS
1 lb. Brussels sprouts, trimmed and sliced thinly
2 Tbsp. olive oil, divided
1 tsp. Salt
1 Medium Wellsley Farms® Yellow Onion, halved and thinly sliced
1 (20 oz.) pkg. Wellsley Farms Fresh Tortellini
zest and juice from 1 lemon
1/4 cup Wellsley Farms Shredded Parmesan
DIRECTIONS
1. Preheat oven to 400°.
2. Mix Brussels sprouts in large bowl with 1 Tbsp. of the olive oil. Spread on a baking sheet in a single layer, then sprinkle with salt.
3. Bake until the Brussels sprouts are lightly browned with some crispy bits, about 20 min.
4. Meanwhile, cook tortellini per the package directions. Drain and set aside.
5. Heat the remaining olive oil in a large sauté pan over medium-high heat. Add the onion and cook until tender, about 5 min.
6. Add the roasted Brussels sprouts, cooked tort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https://www.instagram.com/p/B2KGb5QgNfZ/media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9826074"/>
                  </a:ext>
                </a:extLst>
              </a:tr>
            </a:tbl>
          </a:graphicData>
        </a:graphic>
      </p:graphicFrame>
      <p:sp>
        <p:nvSpPr>
          <p:cNvPr id="4" name="Text Placeholder 3">
            <a:extLst>
              <a:ext uri="{FF2B5EF4-FFF2-40B4-BE49-F238E27FC236}">
                <a16:creationId xmlns:a16="http://schemas.microsoft.com/office/drawing/2014/main" id="{1384BD2F-5A0E-48BA-97DE-43418A0849FC}"/>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74764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55C6-B157-40AE-94D8-13EECE22EB9E}"/>
              </a:ext>
            </a:extLst>
          </p:cNvPr>
          <p:cNvSpPr>
            <a:spLocks noGrp="1"/>
          </p:cNvSpPr>
          <p:nvPr>
            <p:ph type="title"/>
          </p:nvPr>
        </p:nvSpPr>
        <p:spPr/>
        <p:txBody>
          <a:bodyPr/>
          <a:lstStyle/>
          <a:p>
            <a:r>
              <a:rPr lang="en-US"/>
              <a:t>Instagram Followers Total | Sam's Club</a:t>
            </a:r>
          </a:p>
        </p:txBody>
      </p:sp>
      <p:graphicFrame>
        <p:nvGraphicFramePr>
          <p:cNvPr id="6" name="Chart Placeholder 5">
            <a:extLst>
              <a:ext uri="{FF2B5EF4-FFF2-40B4-BE49-F238E27FC236}">
                <a16:creationId xmlns:a16="http://schemas.microsoft.com/office/drawing/2014/main" id="{76DA60B4-826B-4A9B-BC17-3D3C8D58C60E}"/>
              </a:ext>
            </a:extLst>
          </p:cNvPr>
          <p:cNvGraphicFramePr>
            <a:graphicFrameLocks noGrp="1"/>
          </p:cNvGraphicFramePr>
          <p:nvPr>
            <p:ph type="chart" sz="quarter" idx="13"/>
            <p:extLst>
              <p:ext uri="{D42A27DB-BD31-4B8C-83A1-F6EECF244321}">
                <p14:modId xmlns:p14="http://schemas.microsoft.com/office/powerpoint/2010/main" val="2274707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DF56A-CA8C-4178-BA87-437E514FFDBF}"/>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0D8F563C-1E28-41E2-BFFB-70B7A4F92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8541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F622-A946-4C6A-AAB8-D133D34683CB}"/>
              </a:ext>
            </a:extLst>
          </p:cNvPr>
          <p:cNvSpPr>
            <a:spLocks noGrp="1"/>
          </p:cNvSpPr>
          <p:nvPr>
            <p:ph type="title"/>
          </p:nvPr>
        </p:nvSpPr>
        <p:spPr/>
        <p:txBody>
          <a:bodyPr/>
          <a:lstStyle/>
          <a:p>
            <a:r>
              <a:rPr lang="en-US"/>
              <a:t>Instagram Followers Change | Sam's Club</a:t>
            </a:r>
          </a:p>
        </p:txBody>
      </p:sp>
      <p:graphicFrame>
        <p:nvGraphicFramePr>
          <p:cNvPr id="6" name="Chart Placeholder 5">
            <a:extLst>
              <a:ext uri="{FF2B5EF4-FFF2-40B4-BE49-F238E27FC236}">
                <a16:creationId xmlns:a16="http://schemas.microsoft.com/office/drawing/2014/main" id="{2AAFB9AB-19DC-4850-8FDE-EF55B14F1A15}"/>
              </a:ext>
            </a:extLst>
          </p:cNvPr>
          <p:cNvGraphicFramePr>
            <a:graphicFrameLocks noGrp="1"/>
          </p:cNvGraphicFramePr>
          <p:nvPr>
            <p:ph type="chart" sz="quarter" idx="13"/>
            <p:extLst>
              <p:ext uri="{D42A27DB-BD31-4B8C-83A1-F6EECF244321}">
                <p14:modId xmlns:p14="http://schemas.microsoft.com/office/powerpoint/2010/main" val="2675185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E8AFA-5BB2-4295-8F28-6C2B7CDFC939}"/>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8A4B1E76-4F2A-4F0F-A02E-2A3319E0AD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9797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F47F-C2C5-4824-B35D-A8568EB37DFC}"/>
              </a:ext>
            </a:extLst>
          </p:cNvPr>
          <p:cNvSpPr>
            <a:spLocks noGrp="1"/>
          </p:cNvSpPr>
          <p:nvPr>
            <p:ph type="title"/>
          </p:nvPr>
        </p:nvSpPr>
        <p:spPr/>
        <p:txBody>
          <a:bodyPr/>
          <a:lstStyle/>
          <a:p>
            <a:r>
              <a:rPr lang="en-US"/>
              <a:t>Facebook Key Metrics Table | Sam's Club - 1 of 3</a:t>
            </a:r>
          </a:p>
        </p:txBody>
      </p:sp>
      <p:graphicFrame>
        <p:nvGraphicFramePr>
          <p:cNvPr id="5" name="Table Placeholder 4">
            <a:extLst>
              <a:ext uri="{FF2B5EF4-FFF2-40B4-BE49-F238E27FC236}">
                <a16:creationId xmlns:a16="http://schemas.microsoft.com/office/drawing/2014/main" id="{BFD1CA6B-5DFD-4247-B6E0-B7606E5550D8}"/>
              </a:ext>
            </a:extLst>
          </p:cNvPr>
          <p:cNvGraphicFramePr>
            <a:graphicFrameLocks noGrp="1"/>
          </p:cNvGraphicFramePr>
          <p:nvPr>
            <p:ph type="tbl" sz="quarter" idx="13"/>
            <p:extLst>
              <p:ext uri="{D42A27DB-BD31-4B8C-83A1-F6EECF244321}">
                <p14:modId xmlns:p14="http://schemas.microsoft.com/office/powerpoint/2010/main" val="142026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62303239"/>
                    </a:ext>
                  </a:extLst>
                </a:gridCol>
                <a:gridCol w="411480">
                  <a:extLst>
                    <a:ext uri="{9D8B030D-6E8A-4147-A177-3AD203B41FA5}">
                      <a16:colId xmlns:a16="http://schemas.microsoft.com/office/drawing/2014/main" val="2994451583"/>
                    </a:ext>
                  </a:extLst>
                </a:gridCol>
                <a:gridCol w="304495">
                  <a:extLst>
                    <a:ext uri="{9D8B030D-6E8A-4147-A177-3AD203B41FA5}">
                      <a16:colId xmlns:a16="http://schemas.microsoft.com/office/drawing/2014/main" val="2871856938"/>
                    </a:ext>
                  </a:extLst>
                </a:gridCol>
                <a:gridCol w="304495">
                  <a:extLst>
                    <a:ext uri="{9D8B030D-6E8A-4147-A177-3AD203B41FA5}">
                      <a16:colId xmlns:a16="http://schemas.microsoft.com/office/drawing/2014/main" val="1928284606"/>
                    </a:ext>
                  </a:extLst>
                </a:gridCol>
                <a:gridCol w="304495">
                  <a:extLst>
                    <a:ext uri="{9D8B030D-6E8A-4147-A177-3AD203B41FA5}">
                      <a16:colId xmlns:a16="http://schemas.microsoft.com/office/drawing/2014/main" val="1299553077"/>
                    </a:ext>
                  </a:extLst>
                </a:gridCol>
                <a:gridCol w="304495">
                  <a:extLst>
                    <a:ext uri="{9D8B030D-6E8A-4147-A177-3AD203B41FA5}">
                      <a16:colId xmlns:a16="http://schemas.microsoft.com/office/drawing/2014/main" val="376216507"/>
                    </a:ext>
                  </a:extLst>
                </a:gridCol>
                <a:gridCol w="304495">
                  <a:extLst>
                    <a:ext uri="{9D8B030D-6E8A-4147-A177-3AD203B41FA5}">
                      <a16:colId xmlns:a16="http://schemas.microsoft.com/office/drawing/2014/main" val="1958005352"/>
                    </a:ext>
                  </a:extLst>
                </a:gridCol>
                <a:gridCol w="304495">
                  <a:extLst>
                    <a:ext uri="{9D8B030D-6E8A-4147-A177-3AD203B41FA5}">
                      <a16:colId xmlns:a16="http://schemas.microsoft.com/office/drawing/2014/main" val="534452107"/>
                    </a:ext>
                  </a:extLst>
                </a:gridCol>
                <a:gridCol w="304495">
                  <a:extLst>
                    <a:ext uri="{9D8B030D-6E8A-4147-A177-3AD203B41FA5}">
                      <a16:colId xmlns:a16="http://schemas.microsoft.com/office/drawing/2014/main" val="3803009675"/>
                    </a:ext>
                  </a:extLst>
                </a:gridCol>
                <a:gridCol w="304495">
                  <a:extLst>
                    <a:ext uri="{9D8B030D-6E8A-4147-A177-3AD203B41FA5}">
                      <a16:colId xmlns:a16="http://schemas.microsoft.com/office/drawing/2014/main" val="3160717972"/>
                    </a:ext>
                  </a:extLst>
                </a:gridCol>
                <a:gridCol w="304495">
                  <a:extLst>
                    <a:ext uri="{9D8B030D-6E8A-4147-A177-3AD203B41FA5}">
                      <a16:colId xmlns:a16="http://schemas.microsoft.com/office/drawing/2014/main" val="2902183864"/>
                    </a:ext>
                  </a:extLst>
                </a:gridCol>
                <a:gridCol w="304495">
                  <a:extLst>
                    <a:ext uri="{9D8B030D-6E8A-4147-A177-3AD203B41FA5}">
                      <a16:colId xmlns:a16="http://schemas.microsoft.com/office/drawing/2014/main" val="870200716"/>
                    </a:ext>
                  </a:extLst>
                </a:gridCol>
                <a:gridCol w="304495">
                  <a:extLst>
                    <a:ext uri="{9D8B030D-6E8A-4147-A177-3AD203B41FA5}">
                      <a16:colId xmlns:a16="http://schemas.microsoft.com/office/drawing/2014/main" val="2225928793"/>
                    </a:ext>
                  </a:extLst>
                </a:gridCol>
                <a:gridCol w="304495">
                  <a:extLst>
                    <a:ext uri="{9D8B030D-6E8A-4147-A177-3AD203B41FA5}">
                      <a16:colId xmlns:a16="http://schemas.microsoft.com/office/drawing/2014/main" val="64752434"/>
                    </a:ext>
                  </a:extLst>
                </a:gridCol>
                <a:gridCol w="304495">
                  <a:extLst>
                    <a:ext uri="{9D8B030D-6E8A-4147-A177-3AD203B41FA5}">
                      <a16:colId xmlns:a16="http://schemas.microsoft.com/office/drawing/2014/main" val="3911102436"/>
                    </a:ext>
                  </a:extLst>
                </a:gridCol>
                <a:gridCol w="304495">
                  <a:extLst>
                    <a:ext uri="{9D8B030D-6E8A-4147-A177-3AD203B41FA5}">
                      <a16:colId xmlns:a16="http://schemas.microsoft.com/office/drawing/2014/main" val="3886513680"/>
                    </a:ext>
                  </a:extLst>
                </a:gridCol>
                <a:gridCol w="304495">
                  <a:extLst>
                    <a:ext uri="{9D8B030D-6E8A-4147-A177-3AD203B41FA5}">
                      <a16:colId xmlns:a16="http://schemas.microsoft.com/office/drawing/2014/main" val="3062435567"/>
                    </a:ext>
                  </a:extLst>
                </a:gridCol>
                <a:gridCol w="304495">
                  <a:extLst>
                    <a:ext uri="{9D8B030D-6E8A-4147-A177-3AD203B41FA5}">
                      <a16:colId xmlns:a16="http://schemas.microsoft.com/office/drawing/2014/main" val="2268800297"/>
                    </a:ext>
                  </a:extLst>
                </a:gridCol>
                <a:gridCol w="304495">
                  <a:extLst>
                    <a:ext uri="{9D8B030D-6E8A-4147-A177-3AD203B41FA5}">
                      <a16:colId xmlns:a16="http://schemas.microsoft.com/office/drawing/2014/main" val="1585104318"/>
                    </a:ext>
                  </a:extLst>
                </a:gridCol>
                <a:gridCol w="304495">
                  <a:extLst>
                    <a:ext uri="{9D8B030D-6E8A-4147-A177-3AD203B41FA5}">
                      <a16:colId xmlns:a16="http://schemas.microsoft.com/office/drawing/2014/main" val="4082178668"/>
                    </a:ext>
                  </a:extLst>
                </a:gridCol>
                <a:gridCol w="304495">
                  <a:extLst>
                    <a:ext uri="{9D8B030D-6E8A-4147-A177-3AD203B41FA5}">
                      <a16:colId xmlns:a16="http://schemas.microsoft.com/office/drawing/2014/main" val="2634513199"/>
                    </a:ext>
                  </a:extLst>
                </a:gridCol>
                <a:gridCol w="304495">
                  <a:extLst>
                    <a:ext uri="{9D8B030D-6E8A-4147-A177-3AD203B41FA5}">
                      <a16:colId xmlns:a16="http://schemas.microsoft.com/office/drawing/2014/main" val="336030375"/>
                    </a:ext>
                  </a:extLst>
                </a:gridCol>
                <a:gridCol w="304495">
                  <a:extLst>
                    <a:ext uri="{9D8B030D-6E8A-4147-A177-3AD203B41FA5}">
                      <a16:colId xmlns:a16="http://schemas.microsoft.com/office/drawing/2014/main" val="201272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9243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Walmart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15832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Amazon.com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extLst>
                  <a:ext uri="{0D108BD9-81ED-4DB2-BD59-A6C34878D82A}">
                    <a16:rowId xmlns:a16="http://schemas.microsoft.com/office/drawing/2014/main" val="3687669981"/>
                  </a:ext>
                </a:extLst>
              </a:tr>
            </a:tbl>
          </a:graphicData>
        </a:graphic>
      </p:graphicFrame>
      <p:sp>
        <p:nvSpPr>
          <p:cNvPr id="4" name="Text Placeholder 3">
            <a:extLst>
              <a:ext uri="{FF2B5EF4-FFF2-40B4-BE49-F238E27FC236}">
                <a16:creationId xmlns:a16="http://schemas.microsoft.com/office/drawing/2014/main" id="{89A37961-6C7D-4FCA-AB15-9C740B631EE2}"/>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69569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20AF-8287-4AF9-A457-AD318FBB13A7}"/>
              </a:ext>
            </a:extLst>
          </p:cNvPr>
          <p:cNvSpPr>
            <a:spLocks noGrp="1"/>
          </p:cNvSpPr>
          <p:nvPr>
            <p:ph type="title"/>
          </p:nvPr>
        </p:nvSpPr>
        <p:spPr/>
        <p:txBody>
          <a:bodyPr/>
          <a:lstStyle/>
          <a:p>
            <a:r>
              <a:rPr lang="en-US"/>
              <a:t>Facebook Key Metrics Table | Sam's Club - 2 of 3</a:t>
            </a:r>
          </a:p>
        </p:txBody>
      </p:sp>
      <p:graphicFrame>
        <p:nvGraphicFramePr>
          <p:cNvPr id="5" name="Table Placeholder 4">
            <a:extLst>
              <a:ext uri="{FF2B5EF4-FFF2-40B4-BE49-F238E27FC236}">
                <a16:creationId xmlns:a16="http://schemas.microsoft.com/office/drawing/2014/main" id="{B8F25E49-C7DB-4AF0-BE14-D8FE166D867E}"/>
              </a:ext>
            </a:extLst>
          </p:cNvPr>
          <p:cNvGraphicFramePr>
            <a:graphicFrameLocks noGrp="1"/>
          </p:cNvGraphicFramePr>
          <p:nvPr>
            <p:ph type="tbl" sz="quarter" idx="13"/>
            <p:extLst>
              <p:ext uri="{D42A27DB-BD31-4B8C-83A1-F6EECF244321}">
                <p14:modId xmlns:p14="http://schemas.microsoft.com/office/powerpoint/2010/main" val="378435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73083397"/>
                    </a:ext>
                  </a:extLst>
                </a:gridCol>
                <a:gridCol w="411480">
                  <a:extLst>
                    <a:ext uri="{9D8B030D-6E8A-4147-A177-3AD203B41FA5}">
                      <a16:colId xmlns:a16="http://schemas.microsoft.com/office/drawing/2014/main" val="2179927172"/>
                    </a:ext>
                  </a:extLst>
                </a:gridCol>
                <a:gridCol w="304495">
                  <a:extLst>
                    <a:ext uri="{9D8B030D-6E8A-4147-A177-3AD203B41FA5}">
                      <a16:colId xmlns:a16="http://schemas.microsoft.com/office/drawing/2014/main" val="4225841254"/>
                    </a:ext>
                  </a:extLst>
                </a:gridCol>
                <a:gridCol w="304495">
                  <a:extLst>
                    <a:ext uri="{9D8B030D-6E8A-4147-A177-3AD203B41FA5}">
                      <a16:colId xmlns:a16="http://schemas.microsoft.com/office/drawing/2014/main" val="4029930276"/>
                    </a:ext>
                  </a:extLst>
                </a:gridCol>
                <a:gridCol w="304495">
                  <a:extLst>
                    <a:ext uri="{9D8B030D-6E8A-4147-A177-3AD203B41FA5}">
                      <a16:colId xmlns:a16="http://schemas.microsoft.com/office/drawing/2014/main" val="3251172916"/>
                    </a:ext>
                  </a:extLst>
                </a:gridCol>
                <a:gridCol w="304495">
                  <a:extLst>
                    <a:ext uri="{9D8B030D-6E8A-4147-A177-3AD203B41FA5}">
                      <a16:colId xmlns:a16="http://schemas.microsoft.com/office/drawing/2014/main" val="2711601068"/>
                    </a:ext>
                  </a:extLst>
                </a:gridCol>
                <a:gridCol w="304495">
                  <a:extLst>
                    <a:ext uri="{9D8B030D-6E8A-4147-A177-3AD203B41FA5}">
                      <a16:colId xmlns:a16="http://schemas.microsoft.com/office/drawing/2014/main" val="2640394809"/>
                    </a:ext>
                  </a:extLst>
                </a:gridCol>
                <a:gridCol w="304495">
                  <a:extLst>
                    <a:ext uri="{9D8B030D-6E8A-4147-A177-3AD203B41FA5}">
                      <a16:colId xmlns:a16="http://schemas.microsoft.com/office/drawing/2014/main" val="1321341951"/>
                    </a:ext>
                  </a:extLst>
                </a:gridCol>
                <a:gridCol w="304495">
                  <a:extLst>
                    <a:ext uri="{9D8B030D-6E8A-4147-A177-3AD203B41FA5}">
                      <a16:colId xmlns:a16="http://schemas.microsoft.com/office/drawing/2014/main" val="3987820690"/>
                    </a:ext>
                  </a:extLst>
                </a:gridCol>
                <a:gridCol w="304495">
                  <a:extLst>
                    <a:ext uri="{9D8B030D-6E8A-4147-A177-3AD203B41FA5}">
                      <a16:colId xmlns:a16="http://schemas.microsoft.com/office/drawing/2014/main" val="3161281720"/>
                    </a:ext>
                  </a:extLst>
                </a:gridCol>
                <a:gridCol w="304495">
                  <a:extLst>
                    <a:ext uri="{9D8B030D-6E8A-4147-A177-3AD203B41FA5}">
                      <a16:colId xmlns:a16="http://schemas.microsoft.com/office/drawing/2014/main" val="1835711317"/>
                    </a:ext>
                  </a:extLst>
                </a:gridCol>
                <a:gridCol w="304495">
                  <a:extLst>
                    <a:ext uri="{9D8B030D-6E8A-4147-A177-3AD203B41FA5}">
                      <a16:colId xmlns:a16="http://schemas.microsoft.com/office/drawing/2014/main" val="757757732"/>
                    </a:ext>
                  </a:extLst>
                </a:gridCol>
                <a:gridCol w="304495">
                  <a:extLst>
                    <a:ext uri="{9D8B030D-6E8A-4147-A177-3AD203B41FA5}">
                      <a16:colId xmlns:a16="http://schemas.microsoft.com/office/drawing/2014/main" val="3162228240"/>
                    </a:ext>
                  </a:extLst>
                </a:gridCol>
                <a:gridCol w="304495">
                  <a:extLst>
                    <a:ext uri="{9D8B030D-6E8A-4147-A177-3AD203B41FA5}">
                      <a16:colId xmlns:a16="http://schemas.microsoft.com/office/drawing/2014/main" val="2513338417"/>
                    </a:ext>
                  </a:extLst>
                </a:gridCol>
                <a:gridCol w="304495">
                  <a:extLst>
                    <a:ext uri="{9D8B030D-6E8A-4147-A177-3AD203B41FA5}">
                      <a16:colId xmlns:a16="http://schemas.microsoft.com/office/drawing/2014/main" val="1208760481"/>
                    </a:ext>
                  </a:extLst>
                </a:gridCol>
                <a:gridCol w="304495">
                  <a:extLst>
                    <a:ext uri="{9D8B030D-6E8A-4147-A177-3AD203B41FA5}">
                      <a16:colId xmlns:a16="http://schemas.microsoft.com/office/drawing/2014/main" val="2342159564"/>
                    </a:ext>
                  </a:extLst>
                </a:gridCol>
                <a:gridCol w="304495">
                  <a:extLst>
                    <a:ext uri="{9D8B030D-6E8A-4147-A177-3AD203B41FA5}">
                      <a16:colId xmlns:a16="http://schemas.microsoft.com/office/drawing/2014/main" val="1287527251"/>
                    </a:ext>
                  </a:extLst>
                </a:gridCol>
                <a:gridCol w="304495">
                  <a:extLst>
                    <a:ext uri="{9D8B030D-6E8A-4147-A177-3AD203B41FA5}">
                      <a16:colId xmlns:a16="http://schemas.microsoft.com/office/drawing/2014/main" val="1354809707"/>
                    </a:ext>
                  </a:extLst>
                </a:gridCol>
                <a:gridCol w="304495">
                  <a:extLst>
                    <a:ext uri="{9D8B030D-6E8A-4147-A177-3AD203B41FA5}">
                      <a16:colId xmlns:a16="http://schemas.microsoft.com/office/drawing/2014/main" val="3705373771"/>
                    </a:ext>
                  </a:extLst>
                </a:gridCol>
                <a:gridCol w="304495">
                  <a:extLst>
                    <a:ext uri="{9D8B030D-6E8A-4147-A177-3AD203B41FA5}">
                      <a16:colId xmlns:a16="http://schemas.microsoft.com/office/drawing/2014/main" val="554684105"/>
                    </a:ext>
                  </a:extLst>
                </a:gridCol>
                <a:gridCol w="304495">
                  <a:extLst>
                    <a:ext uri="{9D8B030D-6E8A-4147-A177-3AD203B41FA5}">
                      <a16:colId xmlns:a16="http://schemas.microsoft.com/office/drawing/2014/main" val="3236796472"/>
                    </a:ext>
                  </a:extLst>
                </a:gridCol>
                <a:gridCol w="304495">
                  <a:extLst>
                    <a:ext uri="{9D8B030D-6E8A-4147-A177-3AD203B41FA5}">
                      <a16:colId xmlns:a16="http://schemas.microsoft.com/office/drawing/2014/main" val="876273345"/>
                    </a:ext>
                  </a:extLst>
                </a:gridCol>
                <a:gridCol w="304495">
                  <a:extLst>
                    <a:ext uri="{9D8B030D-6E8A-4147-A177-3AD203B41FA5}">
                      <a16:colId xmlns:a16="http://schemas.microsoft.com/office/drawing/2014/main" val="3441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0239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Target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63.2 %</a:t>
                      </a:r>
                    </a:p>
                  </a:txBody>
                  <a:tcPr/>
                </a:tc>
                <a:extLst>
                  <a:ext uri="{0D108BD9-81ED-4DB2-BD59-A6C34878D82A}">
                    <a16:rowId xmlns:a16="http://schemas.microsoft.com/office/drawing/2014/main" val="47383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extLst>
                  <a:ext uri="{0D108BD9-81ED-4DB2-BD59-A6C34878D82A}">
                    <a16:rowId xmlns:a16="http://schemas.microsoft.com/office/drawing/2014/main" val="3196160744"/>
                  </a:ext>
                </a:extLst>
              </a:tr>
            </a:tbl>
          </a:graphicData>
        </a:graphic>
      </p:graphicFrame>
      <p:sp>
        <p:nvSpPr>
          <p:cNvPr id="4" name="Text Placeholder 3">
            <a:extLst>
              <a:ext uri="{FF2B5EF4-FFF2-40B4-BE49-F238E27FC236}">
                <a16:creationId xmlns:a16="http://schemas.microsoft.com/office/drawing/2014/main" id="{9F3FFE00-5A92-4A02-AAE8-0DFCD340CA31}"/>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184074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0453A-9133-4FA4-B483-A7E934EFF4C4}"/>
              </a:ext>
            </a:extLst>
          </p:cNvPr>
          <p:cNvSpPr>
            <a:spLocks noGrp="1"/>
          </p:cNvSpPr>
          <p:nvPr>
            <p:ph type="title"/>
          </p:nvPr>
        </p:nvSpPr>
        <p:spPr/>
        <p:txBody>
          <a:bodyPr/>
          <a:lstStyle/>
          <a:p>
            <a:r>
              <a:rPr lang="en-US"/>
              <a:t>Facebook Key Metrics Table | Sam's Club - 3 of 3</a:t>
            </a:r>
          </a:p>
        </p:txBody>
      </p:sp>
      <p:graphicFrame>
        <p:nvGraphicFramePr>
          <p:cNvPr id="5" name="Table Placeholder 4">
            <a:extLst>
              <a:ext uri="{FF2B5EF4-FFF2-40B4-BE49-F238E27FC236}">
                <a16:creationId xmlns:a16="http://schemas.microsoft.com/office/drawing/2014/main" id="{F0AEDF58-5293-4078-B66D-F3071C724802}"/>
              </a:ext>
            </a:extLst>
          </p:cNvPr>
          <p:cNvGraphicFramePr>
            <a:graphicFrameLocks noGrp="1"/>
          </p:cNvGraphicFramePr>
          <p:nvPr>
            <p:ph type="tbl" sz="quarter" idx="13"/>
            <p:extLst>
              <p:ext uri="{D42A27DB-BD31-4B8C-83A1-F6EECF244321}">
                <p14:modId xmlns:p14="http://schemas.microsoft.com/office/powerpoint/2010/main" val="196802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09775710"/>
                    </a:ext>
                  </a:extLst>
                </a:gridCol>
                <a:gridCol w="411480">
                  <a:extLst>
                    <a:ext uri="{9D8B030D-6E8A-4147-A177-3AD203B41FA5}">
                      <a16:colId xmlns:a16="http://schemas.microsoft.com/office/drawing/2014/main" val="3445334306"/>
                    </a:ext>
                  </a:extLst>
                </a:gridCol>
                <a:gridCol w="304495">
                  <a:extLst>
                    <a:ext uri="{9D8B030D-6E8A-4147-A177-3AD203B41FA5}">
                      <a16:colId xmlns:a16="http://schemas.microsoft.com/office/drawing/2014/main" val="4134141729"/>
                    </a:ext>
                  </a:extLst>
                </a:gridCol>
                <a:gridCol w="304495">
                  <a:extLst>
                    <a:ext uri="{9D8B030D-6E8A-4147-A177-3AD203B41FA5}">
                      <a16:colId xmlns:a16="http://schemas.microsoft.com/office/drawing/2014/main" val="3287745674"/>
                    </a:ext>
                  </a:extLst>
                </a:gridCol>
                <a:gridCol w="304495">
                  <a:extLst>
                    <a:ext uri="{9D8B030D-6E8A-4147-A177-3AD203B41FA5}">
                      <a16:colId xmlns:a16="http://schemas.microsoft.com/office/drawing/2014/main" val="1930700175"/>
                    </a:ext>
                  </a:extLst>
                </a:gridCol>
                <a:gridCol w="304495">
                  <a:extLst>
                    <a:ext uri="{9D8B030D-6E8A-4147-A177-3AD203B41FA5}">
                      <a16:colId xmlns:a16="http://schemas.microsoft.com/office/drawing/2014/main" val="3868450688"/>
                    </a:ext>
                  </a:extLst>
                </a:gridCol>
                <a:gridCol w="304495">
                  <a:extLst>
                    <a:ext uri="{9D8B030D-6E8A-4147-A177-3AD203B41FA5}">
                      <a16:colId xmlns:a16="http://schemas.microsoft.com/office/drawing/2014/main" val="1037195450"/>
                    </a:ext>
                  </a:extLst>
                </a:gridCol>
                <a:gridCol w="304495">
                  <a:extLst>
                    <a:ext uri="{9D8B030D-6E8A-4147-A177-3AD203B41FA5}">
                      <a16:colId xmlns:a16="http://schemas.microsoft.com/office/drawing/2014/main" val="119604912"/>
                    </a:ext>
                  </a:extLst>
                </a:gridCol>
                <a:gridCol w="304495">
                  <a:extLst>
                    <a:ext uri="{9D8B030D-6E8A-4147-A177-3AD203B41FA5}">
                      <a16:colId xmlns:a16="http://schemas.microsoft.com/office/drawing/2014/main" val="2540950891"/>
                    </a:ext>
                  </a:extLst>
                </a:gridCol>
                <a:gridCol w="304495">
                  <a:extLst>
                    <a:ext uri="{9D8B030D-6E8A-4147-A177-3AD203B41FA5}">
                      <a16:colId xmlns:a16="http://schemas.microsoft.com/office/drawing/2014/main" val="3326144012"/>
                    </a:ext>
                  </a:extLst>
                </a:gridCol>
                <a:gridCol w="304495">
                  <a:extLst>
                    <a:ext uri="{9D8B030D-6E8A-4147-A177-3AD203B41FA5}">
                      <a16:colId xmlns:a16="http://schemas.microsoft.com/office/drawing/2014/main" val="946230897"/>
                    </a:ext>
                  </a:extLst>
                </a:gridCol>
                <a:gridCol w="304495">
                  <a:extLst>
                    <a:ext uri="{9D8B030D-6E8A-4147-A177-3AD203B41FA5}">
                      <a16:colId xmlns:a16="http://schemas.microsoft.com/office/drawing/2014/main" val="2033828191"/>
                    </a:ext>
                  </a:extLst>
                </a:gridCol>
                <a:gridCol w="304495">
                  <a:extLst>
                    <a:ext uri="{9D8B030D-6E8A-4147-A177-3AD203B41FA5}">
                      <a16:colId xmlns:a16="http://schemas.microsoft.com/office/drawing/2014/main" val="2829328835"/>
                    </a:ext>
                  </a:extLst>
                </a:gridCol>
                <a:gridCol w="304495">
                  <a:extLst>
                    <a:ext uri="{9D8B030D-6E8A-4147-A177-3AD203B41FA5}">
                      <a16:colId xmlns:a16="http://schemas.microsoft.com/office/drawing/2014/main" val="563783887"/>
                    </a:ext>
                  </a:extLst>
                </a:gridCol>
                <a:gridCol w="304495">
                  <a:extLst>
                    <a:ext uri="{9D8B030D-6E8A-4147-A177-3AD203B41FA5}">
                      <a16:colId xmlns:a16="http://schemas.microsoft.com/office/drawing/2014/main" val="2450694411"/>
                    </a:ext>
                  </a:extLst>
                </a:gridCol>
                <a:gridCol w="304495">
                  <a:extLst>
                    <a:ext uri="{9D8B030D-6E8A-4147-A177-3AD203B41FA5}">
                      <a16:colId xmlns:a16="http://schemas.microsoft.com/office/drawing/2014/main" val="3568505655"/>
                    </a:ext>
                  </a:extLst>
                </a:gridCol>
                <a:gridCol w="304495">
                  <a:extLst>
                    <a:ext uri="{9D8B030D-6E8A-4147-A177-3AD203B41FA5}">
                      <a16:colId xmlns:a16="http://schemas.microsoft.com/office/drawing/2014/main" val="3816012777"/>
                    </a:ext>
                  </a:extLst>
                </a:gridCol>
                <a:gridCol w="304495">
                  <a:extLst>
                    <a:ext uri="{9D8B030D-6E8A-4147-A177-3AD203B41FA5}">
                      <a16:colId xmlns:a16="http://schemas.microsoft.com/office/drawing/2014/main" val="779911729"/>
                    </a:ext>
                  </a:extLst>
                </a:gridCol>
                <a:gridCol w="304495">
                  <a:extLst>
                    <a:ext uri="{9D8B030D-6E8A-4147-A177-3AD203B41FA5}">
                      <a16:colId xmlns:a16="http://schemas.microsoft.com/office/drawing/2014/main" val="2165390457"/>
                    </a:ext>
                  </a:extLst>
                </a:gridCol>
                <a:gridCol w="304495">
                  <a:extLst>
                    <a:ext uri="{9D8B030D-6E8A-4147-A177-3AD203B41FA5}">
                      <a16:colId xmlns:a16="http://schemas.microsoft.com/office/drawing/2014/main" val="3900865919"/>
                    </a:ext>
                  </a:extLst>
                </a:gridCol>
                <a:gridCol w="304495">
                  <a:extLst>
                    <a:ext uri="{9D8B030D-6E8A-4147-A177-3AD203B41FA5}">
                      <a16:colId xmlns:a16="http://schemas.microsoft.com/office/drawing/2014/main" val="3433751570"/>
                    </a:ext>
                  </a:extLst>
                </a:gridCol>
                <a:gridCol w="304495">
                  <a:extLst>
                    <a:ext uri="{9D8B030D-6E8A-4147-A177-3AD203B41FA5}">
                      <a16:colId xmlns:a16="http://schemas.microsoft.com/office/drawing/2014/main" val="14717372"/>
                    </a:ext>
                  </a:extLst>
                </a:gridCol>
                <a:gridCol w="304495">
                  <a:extLst>
                    <a:ext uri="{9D8B030D-6E8A-4147-A177-3AD203B41FA5}">
                      <a16:colId xmlns:a16="http://schemas.microsoft.com/office/drawing/2014/main" val="42871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0948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82.5 %</a:t>
                      </a:r>
                    </a:p>
                  </a:txBody>
                  <a:tcPr/>
                </a:tc>
                <a:extLst>
                  <a:ext uri="{0D108BD9-81ED-4DB2-BD59-A6C34878D82A}">
                    <a16:rowId xmlns:a16="http://schemas.microsoft.com/office/drawing/2014/main" val="282775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BJ's Wholesale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extLst>
                  <a:ext uri="{0D108BD9-81ED-4DB2-BD59-A6C34878D82A}">
                    <a16:rowId xmlns:a16="http://schemas.microsoft.com/office/drawing/2014/main" val="2975183919"/>
                  </a:ext>
                </a:extLst>
              </a:tr>
            </a:tbl>
          </a:graphicData>
        </a:graphic>
      </p:graphicFrame>
      <p:sp>
        <p:nvSpPr>
          <p:cNvPr id="4" name="Text Placeholder 3">
            <a:extLst>
              <a:ext uri="{FF2B5EF4-FFF2-40B4-BE49-F238E27FC236}">
                <a16:creationId xmlns:a16="http://schemas.microsoft.com/office/drawing/2014/main" id="{856CEBD0-7CAF-4F04-ABE3-A491B3FF7E99}"/>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958203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6D59C-C4C7-44C2-98C6-037DF0842077}"/>
              </a:ext>
            </a:extLst>
          </p:cNvPr>
          <p:cNvSpPr>
            <a:spLocks noGrp="1"/>
          </p:cNvSpPr>
          <p:nvPr>
            <p:ph type="title"/>
          </p:nvPr>
        </p:nvSpPr>
        <p:spPr/>
        <p:txBody>
          <a:bodyPr/>
          <a:lstStyle/>
          <a:p>
            <a:r>
              <a:rPr lang="en-US"/>
              <a:t>Facebook Custom Own Posts Table | Sam's Club - 1 of 5</a:t>
            </a:r>
          </a:p>
        </p:txBody>
      </p:sp>
      <p:graphicFrame>
        <p:nvGraphicFramePr>
          <p:cNvPr id="5" name="Table Placeholder 4">
            <a:extLst>
              <a:ext uri="{FF2B5EF4-FFF2-40B4-BE49-F238E27FC236}">
                <a16:creationId xmlns:a16="http://schemas.microsoft.com/office/drawing/2014/main" id="{BF5827C8-2A7F-47DD-B469-0DFC07255FE8}"/>
              </a:ext>
            </a:extLst>
          </p:cNvPr>
          <p:cNvGraphicFramePr>
            <a:graphicFrameLocks noGrp="1"/>
          </p:cNvGraphicFramePr>
          <p:nvPr>
            <p:ph type="tbl" sz="quarter" idx="13"/>
            <p:extLst>
              <p:ext uri="{D42A27DB-BD31-4B8C-83A1-F6EECF244321}">
                <p14:modId xmlns:p14="http://schemas.microsoft.com/office/powerpoint/2010/main" val="2721860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057451546"/>
                    </a:ext>
                  </a:extLst>
                </a:gridCol>
                <a:gridCol w="740664">
                  <a:extLst>
                    <a:ext uri="{9D8B030D-6E8A-4147-A177-3AD203B41FA5}">
                      <a16:colId xmlns:a16="http://schemas.microsoft.com/office/drawing/2014/main" val="2325090374"/>
                    </a:ext>
                  </a:extLst>
                </a:gridCol>
                <a:gridCol w="740664">
                  <a:extLst>
                    <a:ext uri="{9D8B030D-6E8A-4147-A177-3AD203B41FA5}">
                      <a16:colId xmlns:a16="http://schemas.microsoft.com/office/drawing/2014/main" val="1646789849"/>
                    </a:ext>
                  </a:extLst>
                </a:gridCol>
                <a:gridCol w="740664">
                  <a:extLst>
                    <a:ext uri="{9D8B030D-6E8A-4147-A177-3AD203B41FA5}">
                      <a16:colId xmlns:a16="http://schemas.microsoft.com/office/drawing/2014/main" val="2084524813"/>
                    </a:ext>
                  </a:extLst>
                </a:gridCol>
                <a:gridCol w="740664">
                  <a:extLst>
                    <a:ext uri="{9D8B030D-6E8A-4147-A177-3AD203B41FA5}">
                      <a16:colId xmlns:a16="http://schemas.microsoft.com/office/drawing/2014/main" val="3067980458"/>
                    </a:ext>
                  </a:extLst>
                </a:gridCol>
                <a:gridCol w="740664">
                  <a:extLst>
                    <a:ext uri="{9D8B030D-6E8A-4147-A177-3AD203B41FA5}">
                      <a16:colId xmlns:a16="http://schemas.microsoft.com/office/drawing/2014/main" val="2491463989"/>
                    </a:ext>
                  </a:extLst>
                </a:gridCol>
                <a:gridCol w="740664">
                  <a:extLst>
                    <a:ext uri="{9D8B030D-6E8A-4147-A177-3AD203B41FA5}">
                      <a16:colId xmlns:a16="http://schemas.microsoft.com/office/drawing/2014/main" val="312860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995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- 2019-09-14 16:05:00</a:t>
                      </a:r>
                      <a:r>
                        <a:rPr kumimoji="0" lang="en-US" sz="1000" b="0" i="0" u="none" strike="noStrike" kern="1200" cap="none" spc="0" normalizeH="0" baseline="0" noProof="0">
                          <a:ln>
                            <a:noFill/>
                          </a:ln>
                          <a:solidFill>
                            <a:prstClr val="black"/>
                          </a:solidFill>
                          <a:effectLst/>
                          <a:uLnTx/>
                          <a:uFillTx/>
                          <a:latin typeface="+mn-lt"/>
                          <a:ea typeface="+mn-ea"/>
                          <a:cs typeface="+mn-cs"/>
                        </a:rPr>
                        <a:t> 
 Which team are rooting for? http://bit.ly/2lNjcWu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341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- 2019-09-14 10:05:00</a:t>
                      </a:r>
                      <a:r>
                        <a:rPr kumimoji="0" lang="en-US" sz="1000" b="0" i="0" u="none" strike="noStrike" kern="1200" cap="none" spc="0" normalizeH="0" baseline="0" noProof="0">
                          <a:ln>
                            <a:noFill/>
                          </a:ln>
                          <a:solidFill>
                            <a:prstClr val="black"/>
                          </a:solidFill>
                          <a:effectLst/>
                          <a:uLnTx/>
                          <a:uFillTx/>
                          <a:latin typeface="+mn-lt"/>
                          <a:ea typeface="+mn-ea"/>
                          <a:cs typeface="+mn-cs"/>
                        </a:rPr>
                        <a:t> 
 No harm in picking out a Halloween costume early, right? http://bit.ly/2kzA96A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529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- 2019-09-14 08:41:15</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nearly 9,000 professional Walmart truck drivers who serve our customers every day! 🙌#driverappreciationweek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181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- 2019-09-14 02:07:40</a:t>
                      </a:r>
                      <a:r>
                        <a:rPr kumimoji="0" lang="en-US" sz="1000" b="0" i="0" u="none" strike="noStrike" kern="1200" cap="none" spc="0" normalizeH="0" baseline="0" noProof="0">
                          <a:ln>
                            <a:noFill/>
                          </a:ln>
                          <a:solidFill>
                            <a:prstClr val="black"/>
                          </a:solidFill>
                          <a:effectLst/>
                          <a:uLnTx/>
                          <a:uFillTx/>
                          <a:latin typeface="+mn-lt"/>
                          <a:ea typeface="+mn-ea"/>
                          <a:cs typeface="+mn-cs"/>
                        </a:rPr>
                        <a:t> 
 The limited-time Anniversary Collection is here! ❤ Shop our most-loved products from 20 iconic design partners: https://tgt.biz/y6nul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391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19:05:00</a:t>
                      </a:r>
                      <a:r>
                        <a:rPr kumimoji="0" lang="en-US" sz="1000" b="0" i="0" u="none" strike="noStrike" kern="1200" cap="none" spc="0" normalizeH="0" baseline="0" noProof="0">
                          <a:ln>
                            <a:noFill/>
                          </a:ln>
                          <a:solidFill>
                            <a:prstClr val="black"/>
                          </a:solidFill>
                          <a:effectLst/>
                          <a:uLnTx/>
                          <a:uFillTx/>
                          <a:latin typeface="+mn-lt"/>
                          <a:ea typeface="+mn-ea"/>
                          <a:cs typeface="+mn-cs"/>
                        </a:rPr>
                        <a:t> 
 The Digital Membership Card is available on the Costco app. Create a Costco.com account to access your card. Learn more: https://bit.ly/2lSYEMk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 Club - 2019-09-13 15:44:30</a:t>
                      </a:r>
                      <a:r>
                        <a:rPr kumimoji="0" lang="en-US" sz="1000" b="0" i="0" u="none" strike="noStrike" kern="1200" cap="none" spc="0" normalizeH="0" baseline="0" noProof="0">
                          <a:ln>
                            <a:noFill/>
                          </a:ln>
                          <a:solidFill>
                            <a:prstClr val="black"/>
                          </a:solidFill>
                          <a:effectLst/>
                          <a:uLnTx/>
                          <a:uFillTx/>
                          <a:latin typeface="+mn-lt"/>
                          <a:ea typeface="+mn-ea"/>
                          <a:cs typeface="+mn-cs"/>
                        </a:rPr>
                        <a:t> 
 Diapers, but fashion. Save the wardrobe changes for the runway with these newly redesigned and super absorbent Member’s Mark diapers. Check out our Fall 2019 collection. 😉
#SamsClub #ExpectSomethingSpecial #newlyredesigned #diapers #MembersMark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5450511"/>
                  </a:ext>
                </a:extLst>
              </a:tr>
            </a:tbl>
          </a:graphicData>
        </a:graphic>
      </p:graphicFrame>
      <p:sp>
        <p:nvSpPr>
          <p:cNvPr id="4" name="Text Placeholder 3">
            <a:extLst>
              <a:ext uri="{FF2B5EF4-FFF2-40B4-BE49-F238E27FC236}">
                <a16:creationId xmlns:a16="http://schemas.microsoft.com/office/drawing/2014/main" id="{7D50A1DB-2A59-4A62-8294-F858982F48FB}"/>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438702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E719-5248-417E-A68C-DA3DEAA4AF17}"/>
              </a:ext>
            </a:extLst>
          </p:cNvPr>
          <p:cNvSpPr>
            <a:spLocks noGrp="1"/>
          </p:cNvSpPr>
          <p:nvPr>
            <p:ph type="title"/>
          </p:nvPr>
        </p:nvSpPr>
        <p:spPr/>
        <p:txBody>
          <a:bodyPr/>
          <a:lstStyle/>
          <a:p>
            <a:r>
              <a:rPr lang="en-US"/>
              <a:t>Facebook Custom Own Posts Table | Sam's Club - 2 of 5</a:t>
            </a:r>
          </a:p>
        </p:txBody>
      </p:sp>
      <p:graphicFrame>
        <p:nvGraphicFramePr>
          <p:cNvPr id="5" name="Table Placeholder 4">
            <a:extLst>
              <a:ext uri="{FF2B5EF4-FFF2-40B4-BE49-F238E27FC236}">
                <a16:creationId xmlns:a16="http://schemas.microsoft.com/office/drawing/2014/main" id="{AD00EF3B-E454-418C-8142-A2FD321B9373}"/>
              </a:ext>
            </a:extLst>
          </p:cNvPr>
          <p:cNvGraphicFramePr>
            <a:graphicFrameLocks noGrp="1"/>
          </p:cNvGraphicFramePr>
          <p:nvPr>
            <p:ph type="tbl" sz="quarter" idx="13"/>
            <p:extLst>
              <p:ext uri="{D42A27DB-BD31-4B8C-83A1-F6EECF244321}">
                <p14:modId xmlns:p14="http://schemas.microsoft.com/office/powerpoint/2010/main" val="2107830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05961097"/>
                    </a:ext>
                  </a:extLst>
                </a:gridCol>
                <a:gridCol w="740664">
                  <a:extLst>
                    <a:ext uri="{9D8B030D-6E8A-4147-A177-3AD203B41FA5}">
                      <a16:colId xmlns:a16="http://schemas.microsoft.com/office/drawing/2014/main" val="3302352928"/>
                    </a:ext>
                  </a:extLst>
                </a:gridCol>
                <a:gridCol w="740664">
                  <a:extLst>
                    <a:ext uri="{9D8B030D-6E8A-4147-A177-3AD203B41FA5}">
                      <a16:colId xmlns:a16="http://schemas.microsoft.com/office/drawing/2014/main" val="3503053553"/>
                    </a:ext>
                  </a:extLst>
                </a:gridCol>
                <a:gridCol w="740664">
                  <a:extLst>
                    <a:ext uri="{9D8B030D-6E8A-4147-A177-3AD203B41FA5}">
                      <a16:colId xmlns:a16="http://schemas.microsoft.com/office/drawing/2014/main" val="431992546"/>
                    </a:ext>
                  </a:extLst>
                </a:gridCol>
                <a:gridCol w="740664">
                  <a:extLst>
                    <a:ext uri="{9D8B030D-6E8A-4147-A177-3AD203B41FA5}">
                      <a16:colId xmlns:a16="http://schemas.microsoft.com/office/drawing/2014/main" val="2959081916"/>
                    </a:ext>
                  </a:extLst>
                </a:gridCol>
                <a:gridCol w="740664">
                  <a:extLst>
                    <a:ext uri="{9D8B030D-6E8A-4147-A177-3AD203B41FA5}">
                      <a16:colId xmlns:a16="http://schemas.microsoft.com/office/drawing/2014/main" val="2618782118"/>
                    </a:ext>
                  </a:extLst>
                </a:gridCol>
                <a:gridCol w="740664">
                  <a:extLst>
                    <a:ext uri="{9D8B030D-6E8A-4147-A177-3AD203B41FA5}">
                      <a16:colId xmlns:a16="http://schemas.microsoft.com/office/drawing/2014/main" val="145889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223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 Club - 2019-09-13 15:05:16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43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 Wholesale Club - 2019-09-13 15:00:30</a:t>
                      </a:r>
                      <a:r>
                        <a:rPr kumimoji="0" lang="en-US" sz="1000" b="0" i="0" u="none" strike="noStrike" kern="1200" cap="none" spc="0" normalizeH="0" baseline="0" noProof="0">
                          <a:ln>
                            <a:noFill/>
                          </a:ln>
                          <a:solidFill>
                            <a:prstClr val="black"/>
                          </a:solidFill>
                          <a:effectLst/>
                          <a:uLnTx/>
                          <a:uFillTx/>
                          <a:latin typeface="+mn-lt"/>
                          <a:ea typeface="+mn-ea"/>
                          <a:cs typeface="+mn-cs"/>
                        </a:rPr>
                        <a:t> 
 There is lots of messy fun to be had. Happy #NationalKidsTakeOverTheKitchenDay http://bit.ly/34INoEc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680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13:31:09</a:t>
                      </a:r>
                      <a:r>
                        <a:rPr kumimoji="0" lang="en-US" sz="1000" b="0" i="0" u="none" strike="noStrike" kern="1200" cap="none" spc="0" normalizeH="0" baseline="0" noProof="0">
                          <a:ln>
                            <a:noFill/>
                          </a:ln>
                          <a:solidFill>
                            <a:prstClr val="black"/>
                          </a:solidFill>
                          <a:effectLst/>
                          <a:uLnTx/>
                          <a:uFillTx/>
                          <a:latin typeface="+mn-lt"/>
                          <a:ea typeface="+mn-ea"/>
                          <a:cs typeface="+mn-cs"/>
                        </a:rPr>
                        <a:t> 
 The wait is almost over! Our limited-time Anniversary Collection drops tomorrow, 9/14. 🎉 Are you ready? Save your faves today: https://tgt.biz/2ecjg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160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13:05:07</a:t>
                      </a:r>
                      <a:r>
                        <a:rPr kumimoji="0" lang="en-US" sz="1000" b="0" i="0" u="none" strike="noStrike" kern="1200" cap="none" spc="0" normalizeH="0" baseline="0" noProof="0">
                          <a:ln>
                            <a:noFill/>
                          </a:ln>
                          <a:solidFill>
                            <a:prstClr val="black"/>
                          </a:solidFill>
                          <a:effectLst/>
                          <a:uLnTx/>
                          <a:uFillTx/>
                          <a:latin typeface="+mn-lt"/>
                          <a:ea typeface="+mn-ea"/>
                          <a:cs typeface="+mn-cs"/>
                        </a:rPr>
                        <a:t> 
 Explore. Connect. Create. http://bit.ly/2kLBxD5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8385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Amazon.com - 2019-09-13 11:30:47</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welcome Garth Stein to Amazon HQ today. Mr. Stein is the bestselling author of "The Art of Racing in the Rain", the beloved story of loyal and observant dog Enzo and his human family, as well as the author of several other novels. The Art of Racing in the Rain was recently adapted to the big screen and released in movie theaters nationwide. https://amzn.to/2mfVlPp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2277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11:11:02</a:t>
                      </a:r>
                      <a:r>
                        <a:rPr kumimoji="0" lang="en-US" sz="1000" b="0" i="0" u="none" strike="noStrike" kern="1200" cap="none" spc="0" normalizeH="0" baseline="0" noProof="0">
                          <a:ln>
                            <a:noFill/>
                          </a:ln>
                          <a:solidFill>
                            <a:prstClr val="black"/>
                          </a:solidFill>
                          <a:effectLst/>
                          <a:uLnTx/>
                          <a:uFillTx/>
                          <a:latin typeface="+mn-lt"/>
                          <a:ea typeface="+mn-ea"/>
                          <a:cs typeface="+mn-cs"/>
                        </a:rPr>
                        <a:t> 
 They say Rome wasn’t built in a day. Probably because they didn’t have Sam. Join us in congratulating Sam on making cashier of the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8761604"/>
                  </a:ext>
                </a:extLst>
              </a:tr>
            </a:tbl>
          </a:graphicData>
        </a:graphic>
      </p:graphicFrame>
      <p:sp>
        <p:nvSpPr>
          <p:cNvPr id="4" name="Text Placeholder 3">
            <a:extLst>
              <a:ext uri="{FF2B5EF4-FFF2-40B4-BE49-F238E27FC236}">
                <a16:creationId xmlns:a16="http://schemas.microsoft.com/office/drawing/2014/main" id="{B089E77E-1462-4BE4-91CF-F9431C7916E0}"/>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4045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585B2-0C23-44A7-AC0D-72269BF6176F}"/>
              </a:ext>
            </a:extLst>
          </p:cNvPr>
          <p:cNvSpPr>
            <a:spLocks noGrp="1"/>
          </p:cNvSpPr>
          <p:nvPr>
            <p:ph type="title"/>
          </p:nvPr>
        </p:nvSpPr>
        <p:spPr/>
        <p:txBody>
          <a:bodyPr/>
          <a:lstStyle/>
          <a:p>
            <a:r>
              <a:rPr lang="en-US"/>
              <a:t>Facebook Custom Own Posts Table | Sam's Club - 3 of 5</a:t>
            </a:r>
          </a:p>
        </p:txBody>
      </p:sp>
      <p:graphicFrame>
        <p:nvGraphicFramePr>
          <p:cNvPr id="5" name="Table Placeholder 4">
            <a:extLst>
              <a:ext uri="{FF2B5EF4-FFF2-40B4-BE49-F238E27FC236}">
                <a16:creationId xmlns:a16="http://schemas.microsoft.com/office/drawing/2014/main" id="{2E3E7281-55C7-4C0C-AC49-6E2AD6EEEF33}"/>
              </a:ext>
            </a:extLst>
          </p:cNvPr>
          <p:cNvGraphicFramePr>
            <a:graphicFrameLocks noGrp="1"/>
          </p:cNvGraphicFramePr>
          <p:nvPr>
            <p:ph type="tbl" sz="quarter" idx="13"/>
            <p:extLst>
              <p:ext uri="{D42A27DB-BD31-4B8C-83A1-F6EECF244321}">
                <p14:modId xmlns:p14="http://schemas.microsoft.com/office/powerpoint/2010/main" val="3351237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331546874"/>
                    </a:ext>
                  </a:extLst>
                </a:gridCol>
                <a:gridCol w="740664">
                  <a:extLst>
                    <a:ext uri="{9D8B030D-6E8A-4147-A177-3AD203B41FA5}">
                      <a16:colId xmlns:a16="http://schemas.microsoft.com/office/drawing/2014/main" val="444004245"/>
                    </a:ext>
                  </a:extLst>
                </a:gridCol>
                <a:gridCol w="740664">
                  <a:extLst>
                    <a:ext uri="{9D8B030D-6E8A-4147-A177-3AD203B41FA5}">
                      <a16:colId xmlns:a16="http://schemas.microsoft.com/office/drawing/2014/main" val="1225903121"/>
                    </a:ext>
                  </a:extLst>
                </a:gridCol>
                <a:gridCol w="740664">
                  <a:extLst>
                    <a:ext uri="{9D8B030D-6E8A-4147-A177-3AD203B41FA5}">
                      <a16:colId xmlns:a16="http://schemas.microsoft.com/office/drawing/2014/main" val="3871538749"/>
                    </a:ext>
                  </a:extLst>
                </a:gridCol>
                <a:gridCol w="740664">
                  <a:extLst>
                    <a:ext uri="{9D8B030D-6E8A-4147-A177-3AD203B41FA5}">
                      <a16:colId xmlns:a16="http://schemas.microsoft.com/office/drawing/2014/main" val="2067509019"/>
                    </a:ext>
                  </a:extLst>
                </a:gridCol>
                <a:gridCol w="740664">
                  <a:extLst>
                    <a:ext uri="{9D8B030D-6E8A-4147-A177-3AD203B41FA5}">
                      <a16:colId xmlns:a16="http://schemas.microsoft.com/office/drawing/2014/main" val="1139162654"/>
                    </a:ext>
                  </a:extLst>
                </a:gridCol>
                <a:gridCol w="740664">
                  <a:extLst>
                    <a:ext uri="{9D8B030D-6E8A-4147-A177-3AD203B41FA5}">
                      <a16:colId xmlns:a16="http://schemas.microsoft.com/office/drawing/2014/main" val="4286554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745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10:15:00</a:t>
                      </a:r>
                      <a:r>
                        <a:rPr kumimoji="0" lang="en-US" sz="1000" b="0" i="0" u="none" strike="noStrike" kern="1200" cap="none" spc="0" normalizeH="0" baseline="0" noProof="0">
                          <a:ln>
                            <a:noFill/>
                          </a:ln>
                          <a:solidFill>
                            <a:prstClr val="black"/>
                          </a:solidFill>
                          <a:effectLst/>
                          <a:uLnTx/>
                          <a:uFillTx/>
                          <a:latin typeface="+mn-lt"/>
                          <a:ea typeface="+mn-ea"/>
                          <a:cs typeface="+mn-cs"/>
                        </a:rPr>
                        <a:t> 
 Let their imagination run free with this #CostcoFind, complete with a butterfly backpack, doll sleeping bag, pajama set, slippers and more. http://bit.ly/2m8hUoW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676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 Club - 2019-09-12 18:29:27</a:t>
                      </a:r>
                      <a:r>
                        <a:rPr kumimoji="0" lang="en-US" sz="1000" b="0" i="0" u="none" strike="noStrike" kern="1200" cap="none" spc="0" normalizeH="0" baseline="0" noProof="0">
                          <a:ln>
                            <a:noFill/>
                          </a:ln>
                          <a:solidFill>
                            <a:prstClr val="black"/>
                          </a:solidFill>
                          <a:effectLst/>
                          <a:uLnTx/>
                          <a:uFillTx/>
                          <a:latin typeface="+mn-lt"/>
                          <a:ea typeface="+mn-ea"/>
                          <a:cs typeface="+mn-cs"/>
                        </a:rPr>
                        <a:t> 
 College for  a day? Now that’s something special. With Live Better U, we’re helping our associates reach their education goals whether it’s been 30 days or 30 years since they’ve stepped in a classroom. Just ask Meredith – she’s using Live Better U to help reach her goal and change her family’s future! 🎓 Check out her story and more info about Live Better U here! https://corporate.samsclub.com/article/shes-changing-her-familys-future-through-our-1-a-day-college-degree-program-live-better-u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811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- 2019-09-12 17:49:33</a:t>
                      </a:r>
                      <a:r>
                        <a:rPr kumimoji="0" lang="en-US" sz="1000" b="0" i="0" u="none" strike="noStrike" kern="1200" cap="none" spc="0" normalizeH="0" baseline="0" noProof="0">
                          <a:ln>
                            <a:noFill/>
                          </a:ln>
                          <a:solidFill>
                            <a:prstClr val="black"/>
                          </a:solidFill>
                          <a:effectLst/>
                          <a:uLnTx/>
                          <a:uFillTx/>
                          <a:latin typeface="+mn-lt"/>
                          <a:ea typeface="+mn-ea"/>
                          <a:cs typeface="+mn-cs"/>
                        </a:rPr>
                        <a:t> 
 Experience modern island luxury in the Islands of Tahiti with this Kirkland Signature™ vacation package. Enjoy eight nights for the price of five on the beautiful islands of Moorea and Bora Bora. The package includes accommodations in an overwater bungalow, daily breakfast and dinner for two, and more. Book Thursday, Aug. 22, 2019 through Monday, Sept. 30, 2019. http://bit.ly/2mfSbLD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382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- 2019-09-12 15:02:13</a:t>
                      </a:r>
                      <a:r>
                        <a:rPr kumimoji="0" lang="en-US" sz="1000" b="0" i="0" u="none" strike="noStrike" kern="1200" cap="none" spc="0" normalizeH="0" baseline="0" noProof="0">
                          <a:ln>
                            <a:noFill/>
                          </a:ln>
                          <a:solidFill>
                            <a:prstClr val="black"/>
                          </a:solidFill>
                          <a:effectLst/>
                          <a:uLnTx/>
                          <a:uFillTx/>
                          <a:latin typeface="+mn-lt"/>
                          <a:ea typeface="+mn-ea"/>
                          <a:cs typeface="+mn-cs"/>
                        </a:rPr>
                        <a:t> 
 The Anniversary Collection is just days away! Check out a list of the must-have products dropping in-store and online Saturday, 9/14: https://tgt.biz/ydj82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333839"/>
                  </a:ext>
                </a:extLst>
              </a:tr>
            </a:tbl>
          </a:graphicData>
        </a:graphic>
      </p:graphicFrame>
      <p:sp>
        <p:nvSpPr>
          <p:cNvPr id="4" name="Text Placeholder 3">
            <a:extLst>
              <a:ext uri="{FF2B5EF4-FFF2-40B4-BE49-F238E27FC236}">
                <a16:creationId xmlns:a16="http://schemas.microsoft.com/office/drawing/2014/main" id="{6F8C9422-08BA-40A0-B595-291921DA22CB}"/>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119151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F84E-878C-4FB0-8736-3911186E80E6}"/>
              </a:ext>
            </a:extLst>
          </p:cNvPr>
          <p:cNvSpPr>
            <a:spLocks noGrp="1"/>
          </p:cNvSpPr>
          <p:nvPr>
            <p:ph type="title"/>
          </p:nvPr>
        </p:nvSpPr>
        <p:spPr/>
        <p:txBody>
          <a:bodyPr/>
          <a:lstStyle/>
          <a:p>
            <a:r>
              <a:rPr lang="en-US"/>
              <a:t>Facebook Custom Own Posts Table | Sam's Club - 4 of 5</a:t>
            </a:r>
          </a:p>
        </p:txBody>
      </p:sp>
      <p:graphicFrame>
        <p:nvGraphicFramePr>
          <p:cNvPr id="5" name="Table Placeholder 4">
            <a:extLst>
              <a:ext uri="{FF2B5EF4-FFF2-40B4-BE49-F238E27FC236}">
                <a16:creationId xmlns:a16="http://schemas.microsoft.com/office/drawing/2014/main" id="{47BC06A1-26E8-4032-BEA9-DBDA833629CB}"/>
              </a:ext>
            </a:extLst>
          </p:cNvPr>
          <p:cNvGraphicFramePr>
            <a:graphicFrameLocks noGrp="1"/>
          </p:cNvGraphicFramePr>
          <p:nvPr>
            <p:ph type="tbl" sz="quarter" idx="13"/>
            <p:extLst>
              <p:ext uri="{D42A27DB-BD31-4B8C-83A1-F6EECF244321}">
                <p14:modId xmlns:p14="http://schemas.microsoft.com/office/powerpoint/2010/main" val="354899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478194221"/>
                    </a:ext>
                  </a:extLst>
                </a:gridCol>
                <a:gridCol w="740664">
                  <a:extLst>
                    <a:ext uri="{9D8B030D-6E8A-4147-A177-3AD203B41FA5}">
                      <a16:colId xmlns:a16="http://schemas.microsoft.com/office/drawing/2014/main" val="2832619752"/>
                    </a:ext>
                  </a:extLst>
                </a:gridCol>
                <a:gridCol w="740664">
                  <a:extLst>
                    <a:ext uri="{9D8B030D-6E8A-4147-A177-3AD203B41FA5}">
                      <a16:colId xmlns:a16="http://schemas.microsoft.com/office/drawing/2014/main" val="320344753"/>
                    </a:ext>
                  </a:extLst>
                </a:gridCol>
                <a:gridCol w="740664">
                  <a:extLst>
                    <a:ext uri="{9D8B030D-6E8A-4147-A177-3AD203B41FA5}">
                      <a16:colId xmlns:a16="http://schemas.microsoft.com/office/drawing/2014/main" val="1990488579"/>
                    </a:ext>
                  </a:extLst>
                </a:gridCol>
                <a:gridCol w="740664">
                  <a:extLst>
                    <a:ext uri="{9D8B030D-6E8A-4147-A177-3AD203B41FA5}">
                      <a16:colId xmlns:a16="http://schemas.microsoft.com/office/drawing/2014/main" val="2806188793"/>
                    </a:ext>
                  </a:extLst>
                </a:gridCol>
                <a:gridCol w="740664">
                  <a:extLst>
                    <a:ext uri="{9D8B030D-6E8A-4147-A177-3AD203B41FA5}">
                      <a16:colId xmlns:a16="http://schemas.microsoft.com/office/drawing/2014/main" val="2181371246"/>
                    </a:ext>
                  </a:extLst>
                </a:gridCol>
                <a:gridCol w="740664">
                  <a:extLst>
                    <a:ext uri="{9D8B030D-6E8A-4147-A177-3AD203B41FA5}">
                      <a16:colId xmlns:a16="http://schemas.microsoft.com/office/drawing/2014/main" val="125430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007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 Wholesale Club - 2019-09-12 15:00:24</a:t>
                      </a:r>
                      <a:r>
                        <a:rPr kumimoji="0" lang="en-US" sz="1000" b="0" i="0" u="none" strike="noStrike" kern="1200" cap="none" spc="0" normalizeH="0" baseline="0" noProof="0">
                          <a:ln>
                            <a:noFill/>
                          </a:ln>
                          <a:solidFill>
                            <a:prstClr val="black"/>
                          </a:solidFill>
                          <a:effectLst/>
                          <a:uLnTx/>
                          <a:uFillTx/>
                          <a:latin typeface="+mn-lt"/>
                          <a:ea typeface="+mn-ea"/>
                          <a:cs typeface="+mn-cs"/>
                        </a:rPr>
                        <a:t> 
 Leftovers not guaranteed. Find the Potato Cauliflower Gratin with Bacon recipe here: http://bit.ly/2ZV56Vc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263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- 2019-09-12 14:35:27</a:t>
                      </a:r>
                      <a:r>
                        <a:rPr kumimoji="0" lang="en-US" sz="1000" b="0" i="0" u="none" strike="noStrike" kern="1200" cap="none" spc="0" normalizeH="0" baseline="0" noProof="0">
                          <a:ln>
                            <a:noFill/>
                          </a:ln>
                          <a:solidFill>
                            <a:prstClr val="black"/>
                          </a:solidFill>
                          <a:effectLst/>
                          <a:uLnTx/>
                          <a:uFillTx/>
                          <a:latin typeface="+mn-lt"/>
                          <a:ea typeface="+mn-ea"/>
                          <a:cs typeface="+mn-cs"/>
                        </a:rPr>
                        <a:t> 
 *Sees one leaf fall on the ground* 🍂 https://tgt.biz/ufhn7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733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Amazon.com - 2019-09-12 13:40:30</a:t>
                      </a:r>
                      <a:r>
                        <a:rPr kumimoji="0" lang="en-US" sz="1000" b="0" i="0" u="none" strike="noStrike" kern="1200" cap="none" spc="0" normalizeH="0" baseline="0" noProof="0">
                          <a:ln>
                            <a:noFill/>
                          </a:ln>
                          <a:solidFill>
                            <a:prstClr val="black"/>
                          </a:solidFill>
                          <a:effectLst/>
                          <a:uLnTx/>
                          <a:uFillTx/>
                          <a:latin typeface="+mn-lt"/>
                          <a:ea typeface="+mn-ea"/>
                          <a:cs typeface="+mn-cs"/>
                        </a:rPr>
                        <a:t> 
 Our Amazon Future Engineer program provides kids of all ages computer science education and inspires them to continue with it throughout their academic career. Jeff Bezos visited a participating school in Nashville this week and tried his hand at robotics projects with the kids. amazonfutureengineer.com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339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- 2019-09-12 13:05:00</a:t>
                      </a:r>
                      <a:r>
                        <a:rPr kumimoji="0" lang="en-US" sz="1000" b="0" i="0" u="none" strike="noStrike" kern="1200" cap="none" spc="0" normalizeH="0" baseline="0" noProof="0">
                          <a:ln>
                            <a:noFill/>
                          </a:ln>
                          <a:solidFill>
                            <a:prstClr val="black"/>
                          </a:solidFill>
                          <a:effectLst/>
                          <a:uLnTx/>
                          <a:uFillTx/>
                          <a:latin typeface="+mn-lt"/>
                          <a:ea typeface="+mn-ea"/>
                          <a:cs typeface="+mn-cs"/>
                        </a:rPr>
                        <a:t> 
 Blend up a smoothie with avocado for a light meal or snack. http://bit.ly/2lSyl8E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640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BJ's Wholesale Club - 2019-09-12 10:30:23</a:t>
                      </a:r>
                      <a:r>
                        <a:rPr kumimoji="0" lang="en-US" sz="1000" b="0" i="0" u="none" strike="noStrike" kern="1200" cap="none" spc="0" normalizeH="0" baseline="0" noProof="0">
                          <a:ln>
                            <a:noFill/>
                          </a:ln>
                          <a:solidFill>
                            <a:prstClr val="black"/>
                          </a:solidFill>
                          <a:effectLst/>
                          <a:uLnTx/>
                          <a:uFillTx/>
                          <a:latin typeface="+mn-lt"/>
                          <a:ea typeface="+mn-ea"/>
                          <a:cs typeface="+mn-cs"/>
                        </a:rPr>
                        <a:t> 
 These deals won’t last long! Shop online only, while supplies last. Valid 10 AM – 11:59PM E.T http://bit.ly/2LNyq7a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212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- 2019-09-12 10:04:58</a:t>
                      </a:r>
                      <a:r>
                        <a:rPr kumimoji="0" lang="en-US" sz="1000" b="0" i="0" u="none" strike="noStrike" kern="1200" cap="none" spc="0" normalizeH="0" baseline="0" noProof="0">
                          <a:ln>
                            <a:noFill/>
                          </a:ln>
                          <a:solidFill>
                            <a:prstClr val="black"/>
                          </a:solidFill>
                          <a:effectLst/>
                          <a:uLnTx/>
                          <a:uFillTx/>
                          <a:latin typeface="+mn-lt"/>
                          <a:ea typeface="+mn-ea"/>
                          <a:cs typeface="+mn-cs"/>
                        </a:rPr>
                        <a:t> 
 Upgrade your bathroom with this #CostcoFind – now 0 off through Friday, Sept. 13, 2019. http://bit.ly/2kerar4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233291"/>
                  </a:ext>
                </a:extLst>
              </a:tr>
            </a:tbl>
          </a:graphicData>
        </a:graphic>
      </p:graphicFrame>
      <p:sp>
        <p:nvSpPr>
          <p:cNvPr id="4" name="Text Placeholder 3">
            <a:extLst>
              <a:ext uri="{FF2B5EF4-FFF2-40B4-BE49-F238E27FC236}">
                <a16:creationId xmlns:a16="http://schemas.microsoft.com/office/drawing/2014/main" id="{C4E08A52-3011-4BBB-8B75-17E0FCD3BC87}"/>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970818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5FF29-2296-464A-81E5-2CFC98593F07}"/>
              </a:ext>
            </a:extLst>
          </p:cNvPr>
          <p:cNvSpPr>
            <a:spLocks noGrp="1"/>
          </p:cNvSpPr>
          <p:nvPr>
            <p:ph type="title"/>
          </p:nvPr>
        </p:nvSpPr>
        <p:spPr/>
        <p:txBody>
          <a:bodyPr/>
          <a:lstStyle/>
          <a:p>
            <a:r>
              <a:rPr lang="en-US"/>
              <a:t>Facebook Custom Own Posts Table | Sam's Club - 5 of 5</a:t>
            </a:r>
          </a:p>
        </p:txBody>
      </p:sp>
      <p:graphicFrame>
        <p:nvGraphicFramePr>
          <p:cNvPr id="5" name="Table Placeholder 4">
            <a:extLst>
              <a:ext uri="{FF2B5EF4-FFF2-40B4-BE49-F238E27FC236}">
                <a16:creationId xmlns:a16="http://schemas.microsoft.com/office/drawing/2014/main" id="{594EC863-5A20-4652-9029-3E2385F19B0A}"/>
              </a:ext>
            </a:extLst>
          </p:cNvPr>
          <p:cNvGraphicFramePr>
            <a:graphicFrameLocks noGrp="1"/>
          </p:cNvGraphicFramePr>
          <p:nvPr>
            <p:ph type="tbl" sz="quarter" idx="13"/>
            <p:extLst>
              <p:ext uri="{D42A27DB-BD31-4B8C-83A1-F6EECF244321}">
                <p14:modId xmlns:p14="http://schemas.microsoft.com/office/powerpoint/2010/main" val="402430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426168193"/>
                    </a:ext>
                  </a:extLst>
                </a:gridCol>
                <a:gridCol w="740664">
                  <a:extLst>
                    <a:ext uri="{9D8B030D-6E8A-4147-A177-3AD203B41FA5}">
                      <a16:colId xmlns:a16="http://schemas.microsoft.com/office/drawing/2014/main" val="3831323605"/>
                    </a:ext>
                  </a:extLst>
                </a:gridCol>
                <a:gridCol w="740664">
                  <a:extLst>
                    <a:ext uri="{9D8B030D-6E8A-4147-A177-3AD203B41FA5}">
                      <a16:colId xmlns:a16="http://schemas.microsoft.com/office/drawing/2014/main" val="2835683940"/>
                    </a:ext>
                  </a:extLst>
                </a:gridCol>
                <a:gridCol w="740664">
                  <a:extLst>
                    <a:ext uri="{9D8B030D-6E8A-4147-A177-3AD203B41FA5}">
                      <a16:colId xmlns:a16="http://schemas.microsoft.com/office/drawing/2014/main" val="3644628138"/>
                    </a:ext>
                  </a:extLst>
                </a:gridCol>
                <a:gridCol w="740664">
                  <a:extLst>
                    <a:ext uri="{9D8B030D-6E8A-4147-A177-3AD203B41FA5}">
                      <a16:colId xmlns:a16="http://schemas.microsoft.com/office/drawing/2014/main" val="1833766613"/>
                    </a:ext>
                  </a:extLst>
                </a:gridCol>
                <a:gridCol w="740664">
                  <a:extLst>
                    <a:ext uri="{9D8B030D-6E8A-4147-A177-3AD203B41FA5}">
                      <a16:colId xmlns:a16="http://schemas.microsoft.com/office/drawing/2014/main" val="3447893725"/>
                    </a:ext>
                  </a:extLst>
                </a:gridCol>
                <a:gridCol w="740664">
                  <a:extLst>
                    <a:ext uri="{9D8B030D-6E8A-4147-A177-3AD203B41FA5}">
                      <a16:colId xmlns:a16="http://schemas.microsoft.com/office/drawing/2014/main" val="792428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675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- 2019-09-12 09:58:54</a:t>
                      </a:r>
                      <a:r>
                        <a:rPr kumimoji="0" lang="en-US" sz="1000" b="0" i="0" u="none" strike="noStrike" kern="1200" cap="none" spc="0" normalizeH="0" baseline="0" noProof="0">
                          <a:ln>
                            <a:noFill/>
                          </a:ln>
                          <a:solidFill>
                            <a:prstClr val="black"/>
                          </a:solidFill>
                          <a:effectLst/>
                          <a:uLnTx/>
                          <a:uFillTx/>
                          <a:latin typeface="+mn-lt"/>
                          <a:ea typeface="+mn-ea"/>
                          <a:cs typeface="+mn-cs"/>
                        </a:rPr>
                        <a:t> 
 Chris, our store manager at Walmart Lima - Allentown Rd, recently finished chemotherapy treatment. He, his wife Tara, and son Christopher have shown so much strength and courage during this time. Help us welcome him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069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Amazon.com - 2019-09-11 16:51:45</a:t>
                      </a:r>
                      <a:r>
                        <a:rPr kumimoji="0" lang="en-US" sz="1000" b="0" i="0" u="none" strike="noStrike" kern="1200" cap="none" spc="0" normalizeH="0" baseline="0" noProof="0">
                          <a:ln>
                            <a:noFill/>
                          </a:ln>
                          <a:solidFill>
                            <a:prstClr val="black"/>
                          </a:solidFill>
                          <a:effectLst/>
                          <a:uLnTx/>
                          <a:uFillTx/>
                          <a:latin typeface="+mn-lt"/>
                          <a:ea typeface="+mn-ea"/>
                          <a:cs typeface="+mn-cs"/>
                        </a:rPr>
                        <a:t> 
 Teams at our Ruskin, Florida warehouse are packing buckets, tarps, water jugs, and other items to provide relief to communities affected by Hurricane Dorian. The supplies will soon head down to the Bahamas aboard the first of two Amazon Air flights. See how you can donate at amazon.com/disasterrelief.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856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- 2019-09-11 10:05:00</a:t>
                      </a:r>
                      <a:r>
                        <a:rPr kumimoji="0" lang="en-US" sz="1000" b="0" i="0" u="none" strike="noStrike" kern="1200" cap="none" spc="0" normalizeH="0" baseline="0" noProof="0">
                          <a:ln>
                            <a:noFill/>
                          </a:ln>
                          <a:solidFill>
                            <a:prstClr val="black"/>
                          </a:solidFill>
                          <a:effectLst/>
                          <a:uLnTx/>
                          <a:uFillTx/>
                          <a:latin typeface="+mn-lt"/>
                          <a:ea typeface="+mn-ea"/>
                          <a:cs typeface="+mn-cs"/>
                        </a:rPr>
                        <a:t> 
 We remember.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6759602"/>
                  </a:ext>
                </a:extLst>
              </a:tr>
            </a:tbl>
          </a:graphicData>
        </a:graphic>
      </p:graphicFrame>
      <p:sp>
        <p:nvSpPr>
          <p:cNvPr id="4" name="Text Placeholder 3">
            <a:extLst>
              <a:ext uri="{FF2B5EF4-FFF2-40B4-BE49-F238E27FC236}">
                <a16:creationId xmlns:a16="http://schemas.microsoft.com/office/drawing/2014/main" id="{2423D95B-7AEB-428E-AAC8-C1BAF351F03F}"/>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667082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EB42D-4963-47DC-BEDB-6231F20994D9}"/>
              </a:ext>
            </a:extLst>
          </p:cNvPr>
          <p:cNvSpPr>
            <a:spLocks noGrp="1"/>
          </p:cNvSpPr>
          <p:nvPr>
            <p:ph type="title"/>
          </p:nvPr>
        </p:nvSpPr>
        <p:spPr/>
        <p:txBody>
          <a:bodyPr/>
          <a:lstStyle/>
          <a:p>
            <a:r>
              <a:rPr lang="en-US"/>
              <a:t>Facebook Fans Total | Sam's Club</a:t>
            </a:r>
          </a:p>
        </p:txBody>
      </p:sp>
      <p:graphicFrame>
        <p:nvGraphicFramePr>
          <p:cNvPr id="6" name="Chart Placeholder 5">
            <a:extLst>
              <a:ext uri="{FF2B5EF4-FFF2-40B4-BE49-F238E27FC236}">
                <a16:creationId xmlns:a16="http://schemas.microsoft.com/office/drawing/2014/main" id="{EC5B24D4-E85F-4EE4-8576-B9F0F17BB576}"/>
              </a:ext>
            </a:extLst>
          </p:cNvPr>
          <p:cNvGraphicFramePr>
            <a:graphicFrameLocks noGrp="1"/>
          </p:cNvGraphicFramePr>
          <p:nvPr>
            <p:ph type="chart" sz="quarter" idx="13"/>
            <p:extLst>
              <p:ext uri="{D42A27DB-BD31-4B8C-83A1-F6EECF244321}">
                <p14:modId xmlns:p14="http://schemas.microsoft.com/office/powerpoint/2010/main" val="3157383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61CCF-91D8-4D8D-A74F-725C93DC0F41}"/>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A3DFA8EB-EB3B-4286-8BFE-FD9245578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3210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529F0-A618-4E4A-B18D-144D93A1F043}"/>
              </a:ext>
            </a:extLst>
          </p:cNvPr>
          <p:cNvSpPr>
            <a:spLocks noGrp="1"/>
          </p:cNvSpPr>
          <p:nvPr>
            <p:ph type="title"/>
          </p:nvPr>
        </p:nvSpPr>
        <p:spPr/>
        <p:txBody>
          <a:bodyPr/>
          <a:lstStyle/>
          <a:p>
            <a:r>
              <a:rPr lang="en-US"/>
              <a:t>Facebook Fans Change | Sam's Club</a:t>
            </a:r>
          </a:p>
        </p:txBody>
      </p:sp>
      <p:graphicFrame>
        <p:nvGraphicFramePr>
          <p:cNvPr id="6" name="Chart Placeholder 5">
            <a:extLst>
              <a:ext uri="{FF2B5EF4-FFF2-40B4-BE49-F238E27FC236}">
                <a16:creationId xmlns:a16="http://schemas.microsoft.com/office/drawing/2014/main" id="{661507D7-C806-40EA-A0AB-2D3159A1E349}"/>
              </a:ext>
            </a:extLst>
          </p:cNvPr>
          <p:cNvGraphicFramePr>
            <a:graphicFrameLocks noGrp="1"/>
          </p:cNvGraphicFramePr>
          <p:nvPr>
            <p:ph type="chart" sz="quarter" idx="13"/>
            <p:extLst>
              <p:ext uri="{D42A27DB-BD31-4B8C-83A1-F6EECF244321}">
                <p14:modId xmlns:p14="http://schemas.microsoft.com/office/powerpoint/2010/main" val="3895097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9EE353-67D2-4DB6-83EE-FC58457B5808}"/>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0FCA50BB-0FA3-4939-9DFB-EE765F577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980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F5B1-6262-454A-8428-22ED8503741A}"/>
              </a:ext>
            </a:extLst>
          </p:cNvPr>
          <p:cNvSpPr>
            <a:spLocks noGrp="1"/>
          </p:cNvSpPr>
          <p:nvPr>
            <p:ph type="title"/>
          </p:nvPr>
        </p:nvSpPr>
        <p:spPr/>
        <p:txBody>
          <a:bodyPr/>
          <a:lstStyle/>
          <a:p>
            <a:r>
              <a:rPr lang="en-US"/>
              <a:t>Instagram Stories Key Metrics Table | Sam's Club</a:t>
            </a:r>
          </a:p>
        </p:txBody>
      </p:sp>
      <p:graphicFrame>
        <p:nvGraphicFramePr>
          <p:cNvPr id="5" name="Table Placeholder 4">
            <a:extLst>
              <a:ext uri="{FF2B5EF4-FFF2-40B4-BE49-F238E27FC236}">
                <a16:creationId xmlns:a16="http://schemas.microsoft.com/office/drawing/2014/main" id="{3A2B3451-3C64-44DE-8E64-8DD859B21CE7}"/>
              </a:ext>
            </a:extLst>
          </p:cNvPr>
          <p:cNvGraphicFramePr>
            <a:graphicFrameLocks noGrp="1"/>
          </p:cNvGraphicFramePr>
          <p:nvPr>
            <p:ph type="tbl" sz="quarter" idx="13"/>
            <p:extLst>
              <p:ext uri="{D42A27DB-BD31-4B8C-83A1-F6EECF244321}">
                <p14:modId xmlns:p14="http://schemas.microsoft.com/office/powerpoint/2010/main" val="428976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76372004"/>
                    </a:ext>
                  </a:extLst>
                </a:gridCol>
                <a:gridCol w="707746">
                  <a:extLst>
                    <a:ext uri="{9D8B030D-6E8A-4147-A177-3AD203B41FA5}">
                      <a16:colId xmlns:a16="http://schemas.microsoft.com/office/drawing/2014/main" val="1923845144"/>
                    </a:ext>
                  </a:extLst>
                </a:gridCol>
                <a:gridCol w="707746">
                  <a:extLst>
                    <a:ext uri="{9D8B030D-6E8A-4147-A177-3AD203B41FA5}">
                      <a16:colId xmlns:a16="http://schemas.microsoft.com/office/drawing/2014/main" val="654668353"/>
                    </a:ext>
                  </a:extLst>
                </a:gridCol>
                <a:gridCol w="353873">
                  <a:extLst>
                    <a:ext uri="{9D8B030D-6E8A-4147-A177-3AD203B41FA5}">
                      <a16:colId xmlns:a16="http://schemas.microsoft.com/office/drawing/2014/main" val="3705997067"/>
                    </a:ext>
                  </a:extLst>
                </a:gridCol>
                <a:gridCol w="353873">
                  <a:extLst>
                    <a:ext uri="{9D8B030D-6E8A-4147-A177-3AD203B41FA5}">
                      <a16:colId xmlns:a16="http://schemas.microsoft.com/office/drawing/2014/main" val="127682045"/>
                    </a:ext>
                  </a:extLst>
                </a:gridCol>
                <a:gridCol w="707746">
                  <a:extLst>
                    <a:ext uri="{9D8B030D-6E8A-4147-A177-3AD203B41FA5}">
                      <a16:colId xmlns:a16="http://schemas.microsoft.com/office/drawing/2014/main" val="4015065447"/>
                    </a:ext>
                  </a:extLst>
                </a:gridCol>
                <a:gridCol w="707746">
                  <a:extLst>
                    <a:ext uri="{9D8B030D-6E8A-4147-A177-3AD203B41FA5}">
                      <a16:colId xmlns:a16="http://schemas.microsoft.com/office/drawing/2014/main" val="3433297938"/>
                    </a:ext>
                  </a:extLst>
                </a:gridCol>
                <a:gridCol w="707746">
                  <a:extLst>
                    <a:ext uri="{9D8B030D-6E8A-4147-A177-3AD203B41FA5}">
                      <a16:colId xmlns:a16="http://schemas.microsoft.com/office/drawing/2014/main" val="1118424060"/>
                    </a:ext>
                  </a:extLst>
                </a:gridCol>
                <a:gridCol w="707746">
                  <a:extLst>
                    <a:ext uri="{9D8B030D-6E8A-4147-A177-3AD203B41FA5}">
                      <a16:colId xmlns:a16="http://schemas.microsoft.com/office/drawing/2014/main" val="1992517415"/>
                    </a:ext>
                  </a:extLst>
                </a:gridCol>
                <a:gridCol w="707746">
                  <a:extLst>
                    <a:ext uri="{9D8B030D-6E8A-4147-A177-3AD203B41FA5}">
                      <a16:colId xmlns:a16="http://schemas.microsoft.com/office/drawing/2014/main" val="1996984975"/>
                    </a:ext>
                  </a:extLst>
                </a:gridCol>
                <a:gridCol w="707746">
                  <a:extLst>
                    <a:ext uri="{9D8B030D-6E8A-4147-A177-3AD203B41FA5}">
                      <a16:colId xmlns:a16="http://schemas.microsoft.com/office/drawing/2014/main" val="1697057524"/>
                    </a:ext>
                  </a:extLst>
                </a:gridCol>
                <a:gridCol w="707746">
                  <a:extLst>
                    <a:ext uri="{9D8B030D-6E8A-4147-A177-3AD203B41FA5}">
                      <a16:colId xmlns:a16="http://schemas.microsoft.com/office/drawing/2014/main" val="356052849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820233322"/>
                  </a:ext>
                </a:extLst>
              </a:tr>
              <a:tr h="370840">
                <a:tc>
                  <a:txBody>
                    <a:bodyPr/>
                    <a:lstStyle/>
                    <a:p>
                      <a:r>
                        <a:rPr lang="en-US" sz="1000"/>
                        <a:t>samsclub</a:t>
                      </a:r>
                    </a:p>
                  </a:txBody>
                  <a:tcPr/>
                </a:tc>
                <a:tc>
                  <a:txBody>
                    <a:bodyPr/>
                    <a:lstStyle/>
                    <a:p>
                      <a:r>
                        <a:rPr lang="en-US" sz="1000"/>
                        <a:t>1</a:t>
                      </a:r>
                    </a:p>
                  </a:txBody>
                  <a:tcPr/>
                </a:tc>
                <a:tc>
                  <a:txBody>
                    <a:bodyPr/>
                    <a:lstStyle/>
                    <a:p>
                      <a:r>
                        <a:rPr lang="en-US" sz="1000"/>
                        <a:t>0.4639</a:t>
                      </a:r>
                    </a:p>
                  </a:txBody>
                  <a:tcPr/>
                </a:tc>
                <a:tc>
                  <a:txBody>
                    <a:bodyPr/>
                    <a:lstStyle/>
                    <a:p>
                      <a:r>
                        <a:rPr lang="en-US" sz="1000"/>
                        <a:t>1616.00</a:t>
                      </a:r>
                    </a:p>
                  </a:txBody>
                  <a:tcPr/>
                </a:tc>
                <a:tc>
                  <a:txBody>
                    <a:bodyPr/>
                    <a:lstStyle/>
                    <a:p>
                      <a:r>
                        <a:rPr lang="en-US" sz="1000"/>
                        <a:t>0.00</a:t>
                      </a:r>
                    </a:p>
                  </a:txBody>
                  <a:tcPr/>
                </a:tc>
                <a:tc>
                  <a:txBody>
                    <a:bodyPr/>
                    <a:lstStyle/>
                    <a:p>
                      <a:r>
                        <a:rPr lang="en-US" sz="1000"/>
                        <a:t>15242.00</a:t>
                      </a:r>
                    </a:p>
                  </a:txBody>
                  <a:tcPr/>
                </a:tc>
                <a:tc>
                  <a:txBody>
                    <a:bodyPr/>
                    <a:lstStyle/>
                    <a:p>
                      <a:r>
                        <a:rPr lang="en-US" sz="1000"/>
                        <a:t>12984.00</a:t>
                      </a:r>
                    </a:p>
                  </a:txBody>
                  <a:tcPr/>
                </a:tc>
                <a:tc>
                  <a:txBody>
                    <a:bodyPr/>
                    <a:lstStyle/>
                    <a:p>
                      <a:r>
                        <a:rPr lang="en-US" sz="1000"/>
                        <a:t>6023.00</a:t>
                      </a:r>
                    </a:p>
                  </a:txBody>
                  <a:tcPr/>
                </a:tc>
                <a:tc>
                  <a:txBody>
                    <a:bodyPr/>
                    <a:lstStyle/>
                    <a:p>
                      <a:r>
                        <a:rPr lang="en-US" sz="1000"/>
                        <a:t>6023.00</a:t>
                      </a:r>
                    </a:p>
                  </a:txBody>
                  <a:tcPr/>
                </a:tc>
                <a:tc>
                  <a:txBody>
                    <a:bodyPr/>
                    <a:lstStyle/>
                    <a:p>
                      <a:r>
                        <a:rPr lang="en-US" sz="1000"/>
                        <a:t>15242</a:t>
                      </a:r>
                    </a:p>
                  </a:txBody>
                  <a:tcPr/>
                </a:tc>
                <a:tc>
                  <a:txBody>
                    <a:bodyPr/>
                    <a:lstStyle/>
                    <a:p>
                      <a:r>
                        <a:rPr lang="en-US" sz="1000"/>
                        <a:t>1616</a:t>
                      </a:r>
                    </a:p>
                  </a:txBody>
                  <a:tcPr/>
                </a:tc>
                <a:tc>
                  <a:txBody>
                    <a:bodyPr/>
                    <a:lstStyle/>
                    <a:p>
                      <a:r>
                        <a:rPr lang="en-US" sz="1000"/>
                        <a:t>6023</a:t>
                      </a:r>
                    </a:p>
                  </a:txBody>
                  <a:tcPr/>
                </a:tc>
                <a:extLst>
                  <a:ext uri="{0D108BD9-81ED-4DB2-BD59-A6C34878D82A}">
                    <a16:rowId xmlns:a16="http://schemas.microsoft.com/office/drawing/2014/main" val="2051015091"/>
                  </a:ext>
                </a:extLst>
              </a:tr>
            </a:tbl>
          </a:graphicData>
        </a:graphic>
      </p:graphicFrame>
      <p:sp>
        <p:nvSpPr>
          <p:cNvPr id="4" name="Text Placeholder 3">
            <a:extLst>
              <a:ext uri="{FF2B5EF4-FFF2-40B4-BE49-F238E27FC236}">
                <a16:creationId xmlns:a16="http://schemas.microsoft.com/office/drawing/2014/main" id="{914476D7-C4A8-499B-A4FB-F7A0EC9E7037}"/>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8778301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61C5C-5F67-478A-8D89-A6D746329FDD}"/>
              </a:ext>
            </a:extLst>
          </p:cNvPr>
          <p:cNvSpPr>
            <a:spLocks noGrp="1"/>
          </p:cNvSpPr>
          <p:nvPr>
            <p:ph type="title"/>
          </p:nvPr>
        </p:nvSpPr>
        <p:spPr/>
        <p:txBody>
          <a:bodyPr/>
          <a:lstStyle/>
          <a:p>
            <a:r>
              <a:rPr lang="en-US"/>
              <a:t>Instagram Stories Table  | Sam's Club</a:t>
            </a:r>
          </a:p>
        </p:txBody>
      </p:sp>
      <p:graphicFrame>
        <p:nvGraphicFramePr>
          <p:cNvPr id="5" name="Table Placeholder 4">
            <a:extLst>
              <a:ext uri="{FF2B5EF4-FFF2-40B4-BE49-F238E27FC236}">
                <a16:creationId xmlns:a16="http://schemas.microsoft.com/office/drawing/2014/main" id="{67FECFC8-083F-4895-929D-ADD5ABADAFFB}"/>
              </a:ext>
            </a:extLst>
          </p:cNvPr>
          <p:cNvGraphicFramePr>
            <a:graphicFrameLocks noGrp="1"/>
          </p:cNvGraphicFramePr>
          <p:nvPr>
            <p:ph type="tbl" sz="quarter" idx="13"/>
            <p:extLst>
              <p:ext uri="{D42A27DB-BD31-4B8C-83A1-F6EECF244321}">
                <p14:modId xmlns:p14="http://schemas.microsoft.com/office/powerpoint/2010/main" val="110237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0079490"/>
                    </a:ext>
                  </a:extLst>
                </a:gridCol>
                <a:gridCol w="1316736">
                  <a:extLst>
                    <a:ext uri="{9D8B030D-6E8A-4147-A177-3AD203B41FA5}">
                      <a16:colId xmlns:a16="http://schemas.microsoft.com/office/drawing/2014/main" val="1031151412"/>
                    </a:ext>
                  </a:extLst>
                </a:gridCol>
                <a:gridCol w="658368">
                  <a:extLst>
                    <a:ext uri="{9D8B030D-6E8A-4147-A177-3AD203B41FA5}">
                      <a16:colId xmlns:a16="http://schemas.microsoft.com/office/drawing/2014/main" val="1033545662"/>
                    </a:ext>
                  </a:extLst>
                </a:gridCol>
                <a:gridCol w="658368">
                  <a:extLst>
                    <a:ext uri="{9D8B030D-6E8A-4147-A177-3AD203B41FA5}">
                      <a16:colId xmlns:a16="http://schemas.microsoft.com/office/drawing/2014/main" val="3052438864"/>
                    </a:ext>
                  </a:extLst>
                </a:gridCol>
                <a:gridCol w="658368">
                  <a:extLst>
                    <a:ext uri="{9D8B030D-6E8A-4147-A177-3AD203B41FA5}">
                      <a16:colId xmlns:a16="http://schemas.microsoft.com/office/drawing/2014/main" val="2159679607"/>
                    </a:ext>
                  </a:extLst>
                </a:gridCol>
                <a:gridCol w="658368">
                  <a:extLst>
                    <a:ext uri="{9D8B030D-6E8A-4147-A177-3AD203B41FA5}">
                      <a16:colId xmlns:a16="http://schemas.microsoft.com/office/drawing/2014/main" val="3310040444"/>
                    </a:ext>
                  </a:extLst>
                </a:gridCol>
                <a:gridCol w="658368">
                  <a:extLst>
                    <a:ext uri="{9D8B030D-6E8A-4147-A177-3AD203B41FA5}">
                      <a16:colId xmlns:a16="http://schemas.microsoft.com/office/drawing/2014/main" val="4196827684"/>
                    </a:ext>
                  </a:extLst>
                </a:gridCol>
                <a:gridCol w="658368">
                  <a:extLst>
                    <a:ext uri="{9D8B030D-6E8A-4147-A177-3AD203B41FA5}">
                      <a16:colId xmlns:a16="http://schemas.microsoft.com/office/drawing/2014/main" val="2937258339"/>
                    </a:ext>
                  </a:extLst>
                </a:gridCol>
                <a:gridCol w="658368">
                  <a:extLst>
                    <a:ext uri="{9D8B030D-6E8A-4147-A177-3AD203B41FA5}">
                      <a16:colId xmlns:a16="http://schemas.microsoft.com/office/drawing/2014/main" val="1475571568"/>
                    </a:ext>
                  </a:extLst>
                </a:gridCol>
                <a:gridCol w="658368">
                  <a:extLst>
                    <a:ext uri="{9D8B030D-6E8A-4147-A177-3AD203B41FA5}">
                      <a16:colId xmlns:a16="http://schemas.microsoft.com/office/drawing/2014/main" val="184156251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355455974"/>
                  </a:ext>
                </a:extLst>
              </a:tr>
              <a:tr h="370840">
                <a:tc>
                  <a:txBody>
                    <a:bodyPr/>
                    <a:lstStyle/>
                    <a:p>
                      <a:r>
                        <a:rPr lang="en-US" sz="1000" b="1"/>
                        <a:t>samsclub - 2019-09-14 11:32:07</a:t>
                      </a:r>
                      <a:r>
                        <a:rPr lang="en-US" sz="1000"/>
                        <a:t>
 #samsclub  #juice  #snackbar  #snack  #snacktime</a:t>
                      </a:r>
                    </a:p>
                  </a:txBody>
                  <a:tcPr/>
                </a:tc>
                <a:tc>
                  <a:txBody>
                    <a:bodyPr/>
                    <a:lstStyle/>
                    <a:p>
                      <a:r>
                        <a:rPr lang="en-US" sz="1000"/>
                        <a:t>https://scontent.xx.fbcdn.net/v/t51.12442-15/68814326_2151009348525443_2456908222975253886_n.jpg?_nc_cat=106&amp;_nc_oc=AQlQjSIMrYMR-rlzXzhdMkJvQ-el_bRXKSUECslYjLULDKPMefnrrhb8VyEnd3oM660&amp;_nc_ht=scontent.xx&amp;oh=be601bbee3f5e285ac1260a4e649afe8&amp;oe=5E0D5015</a:t>
                      </a:r>
                    </a:p>
                  </a:txBody>
                  <a:tcPr/>
                </a:tc>
                <a:tc>
                  <a:txBody>
                    <a:bodyPr/>
                    <a:lstStyle/>
                    <a:p>
                      <a:r>
                        <a:rPr lang="en-US" sz="1000"/>
                        <a:t>09/15/2019 11:01:16</a:t>
                      </a:r>
                    </a:p>
                  </a:txBody>
                  <a:tcPr/>
                </a:tc>
                <a:tc>
                  <a:txBody>
                    <a:bodyPr/>
                    <a:lstStyle/>
                    <a:p>
                      <a:r>
                        <a:rPr lang="en-US" sz="1000"/>
                        <a:t>Image</a:t>
                      </a:r>
                    </a:p>
                  </a:txBody>
                  <a:tcPr/>
                </a:tc>
                <a:tc>
                  <a:txBody>
                    <a:bodyPr/>
                    <a:lstStyle/>
                    <a:p>
                      <a:r>
                        <a:rPr lang="en-US" sz="1000"/>
                        <a:t>15242</a:t>
                      </a:r>
                    </a:p>
                  </a:txBody>
                  <a:tcPr/>
                </a:tc>
                <a:tc>
                  <a:txBody>
                    <a:bodyPr/>
                    <a:lstStyle/>
                    <a:p>
                      <a:r>
                        <a:rPr lang="en-US" sz="1000"/>
                        <a:t>12984</a:t>
                      </a:r>
                    </a:p>
                  </a:txBody>
                  <a:tcPr/>
                </a:tc>
                <a:tc>
                  <a:txBody>
                    <a:bodyPr/>
                    <a:lstStyle/>
                    <a:p>
                      <a:r>
                        <a:rPr lang="en-US" sz="1000"/>
                        <a:t>0</a:t>
                      </a:r>
                    </a:p>
                  </a:txBody>
                  <a:tcPr/>
                </a:tc>
                <a:tc>
                  <a:txBody>
                    <a:bodyPr/>
                    <a:lstStyle/>
                    <a:p>
                      <a:r>
                        <a:rPr lang="en-US" sz="1000"/>
                        <a:t>1616</a:t>
                      </a:r>
                    </a:p>
                  </a:txBody>
                  <a:tcPr/>
                </a:tc>
                <a:tc>
                  <a:txBody>
                    <a:bodyPr/>
                    <a:lstStyle/>
                    <a:p>
                      <a:r>
                        <a:rPr lang="en-US" sz="1000"/>
                        <a:t>5857</a:t>
                      </a:r>
                    </a:p>
                  </a:txBody>
                  <a:tcPr/>
                </a:tc>
                <a:tc>
                  <a:txBody>
                    <a:bodyPr/>
                    <a:lstStyle/>
                    <a:p>
                      <a:r>
                        <a:rPr lang="en-US" sz="1000"/>
                        <a:t>166</a:t>
                      </a:r>
                    </a:p>
                  </a:txBody>
                  <a:tcPr/>
                </a:tc>
                <a:extLst>
                  <a:ext uri="{0D108BD9-81ED-4DB2-BD59-A6C34878D82A}">
                    <a16:rowId xmlns:a16="http://schemas.microsoft.com/office/drawing/2014/main" val="1563841268"/>
                  </a:ext>
                </a:extLst>
              </a:tr>
            </a:tbl>
          </a:graphicData>
        </a:graphic>
      </p:graphicFrame>
      <p:sp>
        <p:nvSpPr>
          <p:cNvPr id="4" name="Text Placeholder 3">
            <a:extLst>
              <a:ext uri="{FF2B5EF4-FFF2-40B4-BE49-F238E27FC236}">
                <a16:creationId xmlns:a16="http://schemas.microsoft.com/office/drawing/2014/main" id="{57A7113C-D56C-4E6E-8BA3-A48A7D40F231}"/>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4073994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8D998-0984-46DD-8770-483D54C903FA}"/>
              </a:ext>
            </a:extLst>
          </p:cNvPr>
          <p:cNvSpPr>
            <a:spLocks noGrp="1"/>
          </p:cNvSpPr>
          <p:nvPr>
            <p:ph type="title"/>
          </p:nvPr>
        </p:nvSpPr>
        <p:spPr/>
        <p:txBody>
          <a:bodyPr/>
          <a:lstStyle/>
          <a:p>
            <a:r>
              <a:rPr lang="en-US"/>
              <a:t>Pinterest Key Metrics Table | Sam's Club</a:t>
            </a:r>
          </a:p>
        </p:txBody>
      </p:sp>
      <p:graphicFrame>
        <p:nvGraphicFramePr>
          <p:cNvPr id="5" name="Table Placeholder 4">
            <a:extLst>
              <a:ext uri="{FF2B5EF4-FFF2-40B4-BE49-F238E27FC236}">
                <a16:creationId xmlns:a16="http://schemas.microsoft.com/office/drawing/2014/main" id="{80044F07-74D7-4056-A723-B7081D6C3A77}"/>
              </a:ext>
            </a:extLst>
          </p:cNvPr>
          <p:cNvGraphicFramePr>
            <a:graphicFrameLocks noGrp="1"/>
          </p:cNvGraphicFramePr>
          <p:nvPr>
            <p:ph type="tbl" sz="quarter" idx="13"/>
            <p:extLst>
              <p:ext uri="{D42A27DB-BD31-4B8C-83A1-F6EECF244321}">
                <p14:modId xmlns:p14="http://schemas.microsoft.com/office/powerpoint/2010/main" val="381037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3286278"/>
                    </a:ext>
                  </a:extLst>
                </a:gridCol>
                <a:gridCol w="740664">
                  <a:extLst>
                    <a:ext uri="{9D8B030D-6E8A-4147-A177-3AD203B41FA5}">
                      <a16:colId xmlns:a16="http://schemas.microsoft.com/office/drawing/2014/main" val="516712132"/>
                    </a:ext>
                  </a:extLst>
                </a:gridCol>
                <a:gridCol w="740664">
                  <a:extLst>
                    <a:ext uri="{9D8B030D-6E8A-4147-A177-3AD203B41FA5}">
                      <a16:colId xmlns:a16="http://schemas.microsoft.com/office/drawing/2014/main" val="1870464358"/>
                    </a:ext>
                  </a:extLst>
                </a:gridCol>
                <a:gridCol w="740664">
                  <a:extLst>
                    <a:ext uri="{9D8B030D-6E8A-4147-A177-3AD203B41FA5}">
                      <a16:colId xmlns:a16="http://schemas.microsoft.com/office/drawing/2014/main" val="526612710"/>
                    </a:ext>
                  </a:extLst>
                </a:gridCol>
                <a:gridCol w="740664">
                  <a:extLst>
                    <a:ext uri="{9D8B030D-6E8A-4147-A177-3AD203B41FA5}">
                      <a16:colId xmlns:a16="http://schemas.microsoft.com/office/drawing/2014/main" val="987446214"/>
                    </a:ext>
                  </a:extLst>
                </a:gridCol>
                <a:gridCol w="740664">
                  <a:extLst>
                    <a:ext uri="{9D8B030D-6E8A-4147-A177-3AD203B41FA5}">
                      <a16:colId xmlns:a16="http://schemas.microsoft.com/office/drawing/2014/main" val="982123958"/>
                    </a:ext>
                  </a:extLst>
                </a:gridCol>
                <a:gridCol w="740664">
                  <a:extLst>
                    <a:ext uri="{9D8B030D-6E8A-4147-A177-3AD203B41FA5}">
                      <a16:colId xmlns:a16="http://schemas.microsoft.com/office/drawing/2014/main" val="1221833934"/>
                    </a:ext>
                  </a:extLst>
                </a:gridCol>
                <a:gridCol w="740664">
                  <a:extLst>
                    <a:ext uri="{9D8B030D-6E8A-4147-A177-3AD203B41FA5}">
                      <a16:colId xmlns:a16="http://schemas.microsoft.com/office/drawing/2014/main" val="1161680658"/>
                    </a:ext>
                  </a:extLst>
                </a:gridCol>
                <a:gridCol w="740664">
                  <a:extLst>
                    <a:ext uri="{9D8B030D-6E8A-4147-A177-3AD203B41FA5}">
                      <a16:colId xmlns:a16="http://schemas.microsoft.com/office/drawing/2014/main" val="489224938"/>
                    </a:ext>
                  </a:extLst>
                </a:gridCol>
                <a:gridCol w="740664">
                  <a:extLst>
                    <a:ext uri="{9D8B030D-6E8A-4147-A177-3AD203B41FA5}">
                      <a16:colId xmlns:a16="http://schemas.microsoft.com/office/drawing/2014/main" val="11129012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Boards</a:t>
                      </a:r>
                    </a:p>
                  </a:txBody>
                  <a:tcPr/>
                </a:tc>
                <a:tc>
                  <a:txBody>
                    <a:bodyPr/>
                    <a:lstStyle/>
                    <a:p>
                      <a:r>
                        <a:rPr lang="en-US" sz="1000"/>
                        <a:t>All Pins on your Boards</a:t>
                      </a:r>
                    </a:p>
                  </a:txBody>
                  <a:tcPr/>
                </a:tc>
                <a:tc>
                  <a:txBody>
                    <a:bodyPr/>
                    <a:lstStyle/>
                    <a:p>
                      <a:r>
                        <a:rPr lang="en-US" sz="1000"/>
                        <a:t>Own Pins</a:t>
                      </a:r>
                    </a:p>
                  </a:txBody>
                  <a:tcPr/>
                </a:tc>
                <a:tc>
                  <a:txBody>
                    <a:bodyPr/>
                    <a:lstStyle/>
                    <a:p>
                      <a:r>
                        <a:rPr lang="en-US" sz="1000"/>
                        <a:t>Likes on Own Pins</a:t>
                      </a:r>
                    </a:p>
                  </a:txBody>
                  <a:tcPr/>
                </a:tc>
                <a:tc>
                  <a:txBody>
                    <a:bodyPr/>
                    <a:lstStyle/>
                    <a:p>
                      <a:r>
                        <a:rPr lang="en-US" sz="1000"/>
                        <a:t>Comments on Own Pins</a:t>
                      </a:r>
                    </a:p>
                  </a:txBody>
                  <a:tcPr/>
                </a:tc>
                <a:tc>
                  <a:txBody>
                    <a:bodyPr/>
                    <a:lstStyle/>
                    <a:p>
                      <a:r>
                        <a:rPr lang="en-US" sz="1000"/>
                        <a:t>Saves on Own Pins</a:t>
                      </a:r>
                    </a:p>
                  </a:txBody>
                  <a:tcPr/>
                </a:tc>
                <a:tc>
                  <a:txBody>
                    <a:bodyPr/>
                    <a:lstStyle/>
                    <a:p>
                      <a:r>
                        <a:rPr lang="en-US" sz="1000"/>
                        <a:t>Avg. Price of Products</a:t>
                      </a:r>
                    </a:p>
                  </a:txBody>
                  <a:tcPr/>
                </a:tc>
                <a:extLst>
                  <a:ext uri="{0D108BD9-81ED-4DB2-BD59-A6C34878D82A}">
                    <a16:rowId xmlns:a16="http://schemas.microsoft.com/office/drawing/2014/main" val="2871995101"/>
                  </a:ext>
                </a:extLst>
              </a:tr>
              <a:tr h="370840">
                <a:tc>
                  <a:txBody>
                    <a:bodyPr/>
                    <a:lstStyle/>
                    <a:p>
                      <a:r>
                        <a:rPr lang="en-US" sz="1000"/>
                        <a:t>Target</a:t>
                      </a:r>
                    </a:p>
                  </a:txBody>
                  <a:tcPr/>
                </a:tc>
                <a:tc>
                  <a:txBody>
                    <a:bodyPr/>
                    <a:lstStyle/>
                    <a:p>
                      <a:r>
                        <a:rPr lang="en-US" sz="1000"/>
                        <a:t>1000128</a:t>
                      </a:r>
                    </a:p>
                  </a:txBody>
                  <a:tcPr/>
                </a:tc>
                <a:tc>
                  <a:txBody>
                    <a:bodyPr/>
                    <a:lstStyle/>
                    <a:p>
                      <a:r>
                        <a:rPr lang="en-US" sz="1000"/>
                        <a:t>24219</a:t>
                      </a:r>
                    </a:p>
                  </a:txBody>
                  <a:tcPr/>
                </a:tc>
                <a:tc>
                  <a:txBody>
                    <a:bodyPr/>
                    <a:lstStyle/>
                    <a:p>
                      <a:r>
                        <a:rPr lang="en-US" sz="1000"/>
                        <a:t>61</a:t>
                      </a:r>
                    </a:p>
                  </a:txBody>
                  <a:tcPr/>
                </a:tc>
                <a:tc>
                  <a:txBody>
                    <a:bodyPr/>
                    <a:lstStyle/>
                    <a:p>
                      <a:r>
                        <a:rPr lang="en-US" sz="1000"/>
                        <a:t>182963894</a:t>
                      </a:r>
                    </a:p>
                  </a:txBody>
                  <a:tcPr/>
                </a:tc>
                <a:tc>
                  <a:txBody>
                    <a:bodyPr/>
                    <a:lstStyle/>
                    <a:p>
                      <a:r>
                        <a:rPr lang="en-US" sz="1000"/>
                        <a:t>12285</a:t>
                      </a:r>
                    </a:p>
                  </a:txBody>
                  <a:tcPr/>
                </a:tc>
                <a:tc>
                  <a:txBody>
                    <a:bodyPr/>
                    <a:lstStyle/>
                    <a:p>
                      <a:r>
                        <a:rPr lang="en-US" sz="1000"/>
                        <a:t>n/a</a:t>
                      </a:r>
                    </a:p>
                  </a:txBody>
                  <a:tcPr/>
                </a:tc>
                <a:tc>
                  <a:txBody>
                    <a:bodyPr/>
                    <a:lstStyle/>
                    <a:p>
                      <a:r>
                        <a:rPr lang="en-US" sz="1000"/>
                        <a:t>8720</a:t>
                      </a:r>
                    </a:p>
                  </a:txBody>
                  <a:tcPr/>
                </a:tc>
                <a:tc>
                  <a:txBody>
                    <a:bodyPr/>
                    <a:lstStyle/>
                    <a:p>
                      <a:r>
                        <a:rPr lang="en-US" sz="1000"/>
                        <a:t>5379899</a:t>
                      </a:r>
                    </a:p>
                  </a:txBody>
                  <a:tcPr/>
                </a:tc>
                <a:tc>
                  <a:txBody>
                    <a:bodyPr/>
                    <a:lstStyle/>
                    <a:p>
                      <a:r>
                        <a:rPr lang="en-US" sz="1000"/>
                        <a:t>0</a:t>
                      </a:r>
                    </a:p>
                  </a:txBody>
                  <a:tcPr/>
                </a:tc>
                <a:extLst>
                  <a:ext uri="{0D108BD9-81ED-4DB2-BD59-A6C34878D82A}">
                    <a16:rowId xmlns:a16="http://schemas.microsoft.com/office/drawing/2014/main" val="3552374592"/>
                  </a:ext>
                </a:extLst>
              </a:tr>
              <a:tr h="370840">
                <a:tc>
                  <a:txBody>
                    <a:bodyPr/>
                    <a:lstStyle/>
                    <a:p>
                      <a:r>
                        <a:rPr lang="en-US" sz="1000"/>
                        <a:t>Walmart</a:t>
                      </a:r>
                    </a:p>
                  </a:txBody>
                  <a:tcPr/>
                </a:tc>
                <a:tc>
                  <a:txBody>
                    <a:bodyPr/>
                    <a:lstStyle/>
                    <a:p>
                      <a:r>
                        <a:rPr lang="en-US" sz="1000"/>
                        <a:t>447732</a:t>
                      </a:r>
                    </a:p>
                  </a:txBody>
                  <a:tcPr/>
                </a:tc>
                <a:tc>
                  <a:txBody>
                    <a:bodyPr/>
                    <a:lstStyle/>
                    <a:p>
                      <a:r>
                        <a:rPr lang="en-US" sz="1000"/>
                        <a:t>10425</a:t>
                      </a:r>
                    </a:p>
                  </a:txBody>
                  <a:tcPr/>
                </a:tc>
                <a:tc>
                  <a:txBody>
                    <a:bodyPr/>
                    <a:lstStyle/>
                    <a:p>
                      <a:r>
                        <a:rPr lang="en-US" sz="1000"/>
                        <a:t>19</a:t>
                      </a:r>
                    </a:p>
                  </a:txBody>
                  <a:tcPr/>
                </a:tc>
                <a:tc>
                  <a:txBody>
                    <a:bodyPr/>
                    <a:lstStyle/>
                    <a:p>
                      <a:r>
                        <a:rPr lang="en-US" sz="1000"/>
                        <a:t>35836563</a:t>
                      </a:r>
                    </a:p>
                  </a:txBody>
                  <a:tcPr/>
                </a:tc>
                <a:tc>
                  <a:txBody>
                    <a:bodyPr/>
                    <a:lstStyle/>
                    <a:p>
                      <a:r>
                        <a:rPr lang="en-US" sz="1000"/>
                        <a:t>3899</a:t>
                      </a:r>
                    </a:p>
                  </a:txBody>
                  <a:tcPr/>
                </a:tc>
                <a:tc>
                  <a:txBody>
                    <a:bodyPr/>
                    <a:lstStyle/>
                    <a:p>
                      <a:r>
                        <a:rPr lang="en-US" sz="1000"/>
                        <a:t>n/a</a:t>
                      </a:r>
                    </a:p>
                  </a:txBody>
                  <a:tcPr/>
                </a:tc>
                <a:tc>
                  <a:txBody>
                    <a:bodyPr/>
                    <a:lstStyle/>
                    <a:p>
                      <a:r>
                        <a:rPr lang="en-US" sz="1000"/>
                        <a:t>3455</a:t>
                      </a:r>
                    </a:p>
                  </a:txBody>
                  <a:tcPr/>
                </a:tc>
                <a:tc>
                  <a:txBody>
                    <a:bodyPr/>
                    <a:lstStyle/>
                    <a:p>
                      <a:r>
                        <a:rPr lang="en-US" sz="1000"/>
                        <a:t>2095259</a:t>
                      </a:r>
                    </a:p>
                  </a:txBody>
                  <a:tcPr/>
                </a:tc>
                <a:tc>
                  <a:txBody>
                    <a:bodyPr/>
                    <a:lstStyle/>
                    <a:p>
                      <a:endParaRPr lang="en-US" sz="1000"/>
                    </a:p>
                  </a:txBody>
                  <a:tcPr/>
                </a:tc>
                <a:extLst>
                  <a:ext uri="{0D108BD9-81ED-4DB2-BD59-A6C34878D82A}">
                    <a16:rowId xmlns:a16="http://schemas.microsoft.com/office/drawing/2014/main" val="2176867488"/>
                  </a:ext>
                </a:extLst>
              </a:tr>
              <a:tr h="370840">
                <a:tc>
                  <a:txBody>
                    <a:bodyPr/>
                    <a:lstStyle/>
                    <a:p>
                      <a:r>
                        <a:rPr lang="en-US" sz="1000"/>
                        <a:t>Amazon.com</a:t>
                      </a:r>
                    </a:p>
                  </a:txBody>
                  <a:tcPr/>
                </a:tc>
                <a:tc>
                  <a:txBody>
                    <a:bodyPr/>
                    <a:lstStyle/>
                    <a:p>
                      <a:r>
                        <a:rPr lang="en-US" sz="1000"/>
                        <a:t>85801</a:t>
                      </a:r>
                    </a:p>
                  </a:txBody>
                  <a:tcPr/>
                </a:tc>
                <a:tc>
                  <a:txBody>
                    <a:bodyPr/>
                    <a:lstStyle/>
                    <a:p>
                      <a:r>
                        <a:rPr lang="en-US" sz="1000"/>
                        <a:t>230</a:t>
                      </a:r>
                    </a:p>
                  </a:txBody>
                  <a:tcPr/>
                </a:tc>
                <a:tc>
                  <a:txBody>
                    <a:bodyPr/>
                    <a:lstStyle/>
                    <a:p>
                      <a:r>
                        <a:rPr lang="en-US" sz="1000"/>
                        <a:t>68</a:t>
                      </a:r>
                    </a:p>
                  </a:txBody>
                  <a:tcPr/>
                </a:tc>
                <a:tc>
                  <a:txBody>
                    <a:bodyPr/>
                    <a:lstStyle/>
                    <a:p>
                      <a:r>
                        <a:rPr lang="en-US" sz="1000"/>
                        <a:t>5747</a:t>
                      </a:r>
                    </a:p>
                  </a:txBody>
                  <a:tcPr/>
                </a:tc>
                <a:tc>
                  <a:txBody>
                    <a:bodyPr/>
                    <a:lstStyle/>
                    <a:p>
                      <a:r>
                        <a:rPr lang="en-US" sz="1000"/>
                        <a:t>5331</a:t>
                      </a:r>
                    </a:p>
                  </a:txBody>
                  <a:tcPr/>
                </a:tc>
                <a:tc>
                  <a:txBody>
                    <a:bodyPr/>
                    <a:lstStyle/>
                    <a:p>
                      <a:r>
                        <a:rPr lang="en-US" sz="1000"/>
                        <a:t>n/a</a:t>
                      </a:r>
                    </a:p>
                  </a:txBody>
                  <a:tcPr/>
                </a:tc>
                <a:tc>
                  <a:txBody>
                    <a:bodyPr/>
                    <a:lstStyle/>
                    <a:p>
                      <a:r>
                        <a:rPr lang="en-US" sz="1000"/>
                        <a:t>2088</a:t>
                      </a:r>
                    </a:p>
                  </a:txBody>
                  <a:tcPr/>
                </a:tc>
                <a:tc>
                  <a:txBody>
                    <a:bodyPr/>
                    <a:lstStyle/>
                    <a:p>
                      <a:r>
                        <a:rPr lang="en-US" sz="1000"/>
                        <a:t>422044</a:t>
                      </a:r>
                    </a:p>
                  </a:txBody>
                  <a:tcPr/>
                </a:tc>
                <a:tc>
                  <a:txBody>
                    <a:bodyPr/>
                    <a:lstStyle/>
                    <a:p>
                      <a:r>
                        <a:rPr lang="en-US" sz="1000"/>
                        <a:t>0</a:t>
                      </a:r>
                    </a:p>
                  </a:txBody>
                  <a:tcPr/>
                </a:tc>
                <a:extLst>
                  <a:ext uri="{0D108BD9-81ED-4DB2-BD59-A6C34878D82A}">
                    <a16:rowId xmlns:a16="http://schemas.microsoft.com/office/drawing/2014/main" val="804073198"/>
                  </a:ext>
                </a:extLst>
              </a:tr>
              <a:tr h="370840">
                <a:tc>
                  <a:txBody>
                    <a:bodyPr/>
                    <a:lstStyle/>
                    <a:p>
                      <a:r>
                        <a:rPr lang="en-US" sz="1000"/>
                        <a:t>Costco</a:t>
                      </a:r>
                    </a:p>
                  </a:txBody>
                  <a:tcPr/>
                </a:tc>
                <a:tc>
                  <a:txBody>
                    <a:bodyPr/>
                    <a:lstStyle/>
                    <a:p>
                      <a:r>
                        <a:rPr lang="en-US" sz="1000"/>
                        <a:t>55162</a:t>
                      </a:r>
                    </a:p>
                  </a:txBody>
                  <a:tcPr/>
                </a:tc>
                <a:tc>
                  <a:txBody>
                    <a:bodyPr/>
                    <a:lstStyle/>
                    <a:p>
                      <a:r>
                        <a:rPr lang="en-US" sz="1000"/>
                        <a:t>667</a:t>
                      </a:r>
                    </a:p>
                  </a:txBody>
                  <a:tcPr/>
                </a:tc>
                <a:tc>
                  <a:txBody>
                    <a:bodyPr/>
                    <a:lstStyle/>
                    <a:p>
                      <a:r>
                        <a:rPr lang="en-US" sz="1000"/>
                        <a:t>36</a:t>
                      </a:r>
                    </a:p>
                  </a:txBody>
                  <a:tcPr/>
                </a:tc>
                <a:tc>
                  <a:txBody>
                    <a:bodyPr/>
                    <a:lstStyle/>
                    <a:p>
                      <a:r>
                        <a:rPr lang="en-US" sz="1000"/>
                        <a:t>7517</a:t>
                      </a:r>
                    </a:p>
                  </a:txBody>
                  <a:tcPr/>
                </a:tc>
                <a:tc>
                  <a:txBody>
                    <a:bodyPr/>
                    <a:lstStyle/>
                    <a:p>
                      <a:r>
                        <a:rPr lang="en-US" sz="1000"/>
                        <a:t>7889</a:t>
                      </a:r>
                    </a:p>
                  </a:txBody>
                  <a:tcPr/>
                </a:tc>
                <a:tc>
                  <a:txBody>
                    <a:bodyPr/>
                    <a:lstStyle/>
                    <a:p>
                      <a:r>
                        <a:rPr lang="en-US" sz="1000"/>
                        <a:t>n/a</a:t>
                      </a:r>
                    </a:p>
                  </a:txBody>
                  <a:tcPr/>
                </a:tc>
                <a:tc>
                  <a:txBody>
                    <a:bodyPr/>
                    <a:lstStyle/>
                    <a:p>
                      <a:r>
                        <a:rPr lang="en-US" sz="1000"/>
                        <a:t>531</a:t>
                      </a:r>
                    </a:p>
                  </a:txBody>
                  <a:tcPr/>
                </a:tc>
                <a:tc>
                  <a:txBody>
                    <a:bodyPr/>
                    <a:lstStyle/>
                    <a:p>
                      <a:r>
                        <a:rPr lang="en-US" sz="1000"/>
                        <a:t>318718</a:t>
                      </a:r>
                    </a:p>
                  </a:txBody>
                  <a:tcPr/>
                </a:tc>
                <a:tc>
                  <a:txBody>
                    <a:bodyPr/>
                    <a:lstStyle/>
                    <a:p>
                      <a:r>
                        <a:rPr lang="en-US" sz="1000"/>
                        <a:t>0</a:t>
                      </a:r>
                    </a:p>
                  </a:txBody>
                  <a:tcPr/>
                </a:tc>
                <a:extLst>
                  <a:ext uri="{0D108BD9-81ED-4DB2-BD59-A6C34878D82A}">
                    <a16:rowId xmlns:a16="http://schemas.microsoft.com/office/drawing/2014/main" val="11356340"/>
                  </a:ext>
                </a:extLst>
              </a:tr>
              <a:tr h="370840">
                <a:tc>
                  <a:txBody>
                    <a:bodyPr/>
                    <a:lstStyle/>
                    <a:p>
                      <a:r>
                        <a:rPr lang="en-US" sz="1000"/>
                        <a:t>Sam's Club</a:t>
                      </a:r>
                    </a:p>
                  </a:txBody>
                  <a:tcPr/>
                </a:tc>
                <a:tc>
                  <a:txBody>
                    <a:bodyPr/>
                    <a:lstStyle/>
                    <a:p>
                      <a:r>
                        <a:rPr lang="en-US" sz="1000"/>
                        <a:t>53145</a:t>
                      </a:r>
                    </a:p>
                  </a:txBody>
                  <a:tcPr/>
                </a:tc>
                <a:tc>
                  <a:txBody>
                    <a:bodyPr/>
                    <a:lstStyle/>
                    <a:p>
                      <a:r>
                        <a:rPr lang="en-US" sz="1000"/>
                        <a:t>396</a:t>
                      </a:r>
                    </a:p>
                  </a:txBody>
                  <a:tcPr/>
                </a:tc>
                <a:tc>
                  <a:txBody>
                    <a:bodyPr/>
                    <a:lstStyle/>
                    <a:p>
                      <a:r>
                        <a:rPr lang="en-US" sz="1000"/>
                        <a:t>35</a:t>
                      </a:r>
                    </a:p>
                  </a:txBody>
                  <a:tcPr/>
                </a:tc>
                <a:tc>
                  <a:txBody>
                    <a:bodyPr/>
                    <a:lstStyle/>
                    <a:p>
                      <a:r>
                        <a:rPr lang="en-US" sz="1000"/>
                        <a:t>765794</a:t>
                      </a:r>
                    </a:p>
                  </a:txBody>
                  <a:tcPr/>
                </a:tc>
                <a:tc>
                  <a:txBody>
                    <a:bodyPr/>
                    <a:lstStyle/>
                    <a:p>
                      <a:r>
                        <a:rPr lang="en-US" sz="1000"/>
                        <a:t>904</a:t>
                      </a:r>
                    </a:p>
                  </a:txBody>
                  <a:tcPr/>
                </a:tc>
                <a:tc>
                  <a:txBody>
                    <a:bodyPr/>
                    <a:lstStyle/>
                    <a:p>
                      <a:r>
                        <a:rPr lang="en-US" sz="1000"/>
                        <a:t>n/a</a:t>
                      </a:r>
                    </a:p>
                  </a:txBody>
                  <a:tcPr/>
                </a:tc>
                <a:tc>
                  <a:txBody>
                    <a:bodyPr/>
                    <a:lstStyle/>
                    <a:p>
                      <a:r>
                        <a:rPr lang="en-US" sz="1000"/>
                        <a:t>127</a:t>
                      </a:r>
                    </a:p>
                  </a:txBody>
                  <a:tcPr/>
                </a:tc>
                <a:tc>
                  <a:txBody>
                    <a:bodyPr/>
                    <a:lstStyle/>
                    <a:p>
                      <a:r>
                        <a:rPr lang="en-US" sz="1000"/>
                        <a:t>171913</a:t>
                      </a:r>
                    </a:p>
                  </a:txBody>
                  <a:tcPr/>
                </a:tc>
                <a:tc>
                  <a:txBody>
                    <a:bodyPr/>
                    <a:lstStyle/>
                    <a:p>
                      <a:r>
                        <a:rPr lang="en-US" sz="1000"/>
                        <a:t>0</a:t>
                      </a:r>
                    </a:p>
                  </a:txBody>
                  <a:tcPr/>
                </a:tc>
                <a:extLst>
                  <a:ext uri="{0D108BD9-81ED-4DB2-BD59-A6C34878D82A}">
                    <a16:rowId xmlns:a16="http://schemas.microsoft.com/office/drawing/2014/main" val="2985714862"/>
                  </a:ext>
                </a:extLst>
              </a:tr>
              <a:tr h="370840">
                <a:tc>
                  <a:txBody>
                    <a:bodyPr/>
                    <a:lstStyle/>
                    <a:p>
                      <a:r>
                        <a:rPr lang="en-US" sz="1000"/>
                        <a:t>BJ's Wholesale Club</a:t>
                      </a:r>
                    </a:p>
                  </a:txBody>
                  <a:tcPr/>
                </a:tc>
                <a:tc>
                  <a:txBody>
                    <a:bodyPr/>
                    <a:lstStyle/>
                    <a:p>
                      <a:r>
                        <a:rPr lang="en-US" sz="1000"/>
                        <a:t>4468</a:t>
                      </a:r>
                    </a:p>
                  </a:txBody>
                  <a:tcPr/>
                </a:tc>
                <a:tc>
                  <a:txBody>
                    <a:bodyPr/>
                    <a:lstStyle/>
                    <a:p>
                      <a:r>
                        <a:rPr lang="en-US" sz="1000"/>
                        <a:t>6</a:t>
                      </a:r>
                    </a:p>
                  </a:txBody>
                  <a:tcPr/>
                </a:tc>
                <a:tc>
                  <a:txBody>
                    <a:bodyPr/>
                    <a:lstStyle/>
                    <a:p>
                      <a:r>
                        <a:rPr lang="en-US" sz="1000"/>
                        <a:t>19</a:t>
                      </a:r>
                    </a:p>
                  </a:txBody>
                  <a:tcPr/>
                </a:tc>
                <a:tc>
                  <a:txBody>
                    <a:bodyPr/>
                    <a:lstStyle/>
                    <a:p>
                      <a:r>
                        <a:rPr lang="en-US" sz="1000"/>
                        <a:t>373</a:t>
                      </a:r>
                    </a:p>
                  </a:txBody>
                  <a:tcPr/>
                </a:tc>
                <a:tc>
                  <a:txBody>
                    <a:bodyPr/>
                    <a:lstStyle/>
                    <a:p>
                      <a:r>
                        <a:rPr lang="en-US" sz="1000"/>
                        <a:t>373</a:t>
                      </a:r>
                    </a:p>
                  </a:txBody>
                  <a:tcPr/>
                </a:tc>
                <a:tc>
                  <a:txBody>
                    <a:bodyPr/>
                    <a:lstStyle/>
                    <a:p>
                      <a:r>
                        <a:rPr lang="en-US" sz="1000"/>
                        <a:t>n/a</a:t>
                      </a:r>
                    </a:p>
                  </a:txBody>
                  <a:tcPr/>
                </a:tc>
                <a:tc>
                  <a:txBody>
                    <a:bodyPr/>
                    <a:lstStyle/>
                    <a:p>
                      <a:r>
                        <a:rPr lang="en-US" sz="1000"/>
                        <a:t>1</a:t>
                      </a:r>
                    </a:p>
                  </a:txBody>
                  <a:tcPr/>
                </a:tc>
                <a:tc>
                  <a:txBody>
                    <a:bodyPr/>
                    <a:lstStyle/>
                    <a:p>
                      <a:r>
                        <a:rPr lang="en-US" sz="1000"/>
                        <a:t>11113</a:t>
                      </a:r>
                    </a:p>
                  </a:txBody>
                  <a:tcPr/>
                </a:tc>
                <a:tc>
                  <a:txBody>
                    <a:bodyPr/>
                    <a:lstStyle/>
                    <a:p>
                      <a:r>
                        <a:rPr lang="en-US" sz="1000"/>
                        <a:t>0</a:t>
                      </a:r>
                    </a:p>
                  </a:txBody>
                  <a:tcPr/>
                </a:tc>
                <a:extLst>
                  <a:ext uri="{0D108BD9-81ED-4DB2-BD59-A6C34878D82A}">
                    <a16:rowId xmlns:a16="http://schemas.microsoft.com/office/drawing/2014/main" val="811190273"/>
                  </a:ext>
                </a:extLst>
              </a:tr>
            </a:tbl>
          </a:graphicData>
        </a:graphic>
      </p:graphicFrame>
      <p:sp>
        <p:nvSpPr>
          <p:cNvPr id="4" name="Text Placeholder 3">
            <a:extLst>
              <a:ext uri="{FF2B5EF4-FFF2-40B4-BE49-F238E27FC236}">
                <a16:creationId xmlns:a16="http://schemas.microsoft.com/office/drawing/2014/main" id="{7BD6FDB5-DFBA-426E-8043-B09FD7C56B51}"/>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286825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D7BB7-21D2-428E-8B3B-779CF9B9719B}"/>
              </a:ext>
            </a:extLst>
          </p:cNvPr>
          <p:cNvSpPr>
            <a:spLocks noGrp="1"/>
          </p:cNvSpPr>
          <p:nvPr>
            <p:ph type="title"/>
          </p:nvPr>
        </p:nvSpPr>
        <p:spPr/>
        <p:txBody>
          <a:bodyPr/>
          <a:lstStyle/>
          <a:p>
            <a:r>
              <a:rPr lang="en-US"/>
              <a:t>Pinterest Pins Table | Sam's Club - 1 of 7</a:t>
            </a:r>
          </a:p>
        </p:txBody>
      </p:sp>
      <p:graphicFrame>
        <p:nvGraphicFramePr>
          <p:cNvPr id="5" name="Table Placeholder 4">
            <a:extLst>
              <a:ext uri="{FF2B5EF4-FFF2-40B4-BE49-F238E27FC236}">
                <a16:creationId xmlns:a16="http://schemas.microsoft.com/office/drawing/2014/main" id="{656D9EEC-6AFE-4DC5-A2B5-EB201F2CE5DF}"/>
              </a:ext>
            </a:extLst>
          </p:cNvPr>
          <p:cNvGraphicFramePr>
            <a:graphicFrameLocks noGrp="1"/>
          </p:cNvGraphicFramePr>
          <p:nvPr>
            <p:ph type="tbl" sz="quarter" idx="13"/>
            <p:extLst>
              <p:ext uri="{D42A27DB-BD31-4B8C-83A1-F6EECF244321}">
                <p14:modId xmlns:p14="http://schemas.microsoft.com/office/powerpoint/2010/main" val="302561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53193543"/>
                    </a:ext>
                  </a:extLst>
                </a:gridCol>
                <a:gridCol w="658368">
                  <a:extLst>
                    <a:ext uri="{9D8B030D-6E8A-4147-A177-3AD203B41FA5}">
                      <a16:colId xmlns:a16="http://schemas.microsoft.com/office/drawing/2014/main" val="1652771337"/>
                    </a:ext>
                  </a:extLst>
                </a:gridCol>
                <a:gridCol w="658368">
                  <a:extLst>
                    <a:ext uri="{9D8B030D-6E8A-4147-A177-3AD203B41FA5}">
                      <a16:colId xmlns:a16="http://schemas.microsoft.com/office/drawing/2014/main" val="2005099870"/>
                    </a:ext>
                  </a:extLst>
                </a:gridCol>
                <a:gridCol w="822960">
                  <a:extLst>
                    <a:ext uri="{9D8B030D-6E8A-4147-A177-3AD203B41FA5}">
                      <a16:colId xmlns:a16="http://schemas.microsoft.com/office/drawing/2014/main" val="2249626578"/>
                    </a:ext>
                  </a:extLst>
                </a:gridCol>
                <a:gridCol w="658368">
                  <a:extLst>
                    <a:ext uri="{9D8B030D-6E8A-4147-A177-3AD203B41FA5}">
                      <a16:colId xmlns:a16="http://schemas.microsoft.com/office/drawing/2014/main" val="2816193155"/>
                    </a:ext>
                  </a:extLst>
                </a:gridCol>
                <a:gridCol w="658368">
                  <a:extLst>
                    <a:ext uri="{9D8B030D-6E8A-4147-A177-3AD203B41FA5}">
                      <a16:colId xmlns:a16="http://schemas.microsoft.com/office/drawing/2014/main" val="2079831070"/>
                    </a:ext>
                  </a:extLst>
                </a:gridCol>
                <a:gridCol w="658368">
                  <a:extLst>
                    <a:ext uri="{9D8B030D-6E8A-4147-A177-3AD203B41FA5}">
                      <a16:colId xmlns:a16="http://schemas.microsoft.com/office/drawing/2014/main" val="2540621002"/>
                    </a:ext>
                  </a:extLst>
                </a:gridCol>
                <a:gridCol w="658368">
                  <a:extLst>
                    <a:ext uri="{9D8B030D-6E8A-4147-A177-3AD203B41FA5}">
                      <a16:colId xmlns:a16="http://schemas.microsoft.com/office/drawing/2014/main" val="3607771091"/>
                    </a:ext>
                  </a:extLst>
                </a:gridCol>
                <a:gridCol w="658368">
                  <a:extLst>
                    <a:ext uri="{9D8B030D-6E8A-4147-A177-3AD203B41FA5}">
                      <a16:colId xmlns:a16="http://schemas.microsoft.com/office/drawing/2014/main" val="1651072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160457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- 2019-09-14 16:02:06</a:t>
                      </a:r>
                      <a:r>
                        <a:rPr kumimoji="0" lang="en-US" sz="1000" b="0" i="0" u="none" strike="noStrike" kern="1200" cap="none" spc="0" normalizeH="0" baseline="0" noProof="0">
                          <a:ln>
                            <a:noFill/>
                          </a:ln>
                          <a:solidFill>
                            <a:prstClr val="black"/>
                          </a:solidFill>
                          <a:effectLst/>
                          <a:uLnTx/>
                          <a:uFillTx/>
                          <a:latin typeface="+mn-lt"/>
                          <a:ea typeface="+mn-ea"/>
                          <a:cs typeface="+mn-cs"/>
                        </a:rPr>
                        <a:t>
 Pair these mid-rise pants with neutral colors or a bold patterned top. Make your outfit stand out with the sleek purple pair, or choose the classic black for a more formal look. Plus, each pair has functional back pockets. Shop for more clothing at Costco.com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23:08:27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87096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- 2019-09-14 12:35:44</a:t>
                      </a:r>
                      <a:r>
                        <a:rPr kumimoji="0" lang="en-US" sz="1000" b="0" i="0" u="none" strike="noStrike" kern="1200" cap="none" spc="0" normalizeH="0" baseline="0" noProof="0">
                          <a:ln>
                            <a:noFill/>
                          </a:ln>
                          <a:solidFill>
                            <a:prstClr val="black"/>
                          </a:solidFill>
                          <a:effectLst/>
                          <a:uLnTx/>
                          <a:uFillTx/>
                          <a:latin typeface="+mn-lt"/>
                          <a:ea typeface="+mn-ea"/>
                          <a:cs typeface="+mn-cs"/>
                        </a:rPr>
                        <a:t>
 This trendy, limited-quantity Hilary Radley tote is perfect complement a dressy date night outfit or a casual lunch ensemble. Choose from two colors: black or bordeaux. See all handbags and wallets at Costco.com.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23:08:27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16947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- 2019-09-14 11:01:45</a:t>
                      </a:r>
                      <a:r>
                        <a:rPr kumimoji="0" lang="en-US" sz="1000" b="0" i="0" u="none" strike="noStrike" kern="1200" cap="none" spc="0" normalizeH="0" baseline="0" noProof="0">
                          <a:ln>
                            <a:noFill/>
                          </a:ln>
                          <a:solidFill>
                            <a:prstClr val="black"/>
                          </a:solidFill>
                          <a:effectLst/>
                          <a:uLnTx/>
                          <a:uFillTx/>
                          <a:latin typeface="+mn-lt"/>
                          <a:ea typeface="+mn-ea"/>
                          <a:cs typeface="+mn-cs"/>
                        </a:rPr>
                        <a:t>
 Decorate your patio with a simple statement piece. This fire table includes decorative lava rock and a fire wind protector, great for hosting guests. Makeover your outdoor space with this log-look bar height fire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23:16:34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744195491"/>
                  </a:ext>
                </a:extLst>
              </a:tr>
            </a:tbl>
          </a:graphicData>
        </a:graphic>
      </p:graphicFrame>
      <p:sp>
        <p:nvSpPr>
          <p:cNvPr id="4" name="Text Placeholder 3">
            <a:extLst>
              <a:ext uri="{FF2B5EF4-FFF2-40B4-BE49-F238E27FC236}">
                <a16:creationId xmlns:a16="http://schemas.microsoft.com/office/drawing/2014/main" id="{A85EC4F0-E10D-4FB9-8D65-E7DD65A3271C}"/>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933066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A0F2-D889-4654-9E3D-0E8BF3297A54}"/>
              </a:ext>
            </a:extLst>
          </p:cNvPr>
          <p:cNvSpPr>
            <a:spLocks noGrp="1"/>
          </p:cNvSpPr>
          <p:nvPr>
            <p:ph type="title"/>
          </p:nvPr>
        </p:nvSpPr>
        <p:spPr/>
        <p:txBody>
          <a:bodyPr/>
          <a:lstStyle/>
          <a:p>
            <a:r>
              <a:rPr lang="en-US"/>
              <a:t>Pinterest Pins Table | Sam's Club - 2 of 7</a:t>
            </a:r>
          </a:p>
        </p:txBody>
      </p:sp>
      <p:graphicFrame>
        <p:nvGraphicFramePr>
          <p:cNvPr id="5" name="Table Placeholder 4">
            <a:extLst>
              <a:ext uri="{FF2B5EF4-FFF2-40B4-BE49-F238E27FC236}">
                <a16:creationId xmlns:a16="http://schemas.microsoft.com/office/drawing/2014/main" id="{79B88717-04AE-4E8B-B8E2-33549FD25AC0}"/>
              </a:ext>
            </a:extLst>
          </p:cNvPr>
          <p:cNvGraphicFramePr>
            <a:graphicFrameLocks noGrp="1"/>
          </p:cNvGraphicFramePr>
          <p:nvPr>
            <p:ph type="tbl" sz="quarter" idx="13"/>
            <p:extLst>
              <p:ext uri="{D42A27DB-BD31-4B8C-83A1-F6EECF244321}">
                <p14:modId xmlns:p14="http://schemas.microsoft.com/office/powerpoint/2010/main" val="420492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76026727"/>
                    </a:ext>
                  </a:extLst>
                </a:gridCol>
                <a:gridCol w="658368">
                  <a:extLst>
                    <a:ext uri="{9D8B030D-6E8A-4147-A177-3AD203B41FA5}">
                      <a16:colId xmlns:a16="http://schemas.microsoft.com/office/drawing/2014/main" val="238728433"/>
                    </a:ext>
                  </a:extLst>
                </a:gridCol>
                <a:gridCol w="658368">
                  <a:extLst>
                    <a:ext uri="{9D8B030D-6E8A-4147-A177-3AD203B41FA5}">
                      <a16:colId xmlns:a16="http://schemas.microsoft.com/office/drawing/2014/main" val="922605391"/>
                    </a:ext>
                  </a:extLst>
                </a:gridCol>
                <a:gridCol w="822960">
                  <a:extLst>
                    <a:ext uri="{9D8B030D-6E8A-4147-A177-3AD203B41FA5}">
                      <a16:colId xmlns:a16="http://schemas.microsoft.com/office/drawing/2014/main" val="3408435128"/>
                    </a:ext>
                  </a:extLst>
                </a:gridCol>
                <a:gridCol w="658368">
                  <a:extLst>
                    <a:ext uri="{9D8B030D-6E8A-4147-A177-3AD203B41FA5}">
                      <a16:colId xmlns:a16="http://schemas.microsoft.com/office/drawing/2014/main" val="1181228529"/>
                    </a:ext>
                  </a:extLst>
                </a:gridCol>
                <a:gridCol w="658368">
                  <a:extLst>
                    <a:ext uri="{9D8B030D-6E8A-4147-A177-3AD203B41FA5}">
                      <a16:colId xmlns:a16="http://schemas.microsoft.com/office/drawing/2014/main" val="2683698572"/>
                    </a:ext>
                  </a:extLst>
                </a:gridCol>
                <a:gridCol w="658368">
                  <a:extLst>
                    <a:ext uri="{9D8B030D-6E8A-4147-A177-3AD203B41FA5}">
                      <a16:colId xmlns:a16="http://schemas.microsoft.com/office/drawing/2014/main" val="1488121475"/>
                    </a:ext>
                  </a:extLst>
                </a:gridCol>
                <a:gridCol w="658368">
                  <a:extLst>
                    <a:ext uri="{9D8B030D-6E8A-4147-A177-3AD203B41FA5}">
                      <a16:colId xmlns:a16="http://schemas.microsoft.com/office/drawing/2014/main" val="1344042556"/>
                    </a:ext>
                  </a:extLst>
                </a:gridCol>
                <a:gridCol w="658368">
                  <a:extLst>
                    <a:ext uri="{9D8B030D-6E8A-4147-A177-3AD203B41FA5}">
                      <a16:colId xmlns:a16="http://schemas.microsoft.com/office/drawing/2014/main" val="339148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60660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18:02:12</a:t>
                      </a:r>
                      <a:r>
                        <a:rPr kumimoji="0" lang="en-US" sz="1000" b="0" i="0" u="none" strike="noStrike" kern="1200" cap="none" spc="0" normalizeH="0" baseline="0" noProof="0">
                          <a:ln>
                            <a:noFill/>
                          </a:ln>
                          <a:solidFill>
                            <a:prstClr val="black"/>
                          </a:solidFill>
                          <a:effectLst/>
                          <a:uLnTx/>
                          <a:uFillTx/>
                          <a:latin typeface="+mn-lt"/>
                          <a:ea typeface="+mn-ea"/>
                          <a:cs typeface="+mn-cs"/>
                        </a:rPr>
                        <a:t>
 Layer for hiking or chilly fall days with this softshell jacket, available exclusively at Costco. This breathable piece provides protection from mixed weather conditions, and is made with 4-way stretch fabric. Plus, it is water-repellent and wind-resistant.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23:09:32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77016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15:02:22</a:t>
                      </a:r>
                      <a:r>
                        <a:rPr kumimoji="0" lang="en-US" sz="1000" b="0" i="0" u="none" strike="noStrike" kern="1200" cap="none" spc="0" normalizeH="0" baseline="0" noProof="0">
                          <a:ln>
                            <a:noFill/>
                          </a:ln>
                          <a:solidFill>
                            <a:prstClr val="black"/>
                          </a:solidFill>
                          <a:effectLst/>
                          <a:uLnTx/>
                          <a:uFillTx/>
                          <a:latin typeface="+mn-lt"/>
                          <a:ea typeface="+mn-ea"/>
                          <a:cs typeface="+mn-cs"/>
                        </a:rPr>
                        <a:t>
 Pick out your next playdate activity! This LEGO® Friends pack comes with 2 mini-doll figures and plenty of fun building ideas – from a buildable pool with a slide to a juice bar.   Give creative kids a Christmas gift to build, now available at Costco.  Recommended age: 6+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23:12:03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46583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Walmart - 2019-09-13 14:57:59</a:t>
                      </a:r>
                      <a:r>
                        <a:rPr kumimoji="0" lang="en-US" sz="1000" b="0" i="0" u="none" strike="noStrike" kern="1200" cap="none" spc="0" normalizeH="0" baseline="0" noProof="0">
                          <a:ln>
                            <a:noFill/>
                          </a:ln>
                          <a:solidFill>
                            <a:prstClr val="black"/>
                          </a:solidFill>
                          <a:effectLst/>
                          <a:uLnTx/>
                          <a:uFillTx/>
                          <a:latin typeface="+mn-lt"/>
                          <a:ea typeface="+mn-ea"/>
                          <a:cs typeface="+mn-cs"/>
                        </a:rPr>
                        <a:t>
 Parsons Tufted Dining Chair. Via Refresh Restyle #dining #diningroom #chair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23:06:47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941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12:36:25</a:t>
                      </a:r>
                      <a:r>
                        <a:rPr kumimoji="0" lang="en-US" sz="1000" b="0" i="0" u="none" strike="noStrike" kern="1200" cap="none" spc="0" normalizeH="0" baseline="0" noProof="0">
                          <a:ln>
                            <a:noFill/>
                          </a:ln>
                          <a:solidFill>
                            <a:prstClr val="black"/>
                          </a:solidFill>
                          <a:effectLst/>
                          <a:uLnTx/>
                          <a:uFillTx/>
                          <a:latin typeface="+mn-lt"/>
                          <a:ea typeface="+mn-ea"/>
                          <a:cs typeface="+mn-cs"/>
                        </a:rPr>
                        <a:t>
 Add a little personality to your laundry room with fun and playful display signs. #HearthAndHand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23:12:17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913327003"/>
                  </a:ext>
                </a:extLst>
              </a:tr>
            </a:tbl>
          </a:graphicData>
        </a:graphic>
      </p:graphicFrame>
      <p:sp>
        <p:nvSpPr>
          <p:cNvPr id="4" name="Text Placeholder 3">
            <a:extLst>
              <a:ext uri="{FF2B5EF4-FFF2-40B4-BE49-F238E27FC236}">
                <a16:creationId xmlns:a16="http://schemas.microsoft.com/office/drawing/2014/main" id="{260A1A14-48B0-4994-927D-36D9BF21E99E}"/>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616162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26F3-0197-4972-9A37-24E9A38208A9}"/>
              </a:ext>
            </a:extLst>
          </p:cNvPr>
          <p:cNvSpPr>
            <a:spLocks noGrp="1"/>
          </p:cNvSpPr>
          <p:nvPr>
            <p:ph type="title"/>
          </p:nvPr>
        </p:nvSpPr>
        <p:spPr/>
        <p:txBody>
          <a:bodyPr/>
          <a:lstStyle/>
          <a:p>
            <a:r>
              <a:rPr lang="en-US"/>
              <a:t>Pinterest Pins Table | Sam's Club - 3 of 7</a:t>
            </a:r>
          </a:p>
        </p:txBody>
      </p:sp>
      <p:graphicFrame>
        <p:nvGraphicFramePr>
          <p:cNvPr id="5" name="Table Placeholder 4">
            <a:extLst>
              <a:ext uri="{FF2B5EF4-FFF2-40B4-BE49-F238E27FC236}">
                <a16:creationId xmlns:a16="http://schemas.microsoft.com/office/drawing/2014/main" id="{51B4F26F-938F-47AA-9776-7DE078856E4D}"/>
              </a:ext>
            </a:extLst>
          </p:cNvPr>
          <p:cNvGraphicFramePr>
            <a:graphicFrameLocks noGrp="1"/>
          </p:cNvGraphicFramePr>
          <p:nvPr>
            <p:ph type="tbl" sz="quarter" idx="13"/>
            <p:extLst>
              <p:ext uri="{D42A27DB-BD31-4B8C-83A1-F6EECF244321}">
                <p14:modId xmlns:p14="http://schemas.microsoft.com/office/powerpoint/2010/main" val="59743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861490568"/>
                    </a:ext>
                  </a:extLst>
                </a:gridCol>
                <a:gridCol w="658368">
                  <a:extLst>
                    <a:ext uri="{9D8B030D-6E8A-4147-A177-3AD203B41FA5}">
                      <a16:colId xmlns:a16="http://schemas.microsoft.com/office/drawing/2014/main" val="2824774310"/>
                    </a:ext>
                  </a:extLst>
                </a:gridCol>
                <a:gridCol w="658368">
                  <a:extLst>
                    <a:ext uri="{9D8B030D-6E8A-4147-A177-3AD203B41FA5}">
                      <a16:colId xmlns:a16="http://schemas.microsoft.com/office/drawing/2014/main" val="911050828"/>
                    </a:ext>
                  </a:extLst>
                </a:gridCol>
                <a:gridCol w="822960">
                  <a:extLst>
                    <a:ext uri="{9D8B030D-6E8A-4147-A177-3AD203B41FA5}">
                      <a16:colId xmlns:a16="http://schemas.microsoft.com/office/drawing/2014/main" val="370762146"/>
                    </a:ext>
                  </a:extLst>
                </a:gridCol>
                <a:gridCol w="658368">
                  <a:extLst>
                    <a:ext uri="{9D8B030D-6E8A-4147-A177-3AD203B41FA5}">
                      <a16:colId xmlns:a16="http://schemas.microsoft.com/office/drawing/2014/main" val="3864379580"/>
                    </a:ext>
                  </a:extLst>
                </a:gridCol>
                <a:gridCol w="658368">
                  <a:extLst>
                    <a:ext uri="{9D8B030D-6E8A-4147-A177-3AD203B41FA5}">
                      <a16:colId xmlns:a16="http://schemas.microsoft.com/office/drawing/2014/main" val="3718097278"/>
                    </a:ext>
                  </a:extLst>
                </a:gridCol>
                <a:gridCol w="658368">
                  <a:extLst>
                    <a:ext uri="{9D8B030D-6E8A-4147-A177-3AD203B41FA5}">
                      <a16:colId xmlns:a16="http://schemas.microsoft.com/office/drawing/2014/main" val="54090217"/>
                    </a:ext>
                  </a:extLst>
                </a:gridCol>
                <a:gridCol w="658368">
                  <a:extLst>
                    <a:ext uri="{9D8B030D-6E8A-4147-A177-3AD203B41FA5}">
                      <a16:colId xmlns:a16="http://schemas.microsoft.com/office/drawing/2014/main" val="3310134746"/>
                    </a:ext>
                  </a:extLst>
                </a:gridCol>
                <a:gridCol w="658368">
                  <a:extLst>
                    <a:ext uri="{9D8B030D-6E8A-4147-A177-3AD203B41FA5}">
                      <a16:colId xmlns:a16="http://schemas.microsoft.com/office/drawing/2014/main" val="209270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61881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12:29:26</a:t>
                      </a:r>
                      <a:r>
                        <a:rPr kumimoji="0" lang="en-US" sz="1000" b="0" i="0" u="none" strike="noStrike" kern="1200" cap="none" spc="0" normalizeH="0" baseline="0" noProof="0">
                          <a:ln>
                            <a:noFill/>
                          </a:ln>
                          <a:solidFill>
                            <a:prstClr val="black"/>
                          </a:solidFill>
                          <a:effectLst/>
                          <a:uLnTx/>
                          <a:uFillTx/>
                          <a:latin typeface="+mn-lt"/>
                          <a:ea typeface="+mn-ea"/>
                          <a:cs typeface="+mn-cs"/>
                        </a:rPr>
                        <a:t>
 From your front door and entryway to your laundry room and living room, bring in warm inviting fall updates to your home. #HearthAndHand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09/15/2019 23:11:09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9345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12:27:18</a:t>
                      </a:r>
                      <a:r>
                        <a:rPr kumimoji="0" lang="en-US" sz="1000" b="0" i="0" u="none" strike="noStrike" kern="1200" cap="none" spc="0" normalizeH="0" baseline="0" noProof="0">
                          <a:ln>
                            <a:noFill/>
                          </a:ln>
                          <a:solidFill>
                            <a:prstClr val="black"/>
                          </a:solidFill>
                          <a:effectLst/>
                          <a:uLnTx/>
                          <a:uFillTx/>
                          <a:latin typeface="+mn-lt"/>
                          <a:ea typeface="+mn-ea"/>
                          <a:cs typeface="+mn-cs"/>
                        </a:rPr>
                        <a:t>
 Find your favorite stems or flowers and arrange them in decorative wood frames for stand-out wall art. #HearthAndHand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86988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12:25:23</a:t>
                      </a:r>
                      <a:r>
                        <a:rPr kumimoji="0" lang="en-US" sz="1000" b="0" i="0" u="none" strike="noStrike" kern="1200" cap="none" spc="0" normalizeH="0" baseline="0" noProof="0">
                          <a:ln>
                            <a:noFill/>
                          </a:ln>
                          <a:solidFill>
                            <a:prstClr val="black"/>
                          </a:solidFill>
                          <a:effectLst/>
                          <a:uLnTx/>
                          <a:uFillTx/>
                          <a:latin typeface="+mn-lt"/>
                          <a:ea typeface="+mn-ea"/>
                          <a:cs typeface="+mn-cs"/>
                        </a:rPr>
                        <a:t>
 A cedar wreath for the door and woven jute rug create an inviting welcome home. #HearthAndHand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23:12:26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5268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12:23:14</a:t>
                      </a:r>
                      <a:r>
                        <a:rPr kumimoji="0" lang="en-US" sz="1000" b="0" i="0" u="none" strike="noStrike" kern="1200" cap="none" spc="0" normalizeH="0" baseline="0" noProof="0">
                          <a:ln>
                            <a:noFill/>
                          </a:ln>
                          <a:solidFill>
                            <a:prstClr val="black"/>
                          </a:solidFill>
                          <a:effectLst/>
                          <a:uLnTx/>
                          <a:uFillTx/>
                          <a:latin typeface="+mn-lt"/>
                          <a:ea typeface="+mn-ea"/>
                          <a:cs typeface="+mn-cs"/>
                        </a:rPr>
                        <a:t>
 Layer in new fall updates into your existing decor, like a cozy throw, woven area rug and an olive branch tree. #HearthAndHand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23:12:17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57252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- 2019-09-13 12:20:22</a:t>
                      </a:r>
                      <a:r>
                        <a:rPr kumimoji="0" lang="en-US" sz="1000" b="0" i="0" u="none" strike="noStrike" kern="1200" cap="none" spc="0" normalizeH="0" baseline="0" noProof="0">
                          <a:ln>
                            <a:noFill/>
                          </a:ln>
                          <a:solidFill>
                            <a:prstClr val="black"/>
                          </a:solidFill>
                          <a:effectLst/>
                          <a:uLnTx/>
                          <a:uFillTx/>
                          <a:latin typeface="+mn-lt"/>
                          <a:ea typeface="+mn-ea"/>
                          <a:cs typeface="+mn-cs"/>
                        </a:rPr>
                        <a:t>
 Prepare for a fall get-together with reactive glaze plates and bowls, wood chargers and cutting boards. #HearthAndHand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23:12:17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574018804"/>
                  </a:ext>
                </a:extLst>
              </a:tr>
            </a:tbl>
          </a:graphicData>
        </a:graphic>
      </p:graphicFrame>
      <p:sp>
        <p:nvSpPr>
          <p:cNvPr id="4" name="Text Placeholder 3">
            <a:extLst>
              <a:ext uri="{FF2B5EF4-FFF2-40B4-BE49-F238E27FC236}">
                <a16:creationId xmlns:a16="http://schemas.microsoft.com/office/drawing/2014/main" id="{0C0BD2D7-4044-4150-9AE8-07EC7B7870A4}"/>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560557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0C5E3-7AFA-4845-ACC9-8B81B626110A}"/>
              </a:ext>
            </a:extLst>
          </p:cNvPr>
          <p:cNvSpPr>
            <a:spLocks noGrp="1"/>
          </p:cNvSpPr>
          <p:nvPr>
            <p:ph type="title"/>
          </p:nvPr>
        </p:nvSpPr>
        <p:spPr/>
        <p:txBody>
          <a:bodyPr/>
          <a:lstStyle/>
          <a:p>
            <a:r>
              <a:rPr lang="en-US"/>
              <a:t>Pinterest Pins Table | Sam's Club - 4 of 7</a:t>
            </a:r>
          </a:p>
        </p:txBody>
      </p:sp>
      <p:graphicFrame>
        <p:nvGraphicFramePr>
          <p:cNvPr id="5" name="Table Placeholder 4">
            <a:extLst>
              <a:ext uri="{FF2B5EF4-FFF2-40B4-BE49-F238E27FC236}">
                <a16:creationId xmlns:a16="http://schemas.microsoft.com/office/drawing/2014/main" id="{B0F22320-4E5F-4E99-B1B5-6C86411B6FF9}"/>
              </a:ext>
            </a:extLst>
          </p:cNvPr>
          <p:cNvGraphicFramePr>
            <a:graphicFrameLocks noGrp="1"/>
          </p:cNvGraphicFramePr>
          <p:nvPr>
            <p:ph type="tbl" sz="quarter" idx="13"/>
            <p:extLst>
              <p:ext uri="{D42A27DB-BD31-4B8C-83A1-F6EECF244321}">
                <p14:modId xmlns:p14="http://schemas.microsoft.com/office/powerpoint/2010/main" val="10521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070439840"/>
                    </a:ext>
                  </a:extLst>
                </a:gridCol>
                <a:gridCol w="658368">
                  <a:extLst>
                    <a:ext uri="{9D8B030D-6E8A-4147-A177-3AD203B41FA5}">
                      <a16:colId xmlns:a16="http://schemas.microsoft.com/office/drawing/2014/main" val="3134877397"/>
                    </a:ext>
                  </a:extLst>
                </a:gridCol>
                <a:gridCol w="658368">
                  <a:extLst>
                    <a:ext uri="{9D8B030D-6E8A-4147-A177-3AD203B41FA5}">
                      <a16:colId xmlns:a16="http://schemas.microsoft.com/office/drawing/2014/main" val="2325528013"/>
                    </a:ext>
                  </a:extLst>
                </a:gridCol>
                <a:gridCol w="822960">
                  <a:extLst>
                    <a:ext uri="{9D8B030D-6E8A-4147-A177-3AD203B41FA5}">
                      <a16:colId xmlns:a16="http://schemas.microsoft.com/office/drawing/2014/main" val="4195448689"/>
                    </a:ext>
                  </a:extLst>
                </a:gridCol>
                <a:gridCol w="658368">
                  <a:extLst>
                    <a:ext uri="{9D8B030D-6E8A-4147-A177-3AD203B41FA5}">
                      <a16:colId xmlns:a16="http://schemas.microsoft.com/office/drawing/2014/main" val="3005116471"/>
                    </a:ext>
                  </a:extLst>
                </a:gridCol>
                <a:gridCol w="658368">
                  <a:extLst>
                    <a:ext uri="{9D8B030D-6E8A-4147-A177-3AD203B41FA5}">
                      <a16:colId xmlns:a16="http://schemas.microsoft.com/office/drawing/2014/main" val="2949903949"/>
                    </a:ext>
                  </a:extLst>
                </a:gridCol>
                <a:gridCol w="658368">
                  <a:extLst>
                    <a:ext uri="{9D8B030D-6E8A-4147-A177-3AD203B41FA5}">
                      <a16:colId xmlns:a16="http://schemas.microsoft.com/office/drawing/2014/main" val="2301361665"/>
                    </a:ext>
                  </a:extLst>
                </a:gridCol>
                <a:gridCol w="658368">
                  <a:extLst>
                    <a:ext uri="{9D8B030D-6E8A-4147-A177-3AD203B41FA5}">
                      <a16:colId xmlns:a16="http://schemas.microsoft.com/office/drawing/2014/main" val="3729089631"/>
                    </a:ext>
                  </a:extLst>
                </a:gridCol>
                <a:gridCol w="658368">
                  <a:extLst>
                    <a:ext uri="{9D8B030D-6E8A-4147-A177-3AD203B41FA5}">
                      <a16:colId xmlns:a16="http://schemas.microsoft.com/office/drawing/2014/main" val="223915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2754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11:01:34</a:t>
                      </a:r>
                      <a:r>
                        <a:rPr kumimoji="0" lang="en-US" sz="1000" b="0" i="0" u="none" strike="noStrike" kern="1200" cap="none" spc="0" normalizeH="0" baseline="0" noProof="0">
                          <a:ln>
                            <a:noFill/>
                          </a:ln>
                          <a:solidFill>
                            <a:prstClr val="black"/>
                          </a:solidFill>
                          <a:effectLst/>
                          <a:uLnTx/>
                          <a:uFillTx/>
                          <a:latin typeface="+mn-lt"/>
                          <a:ea typeface="+mn-ea"/>
                          <a:cs typeface="+mn-cs"/>
                        </a:rPr>
                        <a:t>
 These new Hatchimals toys come in a 30-pack, great for giving away as party savers for a birthday party. Press down to gently crack the shell and meet your new friend – then place any light below your Hatchimal to see them glow.   Recommended age: 5+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23:20:23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81029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- 2019-09-13 01:42:14</a:t>
                      </a:r>
                      <a:r>
                        <a:rPr kumimoji="0" lang="en-US" sz="1000" b="0" i="0" u="none" strike="noStrike" kern="1200" cap="none" spc="0" normalizeH="0" baseline="0" noProof="0">
                          <a:ln>
                            <a:noFill/>
                          </a:ln>
                          <a:solidFill>
                            <a:prstClr val="black"/>
                          </a:solidFill>
                          <a:effectLst/>
                          <a:uLnTx/>
                          <a:uFillTx/>
                          <a:latin typeface="+mn-lt"/>
                          <a:ea typeface="+mn-ea"/>
                          <a:cs typeface="+mn-cs"/>
                        </a:rPr>
                        <a:t>
 Do you want a unique and fun way to personalize your Christmas decor this year? Try this Easy Hot Mess Canvas Ornaments with Cricut!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23:16:02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02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- 2019-09-12 20:02:33</a:t>
                      </a:r>
                      <a:r>
                        <a:rPr kumimoji="0" lang="en-US" sz="1000" b="0" i="0" u="none" strike="noStrike" kern="1200" cap="none" spc="0" normalizeH="0" baseline="0" noProof="0">
                          <a:ln>
                            <a:noFill/>
                          </a:ln>
                          <a:solidFill>
                            <a:prstClr val="black"/>
                          </a:solidFill>
                          <a:effectLst/>
                          <a:uLnTx/>
                          <a:uFillTx/>
                          <a:latin typeface="+mn-lt"/>
                          <a:ea typeface="+mn-ea"/>
                          <a:cs typeface="+mn-cs"/>
                        </a:rPr>
                        <a:t>
 Rustic and refined, the Pacific Grove storage bed is great for stowing away blankets, guest sheets and more. Plus, this Costco pick has USB ports on each side of the headboard. Shop Costco for more bedroom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267315523"/>
                  </a:ext>
                </a:extLst>
              </a:tr>
            </a:tbl>
          </a:graphicData>
        </a:graphic>
      </p:graphicFrame>
      <p:sp>
        <p:nvSpPr>
          <p:cNvPr id="4" name="Text Placeholder 3">
            <a:extLst>
              <a:ext uri="{FF2B5EF4-FFF2-40B4-BE49-F238E27FC236}">
                <a16:creationId xmlns:a16="http://schemas.microsoft.com/office/drawing/2014/main" id="{C831F939-B72A-43F1-A929-26943BCD46D7}"/>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799709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19ADC-439E-48C1-8281-B3538BC7183F}"/>
              </a:ext>
            </a:extLst>
          </p:cNvPr>
          <p:cNvSpPr>
            <a:spLocks noGrp="1"/>
          </p:cNvSpPr>
          <p:nvPr>
            <p:ph type="title"/>
          </p:nvPr>
        </p:nvSpPr>
        <p:spPr/>
        <p:txBody>
          <a:bodyPr/>
          <a:lstStyle/>
          <a:p>
            <a:r>
              <a:rPr lang="en-US"/>
              <a:t>Pinterest Pins Table | Sam's Club - 5 of 7</a:t>
            </a:r>
          </a:p>
        </p:txBody>
      </p:sp>
      <p:graphicFrame>
        <p:nvGraphicFramePr>
          <p:cNvPr id="5" name="Table Placeholder 4">
            <a:extLst>
              <a:ext uri="{FF2B5EF4-FFF2-40B4-BE49-F238E27FC236}">
                <a16:creationId xmlns:a16="http://schemas.microsoft.com/office/drawing/2014/main" id="{0715E948-92F4-468B-ACC8-4D3DD83C810D}"/>
              </a:ext>
            </a:extLst>
          </p:cNvPr>
          <p:cNvGraphicFramePr>
            <a:graphicFrameLocks noGrp="1"/>
          </p:cNvGraphicFramePr>
          <p:nvPr>
            <p:ph type="tbl" sz="quarter" idx="13"/>
            <p:extLst>
              <p:ext uri="{D42A27DB-BD31-4B8C-83A1-F6EECF244321}">
                <p14:modId xmlns:p14="http://schemas.microsoft.com/office/powerpoint/2010/main" val="187859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77476497"/>
                    </a:ext>
                  </a:extLst>
                </a:gridCol>
                <a:gridCol w="658368">
                  <a:extLst>
                    <a:ext uri="{9D8B030D-6E8A-4147-A177-3AD203B41FA5}">
                      <a16:colId xmlns:a16="http://schemas.microsoft.com/office/drawing/2014/main" val="267695335"/>
                    </a:ext>
                  </a:extLst>
                </a:gridCol>
                <a:gridCol w="658368">
                  <a:extLst>
                    <a:ext uri="{9D8B030D-6E8A-4147-A177-3AD203B41FA5}">
                      <a16:colId xmlns:a16="http://schemas.microsoft.com/office/drawing/2014/main" val="456520672"/>
                    </a:ext>
                  </a:extLst>
                </a:gridCol>
                <a:gridCol w="822960">
                  <a:extLst>
                    <a:ext uri="{9D8B030D-6E8A-4147-A177-3AD203B41FA5}">
                      <a16:colId xmlns:a16="http://schemas.microsoft.com/office/drawing/2014/main" val="100508320"/>
                    </a:ext>
                  </a:extLst>
                </a:gridCol>
                <a:gridCol w="658368">
                  <a:extLst>
                    <a:ext uri="{9D8B030D-6E8A-4147-A177-3AD203B41FA5}">
                      <a16:colId xmlns:a16="http://schemas.microsoft.com/office/drawing/2014/main" val="734453992"/>
                    </a:ext>
                  </a:extLst>
                </a:gridCol>
                <a:gridCol w="658368">
                  <a:extLst>
                    <a:ext uri="{9D8B030D-6E8A-4147-A177-3AD203B41FA5}">
                      <a16:colId xmlns:a16="http://schemas.microsoft.com/office/drawing/2014/main" val="150811064"/>
                    </a:ext>
                  </a:extLst>
                </a:gridCol>
                <a:gridCol w="658368">
                  <a:extLst>
                    <a:ext uri="{9D8B030D-6E8A-4147-A177-3AD203B41FA5}">
                      <a16:colId xmlns:a16="http://schemas.microsoft.com/office/drawing/2014/main" val="1318004122"/>
                    </a:ext>
                  </a:extLst>
                </a:gridCol>
                <a:gridCol w="658368">
                  <a:extLst>
                    <a:ext uri="{9D8B030D-6E8A-4147-A177-3AD203B41FA5}">
                      <a16:colId xmlns:a16="http://schemas.microsoft.com/office/drawing/2014/main" val="309243427"/>
                    </a:ext>
                  </a:extLst>
                </a:gridCol>
                <a:gridCol w="658368">
                  <a:extLst>
                    <a:ext uri="{9D8B030D-6E8A-4147-A177-3AD203B41FA5}">
                      <a16:colId xmlns:a16="http://schemas.microsoft.com/office/drawing/2014/main" val="69652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294113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- 2019-09-12 15:04:02</a:t>
                      </a:r>
                      <a:r>
                        <a:rPr kumimoji="0" lang="en-US" sz="1000" b="0" i="0" u="none" strike="noStrike" kern="1200" cap="none" spc="0" normalizeH="0" baseline="0" noProof="0">
                          <a:ln>
                            <a:noFill/>
                          </a:ln>
                          <a:solidFill>
                            <a:prstClr val="black"/>
                          </a:solidFill>
                          <a:effectLst/>
                          <a:uLnTx/>
                          <a:uFillTx/>
                          <a:latin typeface="+mn-lt"/>
                          <a:ea typeface="+mn-ea"/>
                          <a:cs typeface="+mn-cs"/>
                        </a:rPr>
                        <a:t>
 Each collectible Disney Princess doll comes with a quick one-clip dress to seamlessly mix and match fashions.  Pose your princess toy to sit or stand, or share and trade with a friend during a playdate.  Your Disney Princess Collection pack includes all your favorite princesses and will offer hours of fun, imaginary play. Shop for more gift and playdate activities at Costco.com.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23:19:31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72938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- 2019-09-12 11:03:21</a:t>
                      </a:r>
                      <a:r>
                        <a:rPr kumimoji="0" lang="en-US" sz="1000" b="0" i="0" u="none" strike="noStrike" kern="1200" cap="none" spc="0" normalizeH="0" baseline="0" noProof="0">
                          <a:ln>
                            <a:noFill/>
                          </a:ln>
                          <a:solidFill>
                            <a:prstClr val="black"/>
                          </a:solidFill>
                          <a:effectLst/>
                          <a:uLnTx/>
                          <a:uFillTx/>
                          <a:latin typeface="+mn-lt"/>
                          <a:ea typeface="+mn-ea"/>
                          <a:cs typeface="+mn-cs"/>
                        </a:rPr>
                        <a:t>
 The Think Box Great Brain Challenge comes in an 8-pack that includes 3-D puzzles to help practice patience, mindfulness and focus. Plus, this pack includes a wooden storage tray for easy toy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23:19:31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00780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- 2019-09-11 15:33:14</a:t>
                      </a:r>
                      <a:r>
                        <a:rPr kumimoji="0" lang="en-US" sz="1000" b="0" i="0" u="none" strike="noStrike" kern="1200" cap="none" spc="0" normalizeH="0" baseline="0" noProof="0">
                          <a:ln>
                            <a:noFill/>
                          </a:ln>
                          <a:solidFill>
                            <a:prstClr val="black"/>
                          </a:solidFill>
                          <a:effectLst/>
                          <a:uLnTx/>
                          <a:uFillTx/>
                          <a:latin typeface="+mn-lt"/>
                          <a:ea typeface="+mn-ea"/>
                          <a:cs typeface="+mn-cs"/>
                        </a:rPr>
                        <a:t>
 Looking for a techy gift for kids? This smart watch lets them take pictures, videos, play games, tell time and more! Check out Costco.com for presents for all ages.   Recommended age: 4+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23:12:00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378546502"/>
                  </a:ext>
                </a:extLst>
              </a:tr>
            </a:tbl>
          </a:graphicData>
        </a:graphic>
      </p:graphicFrame>
      <p:sp>
        <p:nvSpPr>
          <p:cNvPr id="4" name="Text Placeholder 3">
            <a:extLst>
              <a:ext uri="{FF2B5EF4-FFF2-40B4-BE49-F238E27FC236}">
                <a16:creationId xmlns:a16="http://schemas.microsoft.com/office/drawing/2014/main" id="{7913A424-9098-48B7-966F-351BB9C4CC06}"/>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740221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9FE3C-4FBE-46C5-A5C5-9A080B956E62}"/>
              </a:ext>
            </a:extLst>
          </p:cNvPr>
          <p:cNvSpPr>
            <a:spLocks noGrp="1"/>
          </p:cNvSpPr>
          <p:nvPr>
            <p:ph type="title"/>
          </p:nvPr>
        </p:nvSpPr>
        <p:spPr/>
        <p:txBody>
          <a:bodyPr/>
          <a:lstStyle/>
          <a:p>
            <a:r>
              <a:rPr lang="en-US"/>
              <a:t>Pinterest Pins Table | Sam's Club - 6 of 7</a:t>
            </a:r>
          </a:p>
        </p:txBody>
      </p:sp>
      <p:graphicFrame>
        <p:nvGraphicFramePr>
          <p:cNvPr id="5" name="Table Placeholder 4">
            <a:extLst>
              <a:ext uri="{FF2B5EF4-FFF2-40B4-BE49-F238E27FC236}">
                <a16:creationId xmlns:a16="http://schemas.microsoft.com/office/drawing/2014/main" id="{F91F9BB8-C76D-41C9-A9BB-6DED786FD4DA}"/>
              </a:ext>
            </a:extLst>
          </p:cNvPr>
          <p:cNvGraphicFramePr>
            <a:graphicFrameLocks noGrp="1"/>
          </p:cNvGraphicFramePr>
          <p:nvPr>
            <p:ph type="tbl" sz="quarter" idx="13"/>
            <p:extLst>
              <p:ext uri="{D42A27DB-BD31-4B8C-83A1-F6EECF244321}">
                <p14:modId xmlns:p14="http://schemas.microsoft.com/office/powerpoint/2010/main" val="291194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088603485"/>
                    </a:ext>
                  </a:extLst>
                </a:gridCol>
                <a:gridCol w="658368">
                  <a:extLst>
                    <a:ext uri="{9D8B030D-6E8A-4147-A177-3AD203B41FA5}">
                      <a16:colId xmlns:a16="http://schemas.microsoft.com/office/drawing/2014/main" val="2066271242"/>
                    </a:ext>
                  </a:extLst>
                </a:gridCol>
                <a:gridCol w="658368">
                  <a:extLst>
                    <a:ext uri="{9D8B030D-6E8A-4147-A177-3AD203B41FA5}">
                      <a16:colId xmlns:a16="http://schemas.microsoft.com/office/drawing/2014/main" val="2966582891"/>
                    </a:ext>
                  </a:extLst>
                </a:gridCol>
                <a:gridCol w="822960">
                  <a:extLst>
                    <a:ext uri="{9D8B030D-6E8A-4147-A177-3AD203B41FA5}">
                      <a16:colId xmlns:a16="http://schemas.microsoft.com/office/drawing/2014/main" val="3862564498"/>
                    </a:ext>
                  </a:extLst>
                </a:gridCol>
                <a:gridCol w="658368">
                  <a:extLst>
                    <a:ext uri="{9D8B030D-6E8A-4147-A177-3AD203B41FA5}">
                      <a16:colId xmlns:a16="http://schemas.microsoft.com/office/drawing/2014/main" val="2337212747"/>
                    </a:ext>
                  </a:extLst>
                </a:gridCol>
                <a:gridCol w="658368">
                  <a:extLst>
                    <a:ext uri="{9D8B030D-6E8A-4147-A177-3AD203B41FA5}">
                      <a16:colId xmlns:a16="http://schemas.microsoft.com/office/drawing/2014/main" val="1232390422"/>
                    </a:ext>
                  </a:extLst>
                </a:gridCol>
                <a:gridCol w="658368">
                  <a:extLst>
                    <a:ext uri="{9D8B030D-6E8A-4147-A177-3AD203B41FA5}">
                      <a16:colId xmlns:a16="http://schemas.microsoft.com/office/drawing/2014/main" val="1436097371"/>
                    </a:ext>
                  </a:extLst>
                </a:gridCol>
                <a:gridCol w="658368">
                  <a:extLst>
                    <a:ext uri="{9D8B030D-6E8A-4147-A177-3AD203B41FA5}">
                      <a16:colId xmlns:a16="http://schemas.microsoft.com/office/drawing/2014/main" val="1799213124"/>
                    </a:ext>
                  </a:extLst>
                </a:gridCol>
                <a:gridCol w="658368">
                  <a:extLst>
                    <a:ext uri="{9D8B030D-6E8A-4147-A177-3AD203B41FA5}">
                      <a16:colId xmlns:a16="http://schemas.microsoft.com/office/drawing/2014/main" val="215383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26191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- 2019-09-11 13:02:49</a:t>
                      </a:r>
                      <a:r>
                        <a:rPr kumimoji="0" lang="en-US" sz="1000" b="0" i="0" u="none" strike="noStrike" kern="1200" cap="none" spc="0" normalizeH="0" baseline="0" noProof="0">
                          <a:ln>
                            <a:noFill/>
                          </a:ln>
                          <a:solidFill>
                            <a:prstClr val="black"/>
                          </a:solidFill>
                          <a:effectLst/>
                          <a:uLnTx/>
                          <a:uFillTx/>
                          <a:latin typeface="+mn-lt"/>
                          <a:ea typeface="+mn-ea"/>
                          <a:cs typeface="+mn-cs"/>
                        </a:rPr>
                        <a:t>
 Race to the finish line! Find this 8-pack of die-cast cars at Costco – a great gift for any toddler or speedster. Recommend age: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23:12:00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415937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 - 2019-09-11 11:02:37</a:t>
                      </a:r>
                      <a:r>
                        <a:rPr kumimoji="0" lang="en-US" sz="1000" b="0" i="0" u="none" strike="noStrike" kern="1200" cap="none" spc="0" normalizeH="0" baseline="0" noProof="0">
                          <a:ln>
                            <a:noFill/>
                          </a:ln>
                          <a:solidFill>
                            <a:prstClr val="black"/>
                          </a:solidFill>
                          <a:effectLst/>
                          <a:uLnTx/>
                          <a:uFillTx/>
                          <a:latin typeface="+mn-lt"/>
                          <a:ea typeface="+mn-ea"/>
                          <a:cs typeface="+mn-cs"/>
                        </a:rPr>
                        <a:t>
 Meet a bunch of new LEGO® minifigures enjoying the great outdoors! This set comes with 14 adult and child minifigures, perfect for sharing with a play group or at a LEGO® birthday 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23:20:53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85401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- 2019-09-11 09:55:17</a:t>
                      </a:r>
                      <a:r>
                        <a:rPr kumimoji="0" lang="en-US" sz="1000" b="0" i="0" u="none" strike="noStrike" kern="1200" cap="none" spc="0" normalizeH="0" baseline="0" noProof="0">
                          <a:ln>
                            <a:noFill/>
                          </a:ln>
                          <a:solidFill>
                            <a:prstClr val="black"/>
                          </a:solidFill>
                          <a:effectLst/>
                          <a:uLnTx/>
                          <a:uFillTx/>
                          <a:latin typeface="+mn-lt"/>
                          <a:ea typeface="+mn-ea"/>
                          <a:cs typeface="+mn-cs"/>
                        </a:rPr>
                        <a:t>
 Let kids be whatever they’re dreaming of this Halloween with makeup kits and accessories to pull every costume together. Unicorn? Princess? Dragon? Let’s do it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65632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- 2019-09-11 09:42:06</a:t>
                      </a:r>
                      <a:r>
                        <a:rPr kumimoji="0" lang="en-US" sz="1000" b="0" i="0" u="none" strike="noStrike" kern="1200" cap="none" spc="0" normalizeH="0" baseline="0" noProof="0">
                          <a:ln>
                            <a:noFill/>
                          </a:ln>
                          <a:solidFill>
                            <a:prstClr val="black"/>
                          </a:solidFill>
                          <a:effectLst/>
                          <a:uLnTx/>
                          <a:uFillTx/>
                          <a:latin typeface="+mn-lt"/>
                          <a:ea typeface="+mn-ea"/>
                          <a:cs typeface="+mn-cs"/>
                        </a:rPr>
                        <a:t>
 Master the art of the last-minute costume with these three animal face paint ideas. Perfect for kids who don’t know what they want to be until the Halloween party is starting.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213564426"/>
                  </a:ext>
                </a:extLst>
              </a:tr>
            </a:tbl>
          </a:graphicData>
        </a:graphic>
      </p:graphicFrame>
      <p:sp>
        <p:nvSpPr>
          <p:cNvPr id="4" name="Text Placeholder 3">
            <a:extLst>
              <a:ext uri="{FF2B5EF4-FFF2-40B4-BE49-F238E27FC236}">
                <a16:creationId xmlns:a16="http://schemas.microsoft.com/office/drawing/2014/main" id="{E36AC80D-A1F3-4134-90DE-D0D719282119}"/>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5026437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27A20-7746-4A33-B961-21D6215A1119}"/>
              </a:ext>
            </a:extLst>
          </p:cNvPr>
          <p:cNvSpPr>
            <a:spLocks noGrp="1"/>
          </p:cNvSpPr>
          <p:nvPr>
            <p:ph type="title"/>
          </p:nvPr>
        </p:nvSpPr>
        <p:spPr/>
        <p:txBody>
          <a:bodyPr/>
          <a:lstStyle/>
          <a:p>
            <a:r>
              <a:rPr lang="en-US"/>
              <a:t>Pinterest Pins Table | Sam's Club - 7 of 7</a:t>
            </a:r>
          </a:p>
        </p:txBody>
      </p:sp>
      <p:graphicFrame>
        <p:nvGraphicFramePr>
          <p:cNvPr id="5" name="Table Placeholder 4">
            <a:extLst>
              <a:ext uri="{FF2B5EF4-FFF2-40B4-BE49-F238E27FC236}">
                <a16:creationId xmlns:a16="http://schemas.microsoft.com/office/drawing/2014/main" id="{94CF19A1-0023-4044-82B7-548BFDD860D7}"/>
              </a:ext>
            </a:extLst>
          </p:cNvPr>
          <p:cNvGraphicFramePr>
            <a:graphicFrameLocks noGrp="1"/>
          </p:cNvGraphicFramePr>
          <p:nvPr>
            <p:ph type="tbl" sz="quarter" idx="13"/>
            <p:extLst>
              <p:ext uri="{D42A27DB-BD31-4B8C-83A1-F6EECF244321}">
                <p14:modId xmlns:p14="http://schemas.microsoft.com/office/powerpoint/2010/main" val="2082259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922183547"/>
                    </a:ext>
                  </a:extLst>
                </a:gridCol>
                <a:gridCol w="658368">
                  <a:extLst>
                    <a:ext uri="{9D8B030D-6E8A-4147-A177-3AD203B41FA5}">
                      <a16:colId xmlns:a16="http://schemas.microsoft.com/office/drawing/2014/main" val="3686965396"/>
                    </a:ext>
                  </a:extLst>
                </a:gridCol>
                <a:gridCol w="658368">
                  <a:extLst>
                    <a:ext uri="{9D8B030D-6E8A-4147-A177-3AD203B41FA5}">
                      <a16:colId xmlns:a16="http://schemas.microsoft.com/office/drawing/2014/main" val="2180206818"/>
                    </a:ext>
                  </a:extLst>
                </a:gridCol>
                <a:gridCol w="822960">
                  <a:extLst>
                    <a:ext uri="{9D8B030D-6E8A-4147-A177-3AD203B41FA5}">
                      <a16:colId xmlns:a16="http://schemas.microsoft.com/office/drawing/2014/main" val="1337135699"/>
                    </a:ext>
                  </a:extLst>
                </a:gridCol>
                <a:gridCol w="658368">
                  <a:extLst>
                    <a:ext uri="{9D8B030D-6E8A-4147-A177-3AD203B41FA5}">
                      <a16:colId xmlns:a16="http://schemas.microsoft.com/office/drawing/2014/main" val="2047552709"/>
                    </a:ext>
                  </a:extLst>
                </a:gridCol>
                <a:gridCol w="658368">
                  <a:extLst>
                    <a:ext uri="{9D8B030D-6E8A-4147-A177-3AD203B41FA5}">
                      <a16:colId xmlns:a16="http://schemas.microsoft.com/office/drawing/2014/main" val="2186188828"/>
                    </a:ext>
                  </a:extLst>
                </a:gridCol>
                <a:gridCol w="658368">
                  <a:extLst>
                    <a:ext uri="{9D8B030D-6E8A-4147-A177-3AD203B41FA5}">
                      <a16:colId xmlns:a16="http://schemas.microsoft.com/office/drawing/2014/main" val="2482821489"/>
                    </a:ext>
                  </a:extLst>
                </a:gridCol>
                <a:gridCol w="658368">
                  <a:extLst>
                    <a:ext uri="{9D8B030D-6E8A-4147-A177-3AD203B41FA5}">
                      <a16:colId xmlns:a16="http://schemas.microsoft.com/office/drawing/2014/main" val="632784761"/>
                    </a:ext>
                  </a:extLst>
                </a:gridCol>
                <a:gridCol w="658368">
                  <a:extLst>
                    <a:ext uri="{9D8B030D-6E8A-4147-A177-3AD203B41FA5}">
                      <a16:colId xmlns:a16="http://schemas.microsoft.com/office/drawing/2014/main" val="1188095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256889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- 2019-09-11 09:36:53</a:t>
                      </a:r>
                      <a:r>
                        <a:rPr kumimoji="0" lang="en-US" sz="1000" b="0" i="0" u="none" strike="noStrike" kern="1200" cap="none" spc="0" normalizeH="0" baseline="0" noProof="0">
                          <a:ln>
                            <a:noFill/>
                          </a:ln>
                          <a:solidFill>
                            <a:prstClr val="black"/>
                          </a:solidFill>
                          <a:effectLst/>
                          <a:uLnTx/>
                          <a:uFillTx/>
                          <a:latin typeface="+mn-lt"/>
                          <a:ea typeface="+mn-ea"/>
                          <a:cs typeface="+mn-cs"/>
                        </a:rPr>
                        <a:t>
 Grab a makeup kit to take your Halloween costume to the next level. 30 minutes is all you need with the Mermaid, Unicorn, Zombie or Witch kits.​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11738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- 2019-09-11 09:14:29</a:t>
                      </a:r>
                      <a:r>
                        <a:rPr kumimoji="0" lang="en-US" sz="1000" b="0" i="0" u="none" strike="noStrike" kern="1200" cap="none" spc="0" normalizeH="0" baseline="0" noProof="0">
                          <a:ln>
                            <a:noFill/>
                          </a:ln>
                          <a:solidFill>
                            <a:prstClr val="black"/>
                          </a:solidFill>
                          <a:effectLst/>
                          <a:uLnTx/>
                          <a:uFillTx/>
                          <a:latin typeface="+mn-lt"/>
                          <a:ea typeface="+mn-ea"/>
                          <a:cs typeface="+mn-cs"/>
                        </a:rPr>
                        <a:t>
 Two costumes in one, for twice the fun. When it’s time to get ready for the party, just throw on your wings and—voilà!—instantly transform this caterpillar costume into a butterfly.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23:11:24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27267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Target - 2019-09-11 09:08:09</a:t>
                      </a:r>
                      <a:r>
                        <a:rPr kumimoji="0" lang="en-US" sz="1000" b="0" i="0" u="none" strike="noStrike" kern="1200" cap="none" spc="0" normalizeH="0" baseline="0" noProof="0">
                          <a:ln>
                            <a:noFill/>
                          </a:ln>
                          <a:solidFill>
                            <a:prstClr val="black"/>
                          </a:solidFill>
                          <a:effectLst/>
                          <a:uLnTx/>
                          <a:uFillTx/>
                          <a:latin typeface="+mn-lt"/>
                          <a:ea typeface="+mn-ea"/>
                          <a:cs typeface="+mn-cs"/>
                        </a:rPr>
                        <a:t>
 Make Trunk-or-Treating your new favorite Halloween tradition by creating a bag toss game with a presentation board. Just cut out a few circles and decorate with markers, however you want. Bonus points for matching your Toy Story 4 costume!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23:10:25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435729918"/>
                  </a:ext>
                </a:extLst>
              </a:tr>
            </a:tbl>
          </a:graphicData>
        </a:graphic>
      </p:graphicFrame>
      <p:sp>
        <p:nvSpPr>
          <p:cNvPr id="4" name="Text Placeholder 3">
            <a:extLst>
              <a:ext uri="{FF2B5EF4-FFF2-40B4-BE49-F238E27FC236}">
                <a16:creationId xmlns:a16="http://schemas.microsoft.com/office/drawing/2014/main" id="{911CE681-6F1A-40B4-B1FE-E5F6FF057A1F}"/>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2955314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3066</Words>
  <Application>Microsoft Office PowerPoint</Application>
  <PresentationFormat>On-screen Show (4:3)</PresentationFormat>
  <Paragraphs>1507</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One-Off Requests</vt:lpstr>
      <vt:lpstr>Twitter Key Metrics Table | Sam's Club</vt:lpstr>
      <vt:lpstr>Twitter Own and Retweeted Tweets Table | Sam's Club - 1 of 9</vt:lpstr>
      <vt:lpstr>Twitter Own and Retweeted Tweets Table | Sam's Club - 2 of 9</vt:lpstr>
      <vt:lpstr>Twitter Own and Retweeted Tweets Table | Sam's Club - 3 of 9</vt:lpstr>
      <vt:lpstr>Twitter Own and Retweeted Tweets Table | Sam's Club - 4 of 9</vt:lpstr>
      <vt:lpstr>Twitter Own and Retweeted Tweets Table | Sam's Club - 5 of 9</vt:lpstr>
      <vt:lpstr>Twitter Own and Retweeted Tweets Table | Sam's Club - 6 of 9</vt:lpstr>
      <vt:lpstr>Twitter Own and Retweeted Tweets Table | Sam's Club - 7 of 9</vt:lpstr>
      <vt:lpstr>Twitter Own and Retweeted Tweets Table | Sam's Club - 8 of 9</vt:lpstr>
      <vt:lpstr>Twitter Own and Retweeted Tweets Table | Sam's Club - 9 of 9</vt:lpstr>
      <vt:lpstr>Twitter Followers Total | Sam's Club</vt:lpstr>
      <vt:lpstr>Twitter Followers Change | Sam's Club</vt:lpstr>
      <vt:lpstr>Instagram Key Metrics Table | Sam's Club</vt:lpstr>
      <vt:lpstr>Instagram Posts Table | Sam's Club - 1 of 8</vt:lpstr>
      <vt:lpstr>Instagram Posts Table | Sam's Club - 2 of 8</vt:lpstr>
      <vt:lpstr>Instagram Posts Table | Sam's Club - 3 of 8</vt:lpstr>
      <vt:lpstr>Instagram Posts Table | Sam's Club - 4 of 8</vt:lpstr>
      <vt:lpstr>Instagram Posts Table | Sam's Club - 5 of 8</vt:lpstr>
      <vt:lpstr>Instagram Posts Table | Sam's Club - 6 of 8</vt:lpstr>
      <vt:lpstr>Instagram Posts Table | Sam's Club - 7 of 8</vt:lpstr>
      <vt:lpstr>Instagram Posts Table | Sam's Club - 8 of 8</vt:lpstr>
      <vt:lpstr>Instagram Followers Total | Sam's Club</vt:lpstr>
      <vt:lpstr>Instagram Followers Change | Sam's Club</vt:lpstr>
      <vt:lpstr>Facebook Key Metrics Table | Sam's Club - 1 of 3</vt:lpstr>
      <vt:lpstr>Facebook Key Metrics Table | Sam's Club - 2 of 3</vt:lpstr>
      <vt:lpstr>Facebook Key Metrics Table | Sam's Club - 3 of 3</vt:lpstr>
      <vt:lpstr>Facebook Custom Own Posts Table | Sam's Club - 1 of 5</vt:lpstr>
      <vt:lpstr>Facebook Custom Own Posts Table | Sam's Club - 2 of 5</vt:lpstr>
      <vt:lpstr>Facebook Custom Own Posts Table | Sam's Club - 3 of 5</vt:lpstr>
      <vt:lpstr>Facebook Custom Own Posts Table | Sam's Club - 4 of 5</vt:lpstr>
      <vt:lpstr>Facebook Custom Own Posts Table | Sam's Club - 5 of 5</vt:lpstr>
      <vt:lpstr>Facebook Fans Total | Sam's Club</vt:lpstr>
      <vt:lpstr>Facebook Fans Change | Sam's Club</vt:lpstr>
      <vt:lpstr>Instagram Stories Key Metrics Table | Sam's Club</vt:lpstr>
      <vt:lpstr>Instagram Stories Table  | Sam's Club</vt:lpstr>
      <vt:lpstr>Pinterest Key Metrics Table | Sam's Club</vt:lpstr>
      <vt:lpstr>Pinterest Pins Table | Sam's Club - 1 of 7</vt:lpstr>
      <vt:lpstr>Pinterest Pins Table | Sam's Club - 2 of 7</vt:lpstr>
      <vt:lpstr>Pinterest Pins Table | Sam's Club - 3 of 7</vt:lpstr>
      <vt:lpstr>Pinterest Pins Table | Sam's Club - 4 of 7</vt:lpstr>
      <vt:lpstr>Pinterest Pins Table | Sam's Club - 5 of 7</vt:lpstr>
      <vt:lpstr>Pinterest Pins Table | Sam's Club - 6 of 7</vt:lpstr>
      <vt:lpstr>Pinterest Pins Table | Sam's Club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One-Off Requests</dc:title>
  <dc:creator>Frederik Peiniger</dc:creator>
  <cp:lastModifiedBy>Frederik Peiniger</cp:lastModifiedBy>
  <cp:revision>1</cp:revision>
  <dcterms:created xsi:type="dcterms:W3CDTF">2019-09-18T16:14:54Z</dcterms:created>
  <dcterms:modified xsi:type="dcterms:W3CDTF">2019-09-18T16:16:59Z</dcterms:modified>
</cp:coreProperties>
</file>