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2" r:id="rId25"/>
    <p:sldId id="283" r:id="rId26"/>
    <p:sldId id="284"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@youtheory</c:v>
                </c:pt>
              </c:strCache>
            </c:strRef>
          </c:tx>
          <c:spPr>
            <a:ln w="28575" cap="rnd">
              <a:solidFill>
                <a:schemeClr val="accent1"/>
              </a:solidFill>
              <a:round/>
            </a:ln>
            <a:effectLst/>
          </c:spPr>
          <c:marker>
            <c:symbol val="none"/>
          </c:marker>
          <c:cat>
            <c:numRef>
              <c:f>Sheet1!$A$2:$A$7</c:f>
              <c:numCache>
                <c:formatCode>m/d/yyyy</c:formatCode>
                <c:ptCount val="6"/>
                <c:pt idx="0">
                  <c:v>43584</c:v>
                </c:pt>
                <c:pt idx="1">
                  <c:v>43591</c:v>
                </c:pt>
                <c:pt idx="2">
                  <c:v>43598</c:v>
                </c:pt>
                <c:pt idx="3">
                  <c:v>43605</c:v>
                </c:pt>
                <c:pt idx="4">
                  <c:v>43612</c:v>
                </c:pt>
                <c:pt idx="5">
                  <c:v>43619</c:v>
                </c:pt>
              </c:numCache>
            </c:numRef>
          </c:cat>
          <c:val>
            <c:numRef>
              <c:f>Sheet1!$B$2:$B$7</c:f>
              <c:numCache>
                <c:formatCode>General</c:formatCode>
                <c:ptCount val="6"/>
                <c:pt idx="0">
                  <c:v>1364</c:v>
                </c:pt>
                <c:pt idx="1">
                  <c:v>1364</c:v>
                </c:pt>
                <c:pt idx="2">
                  <c:v>1364</c:v>
                </c:pt>
                <c:pt idx="3">
                  <c:v>1363</c:v>
                </c:pt>
                <c:pt idx="4">
                  <c:v>1365</c:v>
                </c:pt>
                <c:pt idx="5">
                  <c:v>1365</c:v>
                </c:pt>
              </c:numCache>
            </c:numRef>
          </c:val>
          <c:smooth val="0"/>
          <c:extLst>
            <c:ext xmlns:c16="http://schemas.microsoft.com/office/drawing/2014/chart" uri="{C3380CC4-5D6E-409C-BE32-E72D297353CC}">
              <c16:uniqueId val="{00000000-24BD-4352-87FE-EB52037647F4}"/>
            </c:ext>
          </c:extLst>
        </c:ser>
        <c:dLbls>
          <c:showLegendKey val="0"/>
          <c:showVal val="0"/>
          <c:showCatName val="0"/>
          <c:showSerName val="0"/>
          <c:showPercent val="0"/>
          <c:showBubbleSize val="0"/>
        </c:dLbls>
        <c:smooth val="0"/>
        <c:axId val="309131000"/>
        <c:axId val="309128704"/>
      </c:lineChart>
      <c:dateAx>
        <c:axId val="309131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128704"/>
        <c:crosses val="autoZero"/>
        <c:auto val="1"/>
        <c:lblOffset val="100"/>
        <c:baseTimeUnit val="days"/>
      </c:dateAx>
      <c:valAx>
        <c:axId val="309128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131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@youtheory</c:v>
                </c:pt>
              </c:strCache>
            </c:strRef>
          </c:tx>
          <c:spPr>
            <a:ln w="28575" cap="rnd">
              <a:solidFill>
                <a:schemeClr val="accent1"/>
              </a:solidFill>
              <a:round/>
            </a:ln>
            <a:effectLst/>
          </c:spPr>
          <c:marker>
            <c:symbol val="none"/>
          </c:marker>
          <c:cat>
            <c:numRef>
              <c:f>Sheet1!$A$2:$A$7</c:f>
              <c:numCache>
                <c:formatCode>m/d/yyyy</c:formatCode>
                <c:ptCount val="6"/>
                <c:pt idx="0">
                  <c:v>43584</c:v>
                </c:pt>
                <c:pt idx="1">
                  <c:v>43591</c:v>
                </c:pt>
                <c:pt idx="2">
                  <c:v>43598</c:v>
                </c:pt>
                <c:pt idx="3">
                  <c:v>43605</c:v>
                </c:pt>
                <c:pt idx="4">
                  <c:v>43612</c:v>
                </c:pt>
                <c:pt idx="5">
                  <c:v>43619</c:v>
                </c:pt>
              </c:numCache>
            </c:numRef>
          </c:cat>
          <c:val>
            <c:numRef>
              <c:f>Sheet1!$B$2:$B$7</c:f>
              <c:numCache>
                <c:formatCode>General</c:formatCode>
                <c:ptCount val="6"/>
                <c:pt idx="0">
                  <c:v>2</c:v>
                </c:pt>
                <c:pt idx="1">
                  <c:v>0</c:v>
                </c:pt>
                <c:pt idx="2">
                  <c:v>0</c:v>
                </c:pt>
                <c:pt idx="3">
                  <c:v>-1</c:v>
                </c:pt>
                <c:pt idx="4">
                  <c:v>2</c:v>
                </c:pt>
                <c:pt idx="5">
                  <c:v>0</c:v>
                </c:pt>
              </c:numCache>
            </c:numRef>
          </c:val>
          <c:smooth val="0"/>
          <c:extLst>
            <c:ext xmlns:c16="http://schemas.microsoft.com/office/drawing/2014/chart" uri="{C3380CC4-5D6E-409C-BE32-E72D297353CC}">
              <c16:uniqueId val="{00000000-410F-43CB-B6D0-1D9F66D12324}"/>
            </c:ext>
          </c:extLst>
        </c:ser>
        <c:dLbls>
          <c:showLegendKey val="0"/>
          <c:showVal val="0"/>
          <c:showCatName val="0"/>
          <c:showSerName val="0"/>
          <c:showPercent val="0"/>
          <c:showBubbleSize val="0"/>
        </c:dLbls>
        <c:smooth val="0"/>
        <c:axId val="309134280"/>
        <c:axId val="309133296"/>
      </c:lineChart>
      <c:dateAx>
        <c:axId val="309134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133296"/>
        <c:crosses val="autoZero"/>
        <c:auto val="1"/>
        <c:lblOffset val="100"/>
        <c:baseTimeUnit val="days"/>
      </c:dateAx>
      <c:valAx>
        <c:axId val="309133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134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youtheory</c:v>
                </c:pt>
              </c:strCache>
            </c:strRef>
          </c:tx>
          <c:spPr>
            <a:ln w="28575" cap="rnd">
              <a:solidFill>
                <a:schemeClr val="accent1"/>
              </a:solidFill>
              <a:round/>
            </a:ln>
            <a:effectLst/>
          </c:spPr>
          <c:marker>
            <c:symbol val="none"/>
          </c:marker>
          <c:cat>
            <c:numRef>
              <c:f>Sheet1!$A$2:$A$7</c:f>
              <c:numCache>
                <c:formatCode>m/d/yyyy</c:formatCode>
                <c:ptCount val="6"/>
                <c:pt idx="0">
                  <c:v>43584</c:v>
                </c:pt>
                <c:pt idx="1">
                  <c:v>43591</c:v>
                </c:pt>
                <c:pt idx="2">
                  <c:v>43598</c:v>
                </c:pt>
                <c:pt idx="3">
                  <c:v>43605</c:v>
                </c:pt>
                <c:pt idx="4">
                  <c:v>43612</c:v>
                </c:pt>
                <c:pt idx="5">
                  <c:v>43619</c:v>
                </c:pt>
              </c:numCache>
            </c:numRef>
          </c:cat>
          <c:val>
            <c:numRef>
              <c:f>Sheet1!$B$2:$B$7</c:f>
              <c:numCache>
                <c:formatCode>General</c:formatCode>
                <c:ptCount val="6"/>
                <c:pt idx="0">
                  <c:v>16281</c:v>
                </c:pt>
                <c:pt idx="1">
                  <c:v>16770</c:v>
                </c:pt>
                <c:pt idx="2">
                  <c:v>16989</c:v>
                </c:pt>
                <c:pt idx="3">
                  <c:v>17311</c:v>
                </c:pt>
                <c:pt idx="4">
                  <c:v>17472</c:v>
                </c:pt>
                <c:pt idx="5">
                  <c:v>17516</c:v>
                </c:pt>
              </c:numCache>
            </c:numRef>
          </c:val>
          <c:smooth val="0"/>
          <c:extLst>
            <c:ext xmlns:c16="http://schemas.microsoft.com/office/drawing/2014/chart" uri="{C3380CC4-5D6E-409C-BE32-E72D297353CC}">
              <c16:uniqueId val="{00000000-3299-4D70-A547-705A6EC7A7F1}"/>
            </c:ext>
          </c:extLst>
        </c:ser>
        <c:dLbls>
          <c:showLegendKey val="0"/>
          <c:showVal val="0"/>
          <c:showCatName val="0"/>
          <c:showSerName val="0"/>
          <c:showPercent val="0"/>
          <c:showBubbleSize val="0"/>
        </c:dLbls>
        <c:smooth val="0"/>
        <c:axId val="386655048"/>
        <c:axId val="386648488"/>
      </c:lineChart>
      <c:dateAx>
        <c:axId val="386655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648488"/>
        <c:crosses val="autoZero"/>
        <c:auto val="1"/>
        <c:lblOffset val="100"/>
        <c:baseTimeUnit val="days"/>
      </c:dateAx>
      <c:valAx>
        <c:axId val="386648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655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youtheory</c:v>
                </c:pt>
              </c:strCache>
            </c:strRef>
          </c:tx>
          <c:spPr>
            <a:ln w="28575" cap="rnd">
              <a:solidFill>
                <a:schemeClr val="accent1"/>
              </a:solidFill>
              <a:round/>
            </a:ln>
            <a:effectLst/>
          </c:spPr>
          <c:marker>
            <c:symbol val="none"/>
          </c:marker>
          <c:cat>
            <c:numRef>
              <c:f>Sheet1!$A$2:$A$7</c:f>
              <c:numCache>
                <c:formatCode>m/d/yyyy</c:formatCode>
                <c:ptCount val="6"/>
                <c:pt idx="0">
                  <c:v>43584</c:v>
                </c:pt>
                <c:pt idx="1">
                  <c:v>43591</c:v>
                </c:pt>
                <c:pt idx="2">
                  <c:v>43598</c:v>
                </c:pt>
                <c:pt idx="3">
                  <c:v>43605</c:v>
                </c:pt>
                <c:pt idx="4">
                  <c:v>43612</c:v>
                </c:pt>
                <c:pt idx="5">
                  <c:v>43619</c:v>
                </c:pt>
              </c:numCache>
            </c:numRef>
          </c:cat>
          <c:val>
            <c:numRef>
              <c:f>Sheet1!$B$2:$B$7</c:f>
              <c:numCache>
                <c:formatCode>General</c:formatCode>
                <c:ptCount val="6"/>
                <c:pt idx="0">
                  <c:v>297</c:v>
                </c:pt>
                <c:pt idx="1">
                  <c:v>489</c:v>
                </c:pt>
                <c:pt idx="2">
                  <c:v>219</c:v>
                </c:pt>
                <c:pt idx="3">
                  <c:v>322</c:v>
                </c:pt>
                <c:pt idx="4">
                  <c:v>161</c:v>
                </c:pt>
                <c:pt idx="5">
                  <c:v>44</c:v>
                </c:pt>
              </c:numCache>
            </c:numRef>
          </c:val>
          <c:smooth val="0"/>
          <c:extLst>
            <c:ext xmlns:c16="http://schemas.microsoft.com/office/drawing/2014/chart" uri="{C3380CC4-5D6E-409C-BE32-E72D297353CC}">
              <c16:uniqueId val="{00000000-9E32-4BFC-BD5A-C49709E61019}"/>
            </c:ext>
          </c:extLst>
        </c:ser>
        <c:dLbls>
          <c:showLegendKey val="0"/>
          <c:showVal val="0"/>
          <c:showCatName val="0"/>
          <c:showSerName val="0"/>
          <c:showPercent val="0"/>
          <c:showBubbleSize val="0"/>
        </c:dLbls>
        <c:smooth val="0"/>
        <c:axId val="386646520"/>
        <c:axId val="386652096"/>
      </c:lineChart>
      <c:dateAx>
        <c:axId val="386646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652096"/>
        <c:crosses val="autoZero"/>
        <c:auto val="1"/>
        <c:lblOffset val="100"/>
        <c:baseTimeUnit val="days"/>
      </c:dateAx>
      <c:valAx>
        <c:axId val="386652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646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Youtheory</c:v>
                </c:pt>
              </c:strCache>
            </c:strRef>
          </c:tx>
          <c:spPr>
            <a:ln w="28575" cap="rnd">
              <a:solidFill>
                <a:schemeClr val="accent1"/>
              </a:solidFill>
              <a:round/>
            </a:ln>
            <a:effectLst/>
          </c:spPr>
          <c:marker>
            <c:symbol val="none"/>
          </c:marker>
          <c:cat>
            <c:numRef>
              <c:f>Sheet1!$A$2:$A$7</c:f>
              <c:numCache>
                <c:formatCode>m/d/yyyy</c:formatCode>
                <c:ptCount val="6"/>
                <c:pt idx="0">
                  <c:v>43584</c:v>
                </c:pt>
                <c:pt idx="1">
                  <c:v>43591</c:v>
                </c:pt>
                <c:pt idx="2">
                  <c:v>43598</c:v>
                </c:pt>
                <c:pt idx="3">
                  <c:v>43605</c:v>
                </c:pt>
                <c:pt idx="4">
                  <c:v>43612</c:v>
                </c:pt>
                <c:pt idx="5">
                  <c:v>43619</c:v>
                </c:pt>
              </c:numCache>
            </c:numRef>
          </c:cat>
          <c:val>
            <c:numRef>
              <c:f>Sheet1!$B$2:$B$7</c:f>
              <c:numCache>
                <c:formatCode>General</c:formatCode>
                <c:ptCount val="6"/>
                <c:pt idx="0">
                  <c:v>31277</c:v>
                </c:pt>
                <c:pt idx="1">
                  <c:v>31305</c:v>
                </c:pt>
                <c:pt idx="2">
                  <c:v>31303</c:v>
                </c:pt>
                <c:pt idx="3">
                  <c:v>31321</c:v>
                </c:pt>
                <c:pt idx="4">
                  <c:v>31344</c:v>
                </c:pt>
                <c:pt idx="5">
                  <c:v>31344</c:v>
                </c:pt>
              </c:numCache>
            </c:numRef>
          </c:val>
          <c:smooth val="0"/>
          <c:extLst>
            <c:ext xmlns:c16="http://schemas.microsoft.com/office/drawing/2014/chart" uri="{C3380CC4-5D6E-409C-BE32-E72D297353CC}">
              <c16:uniqueId val="{00000000-28C6-415F-A02F-D0EB913C2A19}"/>
            </c:ext>
          </c:extLst>
        </c:ser>
        <c:dLbls>
          <c:showLegendKey val="0"/>
          <c:showVal val="0"/>
          <c:showCatName val="0"/>
          <c:showSerName val="0"/>
          <c:showPercent val="0"/>
          <c:showBubbleSize val="0"/>
        </c:dLbls>
        <c:smooth val="0"/>
        <c:axId val="417766872"/>
        <c:axId val="417771136"/>
      </c:lineChart>
      <c:dateAx>
        <c:axId val="417766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771136"/>
        <c:crosses val="autoZero"/>
        <c:auto val="1"/>
        <c:lblOffset val="100"/>
        <c:baseTimeUnit val="days"/>
      </c:dateAx>
      <c:valAx>
        <c:axId val="417771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766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Youtheory</c:v>
                </c:pt>
              </c:strCache>
            </c:strRef>
          </c:tx>
          <c:spPr>
            <a:ln w="28575" cap="rnd">
              <a:solidFill>
                <a:schemeClr val="accent1"/>
              </a:solidFill>
              <a:round/>
            </a:ln>
            <a:effectLst/>
          </c:spPr>
          <c:marker>
            <c:symbol val="none"/>
          </c:marker>
          <c:cat>
            <c:numRef>
              <c:f>Sheet1!$A$2:$A$7</c:f>
              <c:numCache>
                <c:formatCode>m/d/yyyy</c:formatCode>
                <c:ptCount val="6"/>
                <c:pt idx="0">
                  <c:v>43584</c:v>
                </c:pt>
                <c:pt idx="1">
                  <c:v>43591</c:v>
                </c:pt>
                <c:pt idx="2">
                  <c:v>43598</c:v>
                </c:pt>
                <c:pt idx="3">
                  <c:v>43605</c:v>
                </c:pt>
                <c:pt idx="4">
                  <c:v>43612</c:v>
                </c:pt>
                <c:pt idx="5">
                  <c:v>43619</c:v>
                </c:pt>
              </c:numCache>
            </c:numRef>
          </c:cat>
          <c:val>
            <c:numRef>
              <c:f>Sheet1!$B$2:$B$7</c:f>
              <c:numCache>
                <c:formatCode>General</c:formatCode>
                <c:ptCount val="6"/>
                <c:pt idx="0">
                  <c:v>26</c:v>
                </c:pt>
                <c:pt idx="1">
                  <c:v>28</c:v>
                </c:pt>
                <c:pt idx="2">
                  <c:v>-2</c:v>
                </c:pt>
                <c:pt idx="3">
                  <c:v>18</c:v>
                </c:pt>
                <c:pt idx="4">
                  <c:v>23</c:v>
                </c:pt>
                <c:pt idx="5">
                  <c:v>0</c:v>
                </c:pt>
              </c:numCache>
            </c:numRef>
          </c:val>
          <c:smooth val="0"/>
          <c:extLst>
            <c:ext xmlns:c16="http://schemas.microsoft.com/office/drawing/2014/chart" uri="{C3380CC4-5D6E-409C-BE32-E72D297353CC}">
              <c16:uniqueId val="{00000000-4755-47A0-A0F2-AF4C0EEB2B7D}"/>
            </c:ext>
          </c:extLst>
        </c:ser>
        <c:dLbls>
          <c:showLegendKey val="0"/>
          <c:showVal val="0"/>
          <c:showCatName val="0"/>
          <c:showSerName val="0"/>
          <c:showPercent val="0"/>
          <c:showBubbleSize val="0"/>
        </c:dLbls>
        <c:smooth val="0"/>
        <c:axId val="417773104"/>
        <c:axId val="417767856"/>
      </c:lineChart>
      <c:dateAx>
        <c:axId val="417773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767856"/>
        <c:crosses val="autoZero"/>
        <c:auto val="1"/>
        <c:lblOffset val="100"/>
        <c:baseTimeUnit val="days"/>
      </c:dateAx>
      <c:valAx>
        <c:axId val="417767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773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6BDB3-71BB-46EE-AFDB-C5FBE6091575}"/>
              </a:ext>
            </a:extLst>
          </p:cNvPr>
          <p:cNvSpPr>
            <a:spLocks noGrp="1"/>
          </p:cNvSpPr>
          <p:nvPr>
            <p:ph type="ctrTitle"/>
          </p:nvPr>
        </p:nvSpPr>
        <p:spPr/>
        <p:txBody>
          <a:bodyPr/>
          <a:lstStyle/>
          <a:p>
            <a:r>
              <a:rPr lang="en-US"/>
              <a:t>One-Off Requests</a:t>
            </a:r>
          </a:p>
        </p:txBody>
      </p:sp>
      <p:sp>
        <p:nvSpPr>
          <p:cNvPr id="3" name="Subtitle 2">
            <a:extLst>
              <a:ext uri="{FF2B5EF4-FFF2-40B4-BE49-F238E27FC236}">
                <a16:creationId xmlns:a16="http://schemas.microsoft.com/office/drawing/2014/main" id="{2A45F309-0920-4C73-A3A9-30D409E1CB09}"/>
              </a:ext>
            </a:extLst>
          </p:cNvPr>
          <p:cNvSpPr>
            <a:spLocks noGrp="1"/>
          </p:cNvSpPr>
          <p:nvPr>
            <p:ph type="subTitle" idx="1"/>
          </p:nvPr>
        </p:nvSpPr>
        <p:spPr/>
        <p:txBody>
          <a:bodyPr/>
          <a:lstStyle/>
          <a:p>
            <a:r>
              <a:rPr lang="en-US"/>
              <a:t>The Marketing Arm</a:t>
            </a:r>
          </a:p>
        </p:txBody>
      </p:sp>
    </p:spTree>
    <p:extLst>
      <p:ext uri="{BB962C8B-B14F-4D97-AF65-F5344CB8AC3E}">
        <p14:creationId xmlns:p14="http://schemas.microsoft.com/office/powerpoint/2010/main" val="9663760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C6593-3830-4590-803B-28B1171D03D1}"/>
              </a:ext>
            </a:extLst>
          </p:cNvPr>
          <p:cNvSpPr>
            <a:spLocks noGrp="1"/>
          </p:cNvSpPr>
          <p:nvPr>
            <p:ph type="title"/>
          </p:nvPr>
        </p:nvSpPr>
        <p:spPr/>
        <p:txBody>
          <a:bodyPr/>
          <a:lstStyle/>
          <a:p>
            <a:r>
              <a:rPr lang="en-US"/>
              <a:t>Twitter Key Metrics Table | YouTheory (ONLY)</a:t>
            </a:r>
          </a:p>
        </p:txBody>
      </p:sp>
      <p:graphicFrame>
        <p:nvGraphicFramePr>
          <p:cNvPr id="5" name="Table Placeholder 4">
            <a:extLst>
              <a:ext uri="{FF2B5EF4-FFF2-40B4-BE49-F238E27FC236}">
                <a16:creationId xmlns:a16="http://schemas.microsoft.com/office/drawing/2014/main" id="{FDE61B6A-25F9-4F69-B9E9-F2BEB3305DAD}"/>
              </a:ext>
            </a:extLst>
          </p:cNvPr>
          <p:cNvGraphicFramePr>
            <a:graphicFrameLocks noGrp="1"/>
          </p:cNvGraphicFramePr>
          <p:nvPr>
            <p:ph type="tbl" sz="quarter" idx="13"/>
            <p:extLst>
              <p:ext uri="{D42A27DB-BD31-4B8C-83A1-F6EECF244321}">
                <p14:modId xmlns:p14="http://schemas.microsoft.com/office/powerpoint/2010/main" val="2084813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344023285"/>
                    </a:ext>
                  </a:extLst>
                </a:gridCol>
                <a:gridCol w="493776">
                  <a:extLst>
                    <a:ext uri="{9D8B030D-6E8A-4147-A177-3AD203B41FA5}">
                      <a16:colId xmlns:a16="http://schemas.microsoft.com/office/drawing/2014/main" val="1004788619"/>
                    </a:ext>
                  </a:extLst>
                </a:gridCol>
                <a:gridCol w="493776">
                  <a:extLst>
                    <a:ext uri="{9D8B030D-6E8A-4147-A177-3AD203B41FA5}">
                      <a16:colId xmlns:a16="http://schemas.microsoft.com/office/drawing/2014/main" val="3770719336"/>
                    </a:ext>
                  </a:extLst>
                </a:gridCol>
                <a:gridCol w="493776">
                  <a:extLst>
                    <a:ext uri="{9D8B030D-6E8A-4147-A177-3AD203B41FA5}">
                      <a16:colId xmlns:a16="http://schemas.microsoft.com/office/drawing/2014/main" val="17176063"/>
                    </a:ext>
                  </a:extLst>
                </a:gridCol>
                <a:gridCol w="493776">
                  <a:extLst>
                    <a:ext uri="{9D8B030D-6E8A-4147-A177-3AD203B41FA5}">
                      <a16:colId xmlns:a16="http://schemas.microsoft.com/office/drawing/2014/main" val="1127521238"/>
                    </a:ext>
                  </a:extLst>
                </a:gridCol>
                <a:gridCol w="493776">
                  <a:extLst>
                    <a:ext uri="{9D8B030D-6E8A-4147-A177-3AD203B41FA5}">
                      <a16:colId xmlns:a16="http://schemas.microsoft.com/office/drawing/2014/main" val="1126329587"/>
                    </a:ext>
                  </a:extLst>
                </a:gridCol>
                <a:gridCol w="493776">
                  <a:extLst>
                    <a:ext uri="{9D8B030D-6E8A-4147-A177-3AD203B41FA5}">
                      <a16:colId xmlns:a16="http://schemas.microsoft.com/office/drawing/2014/main" val="3246567908"/>
                    </a:ext>
                  </a:extLst>
                </a:gridCol>
                <a:gridCol w="493776">
                  <a:extLst>
                    <a:ext uri="{9D8B030D-6E8A-4147-A177-3AD203B41FA5}">
                      <a16:colId xmlns:a16="http://schemas.microsoft.com/office/drawing/2014/main" val="3878904815"/>
                    </a:ext>
                  </a:extLst>
                </a:gridCol>
                <a:gridCol w="493776">
                  <a:extLst>
                    <a:ext uri="{9D8B030D-6E8A-4147-A177-3AD203B41FA5}">
                      <a16:colId xmlns:a16="http://schemas.microsoft.com/office/drawing/2014/main" val="2175250430"/>
                    </a:ext>
                  </a:extLst>
                </a:gridCol>
                <a:gridCol w="493776">
                  <a:extLst>
                    <a:ext uri="{9D8B030D-6E8A-4147-A177-3AD203B41FA5}">
                      <a16:colId xmlns:a16="http://schemas.microsoft.com/office/drawing/2014/main" val="2922829852"/>
                    </a:ext>
                  </a:extLst>
                </a:gridCol>
                <a:gridCol w="493776">
                  <a:extLst>
                    <a:ext uri="{9D8B030D-6E8A-4147-A177-3AD203B41FA5}">
                      <a16:colId xmlns:a16="http://schemas.microsoft.com/office/drawing/2014/main" val="4130079774"/>
                    </a:ext>
                  </a:extLst>
                </a:gridCol>
                <a:gridCol w="493776">
                  <a:extLst>
                    <a:ext uri="{9D8B030D-6E8A-4147-A177-3AD203B41FA5}">
                      <a16:colId xmlns:a16="http://schemas.microsoft.com/office/drawing/2014/main" val="2146070076"/>
                    </a:ext>
                  </a:extLst>
                </a:gridCol>
                <a:gridCol w="493776">
                  <a:extLst>
                    <a:ext uri="{9D8B030D-6E8A-4147-A177-3AD203B41FA5}">
                      <a16:colId xmlns:a16="http://schemas.microsoft.com/office/drawing/2014/main" val="4011351459"/>
                    </a:ext>
                  </a:extLst>
                </a:gridCol>
                <a:gridCol w="493776">
                  <a:extLst>
                    <a:ext uri="{9D8B030D-6E8A-4147-A177-3AD203B41FA5}">
                      <a16:colId xmlns:a16="http://schemas.microsoft.com/office/drawing/2014/main" val="93071791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20644840"/>
                  </a:ext>
                </a:extLst>
              </a:tr>
              <a:tr h="370840">
                <a:tc>
                  <a:txBody>
                    <a:bodyPr/>
                    <a:lstStyle/>
                    <a:p>
                      <a:r>
                        <a:rPr lang="en-US" sz="1000"/>
                        <a:t>@youtheory</a:t>
                      </a:r>
                    </a:p>
                  </a:txBody>
                  <a:tcPr/>
                </a:tc>
                <a:tc>
                  <a:txBody>
                    <a:bodyPr/>
                    <a:lstStyle/>
                    <a:p>
                      <a:r>
                        <a:rPr lang="en-US" sz="1000"/>
                        <a:t>1365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1067892987"/>
                  </a:ext>
                </a:extLst>
              </a:tr>
            </a:tbl>
          </a:graphicData>
        </a:graphic>
      </p:graphicFrame>
      <p:sp>
        <p:nvSpPr>
          <p:cNvPr id="4" name="Text Placeholder 3">
            <a:extLst>
              <a:ext uri="{FF2B5EF4-FFF2-40B4-BE49-F238E27FC236}">
                <a16:creationId xmlns:a16="http://schemas.microsoft.com/office/drawing/2014/main" id="{FCF39B56-1AA2-4BC5-B584-7E0047400CEE}"/>
              </a:ext>
            </a:extLst>
          </p:cNvPr>
          <p:cNvSpPr>
            <a:spLocks noGrp="1"/>
          </p:cNvSpPr>
          <p:nvPr>
            <p:ph type="body" sz="quarter" idx="14"/>
          </p:nvPr>
        </p:nvSpPr>
        <p:spPr/>
        <p:txBody>
          <a:bodyPr/>
          <a:lstStyle/>
          <a:p>
            <a:r>
              <a:rPr lang="en-US"/>
              <a:t>05/04/2019 - 06/03/2019</a:t>
            </a:r>
          </a:p>
        </p:txBody>
      </p:sp>
    </p:spTree>
    <p:extLst>
      <p:ext uri="{BB962C8B-B14F-4D97-AF65-F5344CB8AC3E}">
        <p14:creationId xmlns:p14="http://schemas.microsoft.com/office/powerpoint/2010/main" val="721878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B4BEF-4C69-4647-B857-24CBAEA7EAC4}"/>
              </a:ext>
            </a:extLst>
          </p:cNvPr>
          <p:cNvSpPr>
            <a:spLocks noGrp="1"/>
          </p:cNvSpPr>
          <p:nvPr>
            <p:ph type="title"/>
          </p:nvPr>
        </p:nvSpPr>
        <p:spPr/>
        <p:txBody>
          <a:bodyPr/>
          <a:lstStyle/>
          <a:p>
            <a:r>
              <a:rPr lang="en-US"/>
              <a:t>Twitter Followers Total | YouTheory (ONLY)</a:t>
            </a:r>
          </a:p>
        </p:txBody>
      </p:sp>
      <p:graphicFrame>
        <p:nvGraphicFramePr>
          <p:cNvPr id="6" name="Chart Placeholder 5">
            <a:extLst>
              <a:ext uri="{FF2B5EF4-FFF2-40B4-BE49-F238E27FC236}">
                <a16:creationId xmlns:a16="http://schemas.microsoft.com/office/drawing/2014/main" id="{56227B0F-E520-4E36-B14D-BC68FD5E6EAC}"/>
              </a:ext>
            </a:extLst>
          </p:cNvPr>
          <p:cNvGraphicFramePr>
            <a:graphicFrameLocks noGrp="1"/>
          </p:cNvGraphicFramePr>
          <p:nvPr>
            <p:ph type="chart" sz="quarter" idx="13"/>
            <p:extLst>
              <p:ext uri="{D42A27DB-BD31-4B8C-83A1-F6EECF244321}">
                <p14:modId xmlns:p14="http://schemas.microsoft.com/office/powerpoint/2010/main" val="11362063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D34368-A84D-4923-9BD8-E0FF2D4008B6}"/>
              </a:ext>
            </a:extLst>
          </p:cNvPr>
          <p:cNvSpPr>
            <a:spLocks noGrp="1"/>
          </p:cNvSpPr>
          <p:nvPr>
            <p:ph type="body" sz="quarter" idx="14"/>
          </p:nvPr>
        </p:nvSpPr>
        <p:spPr/>
        <p:txBody>
          <a:bodyPr/>
          <a:lstStyle/>
          <a:p>
            <a:r>
              <a:rPr lang="en-US"/>
              <a:t>04/29/2019 - 06/09/2019</a:t>
            </a:r>
          </a:p>
        </p:txBody>
      </p:sp>
      <p:sp>
        <p:nvSpPr>
          <p:cNvPr id="5" name="Footer Placeholder 4">
            <a:extLst>
              <a:ext uri="{FF2B5EF4-FFF2-40B4-BE49-F238E27FC236}">
                <a16:creationId xmlns:a16="http://schemas.microsoft.com/office/drawing/2014/main" id="{E3F41C98-96F7-45E3-BB95-8718C822E7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49578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E010F-DD0E-4DDD-84B1-64EEB23CD18B}"/>
              </a:ext>
            </a:extLst>
          </p:cNvPr>
          <p:cNvSpPr>
            <a:spLocks noGrp="1"/>
          </p:cNvSpPr>
          <p:nvPr>
            <p:ph type="title"/>
          </p:nvPr>
        </p:nvSpPr>
        <p:spPr/>
        <p:txBody>
          <a:bodyPr/>
          <a:lstStyle/>
          <a:p>
            <a:r>
              <a:rPr lang="en-US"/>
              <a:t>Twitter Followers Change | YouTheory (ONLY)</a:t>
            </a:r>
          </a:p>
        </p:txBody>
      </p:sp>
      <p:graphicFrame>
        <p:nvGraphicFramePr>
          <p:cNvPr id="6" name="Chart Placeholder 5">
            <a:extLst>
              <a:ext uri="{FF2B5EF4-FFF2-40B4-BE49-F238E27FC236}">
                <a16:creationId xmlns:a16="http://schemas.microsoft.com/office/drawing/2014/main" id="{806624E8-B801-4837-AA38-42B7058E841F}"/>
              </a:ext>
            </a:extLst>
          </p:cNvPr>
          <p:cNvGraphicFramePr>
            <a:graphicFrameLocks noGrp="1"/>
          </p:cNvGraphicFramePr>
          <p:nvPr>
            <p:ph type="chart" sz="quarter" idx="13"/>
            <p:extLst>
              <p:ext uri="{D42A27DB-BD31-4B8C-83A1-F6EECF244321}">
                <p14:modId xmlns:p14="http://schemas.microsoft.com/office/powerpoint/2010/main" val="19885254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AC2CFB-1F3A-4481-8E2C-A1ECE86180EF}"/>
              </a:ext>
            </a:extLst>
          </p:cNvPr>
          <p:cNvSpPr>
            <a:spLocks noGrp="1"/>
          </p:cNvSpPr>
          <p:nvPr>
            <p:ph type="body" sz="quarter" idx="14"/>
          </p:nvPr>
        </p:nvSpPr>
        <p:spPr/>
        <p:txBody>
          <a:bodyPr/>
          <a:lstStyle/>
          <a:p>
            <a:r>
              <a:rPr lang="en-US"/>
              <a:t>04/29/2019 - 06/09/2019</a:t>
            </a:r>
          </a:p>
        </p:txBody>
      </p:sp>
      <p:sp>
        <p:nvSpPr>
          <p:cNvPr id="5" name="Footer Placeholder 4">
            <a:extLst>
              <a:ext uri="{FF2B5EF4-FFF2-40B4-BE49-F238E27FC236}">
                <a16:creationId xmlns:a16="http://schemas.microsoft.com/office/drawing/2014/main" id="{2617387E-416D-4666-879D-786423FFF4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0201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F0385-0E5E-4CE8-BDDB-A27B3C82BD7D}"/>
              </a:ext>
            </a:extLst>
          </p:cNvPr>
          <p:cNvSpPr>
            <a:spLocks noGrp="1"/>
          </p:cNvSpPr>
          <p:nvPr>
            <p:ph type="title"/>
          </p:nvPr>
        </p:nvSpPr>
        <p:spPr/>
        <p:txBody>
          <a:bodyPr/>
          <a:lstStyle/>
          <a:p>
            <a:r>
              <a:rPr lang="en-US"/>
              <a:t>Instagram Key Metrics Table | YouTheory (ONLY)</a:t>
            </a:r>
          </a:p>
        </p:txBody>
      </p:sp>
      <p:graphicFrame>
        <p:nvGraphicFramePr>
          <p:cNvPr id="5" name="Table Placeholder 4">
            <a:extLst>
              <a:ext uri="{FF2B5EF4-FFF2-40B4-BE49-F238E27FC236}">
                <a16:creationId xmlns:a16="http://schemas.microsoft.com/office/drawing/2014/main" id="{06141795-FC5D-4714-B22A-83A34A1796A5}"/>
              </a:ext>
            </a:extLst>
          </p:cNvPr>
          <p:cNvGraphicFramePr>
            <a:graphicFrameLocks noGrp="1"/>
          </p:cNvGraphicFramePr>
          <p:nvPr>
            <p:ph type="tbl" sz="quarter" idx="13"/>
            <p:extLst>
              <p:ext uri="{D42A27DB-BD31-4B8C-83A1-F6EECF244321}">
                <p14:modId xmlns:p14="http://schemas.microsoft.com/office/powerpoint/2010/main" val="2579459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48962319"/>
                    </a:ext>
                  </a:extLst>
                </a:gridCol>
                <a:gridCol w="699516">
                  <a:extLst>
                    <a:ext uri="{9D8B030D-6E8A-4147-A177-3AD203B41FA5}">
                      <a16:colId xmlns:a16="http://schemas.microsoft.com/office/drawing/2014/main" val="1850489566"/>
                    </a:ext>
                  </a:extLst>
                </a:gridCol>
                <a:gridCol w="699516">
                  <a:extLst>
                    <a:ext uri="{9D8B030D-6E8A-4147-A177-3AD203B41FA5}">
                      <a16:colId xmlns:a16="http://schemas.microsoft.com/office/drawing/2014/main" val="3442999350"/>
                    </a:ext>
                  </a:extLst>
                </a:gridCol>
                <a:gridCol w="658368">
                  <a:extLst>
                    <a:ext uri="{9D8B030D-6E8A-4147-A177-3AD203B41FA5}">
                      <a16:colId xmlns:a16="http://schemas.microsoft.com/office/drawing/2014/main" val="69212243"/>
                    </a:ext>
                  </a:extLst>
                </a:gridCol>
                <a:gridCol w="658368">
                  <a:extLst>
                    <a:ext uri="{9D8B030D-6E8A-4147-A177-3AD203B41FA5}">
                      <a16:colId xmlns:a16="http://schemas.microsoft.com/office/drawing/2014/main" val="13158753"/>
                    </a:ext>
                  </a:extLst>
                </a:gridCol>
                <a:gridCol w="658368">
                  <a:extLst>
                    <a:ext uri="{9D8B030D-6E8A-4147-A177-3AD203B41FA5}">
                      <a16:colId xmlns:a16="http://schemas.microsoft.com/office/drawing/2014/main" val="200481301"/>
                    </a:ext>
                  </a:extLst>
                </a:gridCol>
                <a:gridCol w="699516">
                  <a:extLst>
                    <a:ext uri="{9D8B030D-6E8A-4147-A177-3AD203B41FA5}">
                      <a16:colId xmlns:a16="http://schemas.microsoft.com/office/drawing/2014/main" val="31500217"/>
                    </a:ext>
                  </a:extLst>
                </a:gridCol>
                <a:gridCol w="699516">
                  <a:extLst>
                    <a:ext uri="{9D8B030D-6E8A-4147-A177-3AD203B41FA5}">
                      <a16:colId xmlns:a16="http://schemas.microsoft.com/office/drawing/2014/main" val="2873386936"/>
                    </a:ext>
                  </a:extLst>
                </a:gridCol>
                <a:gridCol w="699516">
                  <a:extLst>
                    <a:ext uri="{9D8B030D-6E8A-4147-A177-3AD203B41FA5}">
                      <a16:colId xmlns:a16="http://schemas.microsoft.com/office/drawing/2014/main" val="1866646194"/>
                    </a:ext>
                  </a:extLst>
                </a:gridCol>
                <a:gridCol w="658368">
                  <a:extLst>
                    <a:ext uri="{9D8B030D-6E8A-4147-A177-3AD203B41FA5}">
                      <a16:colId xmlns:a16="http://schemas.microsoft.com/office/drawing/2014/main" val="250642066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91420656"/>
                  </a:ext>
                </a:extLst>
              </a:tr>
              <a:tr h="370840">
                <a:tc>
                  <a:txBody>
                    <a:bodyPr/>
                    <a:lstStyle/>
                    <a:p>
                      <a:r>
                        <a:rPr lang="en-US" sz="1000"/>
                        <a:t>youtheory</a:t>
                      </a:r>
                    </a:p>
                  </a:txBody>
                  <a:tcPr/>
                </a:tc>
                <a:tc>
                  <a:txBody>
                    <a:bodyPr/>
                    <a:lstStyle/>
                    <a:p>
                      <a:r>
                        <a:rPr lang="en-US" sz="1000"/>
                        <a:t>17516</a:t>
                      </a:r>
                    </a:p>
                  </a:txBody>
                  <a:tcPr/>
                </a:tc>
                <a:tc>
                  <a:txBody>
                    <a:bodyPr/>
                    <a:lstStyle/>
                    <a:p>
                      <a:r>
                        <a:rPr lang="en-US" sz="1000"/>
                        <a:t>1432</a:t>
                      </a:r>
                    </a:p>
                  </a:txBody>
                  <a:tcPr/>
                </a:tc>
                <a:tc>
                  <a:txBody>
                    <a:bodyPr/>
                    <a:lstStyle/>
                    <a:p>
                      <a:r>
                        <a:rPr lang="en-US" sz="1000"/>
                        <a:t>19</a:t>
                      </a:r>
                    </a:p>
                  </a:txBody>
                  <a:tcPr/>
                </a:tc>
                <a:tc>
                  <a:txBody>
                    <a:bodyPr/>
                    <a:lstStyle/>
                    <a:p>
                      <a:r>
                        <a:rPr lang="en-US" sz="1000"/>
                        <a:t>1</a:t>
                      </a:r>
                    </a:p>
                  </a:txBody>
                  <a:tcPr/>
                </a:tc>
                <a:tc>
                  <a:txBody>
                    <a:bodyPr/>
                    <a:lstStyle/>
                    <a:p>
                      <a:r>
                        <a:rPr lang="en-US" sz="1000"/>
                        <a:t>1</a:t>
                      </a:r>
                    </a:p>
                  </a:txBody>
                  <a:tcPr/>
                </a:tc>
                <a:tc>
                  <a:txBody>
                    <a:bodyPr/>
                    <a:lstStyle/>
                    <a:p>
                      <a:r>
                        <a:rPr lang="en-US" sz="1000"/>
                        <a:t>21</a:t>
                      </a:r>
                    </a:p>
                  </a:txBody>
                  <a:tcPr/>
                </a:tc>
                <a:tc>
                  <a:txBody>
                    <a:bodyPr/>
                    <a:lstStyle/>
                    <a:p>
                      <a:r>
                        <a:rPr lang="en-US" sz="1000"/>
                        <a:t>2029</a:t>
                      </a:r>
                    </a:p>
                  </a:txBody>
                  <a:tcPr/>
                </a:tc>
                <a:tc>
                  <a:txBody>
                    <a:bodyPr/>
                    <a:lstStyle/>
                    <a:p>
                      <a:r>
                        <a:rPr lang="en-US" sz="1000"/>
                        <a:t>23</a:t>
                      </a:r>
                    </a:p>
                  </a:txBody>
                  <a:tcPr/>
                </a:tc>
                <a:tc>
                  <a:txBody>
                    <a:bodyPr/>
                    <a:lstStyle/>
                    <a:p>
                      <a:r>
                        <a:rPr lang="en-US" sz="1000"/>
                        <a:t>0.5816 %</a:t>
                      </a:r>
                    </a:p>
                  </a:txBody>
                  <a:tcPr/>
                </a:tc>
                <a:extLst>
                  <a:ext uri="{0D108BD9-81ED-4DB2-BD59-A6C34878D82A}">
                    <a16:rowId xmlns:a16="http://schemas.microsoft.com/office/drawing/2014/main" val="3753557373"/>
                  </a:ext>
                </a:extLst>
              </a:tr>
            </a:tbl>
          </a:graphicData>
        </a:graphic>
      </p:graphicFrame>
      <p:sp>
        <p:nvSpPr>
          <p:cNvPr id="4" name="Text Placeholder 3">
            <a:extLst>
              <a:ext uri="{FF2B5EF4-FFF2-40B4-BE49-F238E27FC236}">
                <a16:creationId xmlns:a16="http://schemas.microsoft.com/office/drawing/2014/main" id="{1DC810AE-B86F-49F4-BBC5-1C2C6B8CA2DE}"/>
              </a:ext>
            </a:extLst>
          </p:cNvPr>
          <p:cNvSpPr>
            <a:spLocks noGrp="1"/>
          </p:cNvSpPr>
          <p:nvPr>
            <p:ph type="body" sz="quarter" idx="14"/>
          </p:nvPr>
        </p:nvSpPr>
        <p:spPr/>
        <p:txBody>
          <a:bodyPr/>
          <a:lstStyle/>
          <a:p>
            <a:r>
              <a:rPr lang="en-US"/>
              <a:t>05/04/2019 - 06/03/2019</a:t>
            </a:r>
          </a:p>
        </p:txBody>
      </p:sp>
    </p:spTree>
    <p:extLst>
      <p:ext uri="{BB962C8B-B14F-4D97-AF65-F5344CB8AC3E}">
        <p14:creationId xmlns:p14="http://schemas.microsoft.com/office/powerpoint/2010/main" val="6285247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44AC1-DA2E-4259-9B32-14775AD514FD}"/>
              </a:ext>
            </a:extLst>
          </p:cNvPr>
          <p:cNvSpPr>
            <a:spLocks noGrp="1"/>
          </p:cNvSpPr>
          <p:nvPr>
            <p:ph type="title"/>
          </p:nvPr>
        </p:nvSpPr>
        <p:spPr/>
        <p:txBody>
          <a:bodyPr/>
          <a:lstStyle/>
          <a:p>
            <a:r>
              <a:rPr lang="en-US"/>
              <a:t>Instagram Posts Table | YouTheory (ONLY) - 1 of 8</a:t>
            </a:r>
          </a:p>
        </p:txBody>
      </p:sp>
      <p:graphicFrame>
        <p:nvGraphicFramePr>
          <p:cNvPr id="5" name="Table Placeholder 4">
            <a:extLst>
              <a:ext uri="{FF2B5EF4-FFF2-40B4-BE49-F238E27FC236}">
                <a16:creationId xmlns:a16="http://schemas.microsoft.com/office/drawing/2014/main" id="{E233F08D-98C1-449A-9393-D7D20D8B0258}"/>
              </a:ext>
            </a:extLst>
          </p:cNvPr>
          <p:cNvGraphicFramePr>
            <a:graphicFrameLocks noGrp="1"/>
          </p:cNvGraphicFramePr>
          <p:nvPr>
            <p:ph type="tbl" sz="quarter" idx="13"/>
            <p:extLst>
              <p:ext uri="{D42A27DB-BD31-4B8C-83A1-F6EECF244321}">
                <p14:modId xmlns:p14="http://schemas.microsoft.com/office/powerpoint/2010/main" val="527013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13048683"/>
                    </a:ext>
                  </a:extLst>
                </a:gridCol>
                <a:gridCol w="1810512">
                  <a:extLst>
                    <a:ext uri="{9D8B030D-6E8A-4147-A177-3AD203B41FA5}">
                      <a16:colId xmlns:a16="http://schemas.microsoft.com/office/drawing/2014/main" val="3788261577"/>
                    </a:ext>
                  </a:extLst>
                </a:gridCol>
                <a:gridCol w="822960">
                  <a:extLst>
                    <a:ext uri="{9D8B030D-6E8A-4147-A177-3AD203B41FA5}">
                      <a16:colId xmlns:a16="http://schemas.microsoft.com/office/drawing/2014/main" val="2958172554"/>
                    </a:ext>
                  </a:extLst>
                </a:gridCol>
                <a:gridCol w="822960">
                  <a:extLst>
                    <a:ext uri="{9D8B030D-6E8A-4147-A177-3AD203B41FA5}">
                      <a16:colId xmlns:a16="http://schemas.microsoft.com/office/drawing/2014/main" val="1108210227"/>
                    </a:ext>
                  </a:extLst>
                </a:gridCol>
                <a:gridCol w="822960">
                  <a:extLst>
                    <a:ext uri="{9D8B030D-6E8A-4147-A177-3AD203B41FA5}">
                      <a16:colId xmlns:a16="http://schemas.microsoft.com/office/drawing/2014/main" val="2759530624"/>
                    </a:ext>
                  </a:extLst>
                </a:gridCol>
                <a:gridCol w="822960">
                  <a:extLst>
                    <a:ext uri="{9D8B030D-6E8A-4147-A177-3AD203B41FA5}">
                      <a16:colId xmlns:a16="http://schemas.microsoft.com/office/drawing/2014/main" val="1595405471"/>
                    </a:ext>
                  </a:extLst>
                </a:gridCol>
                <a:gridCol w="822960">
                  <a:extLst>
                    <a:ext uri="{9D8B030D-6E8A-4147-A177-3AD203B41FA5}">
                      <a16:colId xmlns:a16="http://schemas.microsoft.com/office/drawing/2014/main" val="1568669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2352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- 2019-06-02 09:51:31 </a:t>
                      </a:r>
                      <a:r>
                        <a:rPr kumimoji="0" lang="en-US" sz="1000" b="0" i="0" u="none" strike="noStrike" kern="1200" cap="none" spc="0" normalizeH="0" baseline="0" noProof="0">
                          <a:ln>
                            <a:noFill/>
                          </a:ln>
                          <a:solidFill>
                            <a:prstClr val="black"/>
                          </a:solidFill>
                          <a:effectLst/>
                          <a:uLnTx/>
                          <a:uFillTx/>
                          <a:latin typeface="+mn-lt"/>
                          <a:ea typeface="+mn-ea"/>
                          <a:cs typeface="+mn-cs"/>
                        </a:rPr>
                        <a:t>
 Hello moisture magnet: hyaluronic acid is known as nature’s moisturizer and plays a critical role in keeping skin and joints youthful and elastic. It naturally occurs within the body, but can decrease over time due to sun, age, and pollution. #LoveYoutheory #HyaluronicAcid #JointHealth #SkinHydration #SelfCare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https://www.instagram.com/p/ByNhz3CFxVf/media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23:05:21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35297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- 2019-05-31 12:39:43 </a:t>
                      </a:r>
                      <a:r>
                        <a:rPr kumimoji="0" lang="en-US" sz="1000" b="0" i="0" u="none" strike="noStrike" kern="1200" cap="none" spc="0" normalizeH="0" baseline="0" noProof="0">
                          <a:ln>
                            <a:noFill/>
                          </a:ln>
                          <a:solidFill>
                            <a:prstClr val="black"/>
                          </a:solidFill>
                          <a:effectLst/>
                          <a:uLnTx/>
                          <a:uFillTx/>
                          <a:latin typeface="+mn-lt"/>
                          <a:ea typeface="+mn-ea"/>
                          <a:cs typeface="+mn-cs"/>
                        </a:rPr>
                        <a:t>
 #FBF We had a blast during Country Weekend at the angels stadium. Check out our highlights to see moments and follow us at our angels events. #LoveYoutheory #AngelsBaseball #AtTheBigA #EliYoungBand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https://www.instagram.com/p/ByIrd_wFUn5/media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23:05:21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23615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- 2019-05-30 09:47:18 </a:t>
                      </a:r>
                      <a:r>
                        <a:rPr kumimoji="0" lang="en-US" sz="1000" b="0" i="0" u="none" strike="noStrike" kern="1200" cap="none" spc="0" normalizeH="0" baseline="0" noProof="0">
                          <a:ln>
                            <a:noFill/>
                          </a:ln>
                          <a:solidFill>
                            <a:prstClr val="black"/>
                          </a:solidFill>
                          <a:effectLst/>
                          <a:uLnTx/>
                          <a:uFillTx/>
                          <a:latin typeface="+mn-lt"/>
                          <a:ea typeface="+mn-ea"/>
                          <a:cs typeface="+mn-cs"/>
                        </a:rPr>
                        <a:t>
 No such thing as too many veggies! Bring balance to your plant-based bowls with a sprinkle of spore. #YTBowlOfTheWeek #LoveYoutheory #SporeProbiotic #Spore #Probiotic #GutHealth #HealthyLifestyle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https://www.instagram.com/p/ByFy8ZdlkOm/media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23:05:21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76535690"/>
                  </a:ext>
                </a:extLst>
              </a:tr>
            </a:tbl>
          </a:graphicData>
        </a:graphic>
      </p:graphicFrame>
      <p:sp>
        <p:nvSpPr>
          <p:cNvPr id="4" name="Text Placeholder 3">
            <a:extLst>
              <a:ext uri="{FF2B5EF4-FFF2-40B4-BE49-F238E27FC236}">
                <a16:creationId xmlns:a16="http://schemas.microsoft.com/office/drawing/2014/main" id="{4927B777-545C-426A-B8B3-C6CD99EBCCE5}"/>
              </a:ext>
            </a:extLst>
          </p:cNvPr>
          <p:cNvSpPr>
            <a:spLocks noGrp="1"/>
          </p:cNvSpPr>
          <p:nvPr>
            <p:ph type="body" sz="quarter" idx="14"/>
          </p:nvPr>
        </p:nvSpPr>
        <p:spPr/>
        <p:txBody>
          <a:bodyPr/>
          <a:lstStyle/>
          <a:p>
            <a:r>
              <a:rPr lang="en-US"/>
              <a:t>05/04/2019 - 06/03/2019</a:t>
            </a:r>
          </a:p>
        </p:txBody>
      </p:sp>
    </p:spTree>
    <p:extLst>
      <p:ext uri="{BB962C8B-B14F-4D97-AF65-F5344CB8AC3E}">
        <p14:creationId xmlns:p14="http://schemas.microsoft.com/office/powerpoint/2010/main" val="15806118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6A58F-5083-4DA9-AF9C-FEC7FEA207ED}"/>
              </a:ext>
            </a:extLst>
          </p:cNvPr>
          <p:cNvSpPr>
            <a:spLocks noGrp="1"/>
          </p:cNvSpPr>
          <p:nvPr>
            <p:ph type="title"/>
          </p:nvPr>
        </p:nvSpPr>
        <p:spPr/>
        <p:txBody>
          <a:bodyPr/>
          <a:lstStyle/>
          <a:p>
            <a:r>
              <a:rPr lang="en-US"/>
              <a:t>Instagram Posts Table | YouTheory (ONLY) - 2 of 8</a:t>
            </a:r>
          </a:p>
        </p:txBody>
      </p:sp>
      <p:graphicFrame>
        <p:nvGraphicFramePr>
          <p:cNvPr id="5" name="Table Placeholder 4">
            <a:extLst>
              <a:ext uri="{FF2B5EF4-FFF2-40B4-BE49-F238E27FC236}">
                <a16:creationId xmlns:a16="http://schemas.microsoft.com/office/drawing/2014/main" id="{77085065-69E7-4EE1-8408-08D73EC4318A}"/>
              </a:ext>
            </a:extLst>
          </p:cNvPr>
          <p:cNvGraphicFramePr>
            <a:graphicFrameLocks noGrp="1"/>
          </p:cNvGraphicFramePr>
          <p:nvPr>
            <p:ph type="tbl" sz="quarter" idx="13"/>
            <p:extLst>
              <p:ext uri="{D42A27DB-BD31-4B8C-83A1-F6EECF244321}">
                <p14:modId xmlns:p14="http://schemas.microsoft.com/office/powerpoint/2010/main" val="2530410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59751047"/>
                    </a:ext>
                  </a:extLst>
                </a:gridCol>
                <a:gridCol w="1810512">
                  <a:extLst>
                    <a:ext uri="{9D8B030D-6E8A-4147-A177-3AD203B41FA5}">
                      <a16:colId xmlns:a16="http://schemas.microsoft.com/office/drawing/2014/main" val="3702481657"/>
                    </a:ext>
                  </a:extLst>
                </a:gridCol>
                <a:gridCol w="822960">
                  <a:extLst>
                    <a:ext uri="{9D8B030D-6E8A-4147-A177-3AD203B41FA5}">
                      <a16:colId xmlns:a16="http://schemas.microsoft.com/office/drawing/2014/main" val="3626926287"/>
                    </a:ext>
                  </a:extLst>
                </a:gridCol>
                <a:gridCol w="822960">
                  <a:extLst>
                    <a:ext uri="{9D8B030D-6E8A-4147-A177-3AD203B41FA5}">
                      <a16:colId xmlns:a16="http://schemas.microsoft.com/office/drawing/2014/main" val="2410273713"/>
                    </a:ext>
                  </a:extLst>
                </a:gridCol>
                <a:gridCol w="822960">
                  <a:extLst>
                    <a:ext uri="{9D8B030D-6E8A-4147-A177-3AD203B41FA5}">
                      <a16:colId xmlns:a16="http://schemas.microsoft.com/office/drawing/2014/main" val="992287257"/>
                    </a:ext>
                  </a:extLst>
                </a:gridCol>
                <a:gridCol w="822960">
                  <a:extLst>
                    <a:ext uri="{9D8B030D-6E8A-4147-A177-3AD203B41FA5}">
                      <a16:colId xmlns:a16="http://schemas.microsoft.com/office/drawing/2014/main" val="447117880"/>
                    </a:ext>
                  </a:extLst>
                </a:gridCol>
                <a:gridCol w="822960">
                  <a:extLst>
                    <a:ext uri="{9D8B030D-6E8A-4147-A177-3AD203B41FA5}">
                      <a16:colId xmlns:a16="http://schemas.microsoft.com/office/drawing/2014/main" val="910882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38038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- 2019-05-28 09:53:56 </a:t>
                      </a:r>
                      <a:r>
                        <a:rPr kumimoji="0" lang="en-US" sz="1000" b="0" i="0" u="none" strike="noStrike" kern="1200" cap="none" spc="0" normalizeH="0" baseline="0" noProof="0">
                          <a:ln>
                            <a:noFill/>
                          </a:ln>
                          <a:solidFill>
                            <a:prstClr val="black"/>
                          </a:solidFill>
                          <a:effectLst/>
                          <a:uLnTx/>
                          <a:uFillTx/>
                          <a:latin typeface="+mn-lt"/>
                          <a:ea typeface="+mn-ea"/>
                          <a:cs typeface="+mn-cs"/>
                        </a:rPr>
                        <a:t>
 Sandy toes, salty hair, strength that shows. Grab some collagen liquid Sprouts and get out there. #LoveYoutheory #CollagenLiquid #Collagen #CollagenOnTheGo #Peptides #BeachDays #SummerIsComing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https://www.instagram.com/p/ByAqHL8lX-V/media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23:05:21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74359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- 2019-05-25 09:45:33 </a:t>
                      </a:r>
                      <a:r>
                        <a:rPr kumimoji="0" lang="en-US" sz="1000" b="0" i="0" u="none" strike="noStrike" kern="1200" cap="none" spc="0" normalizeH="0" baseline="0" noProof="0">
                          <a:ln>
                            <a:noFill/>
                          </a:ln>
                          <a:solidFill>
                            <a:prstClr val="black"/>
                          </a:solidFill>
                          <a:effectLst/>
                          <a:uLnTx/>
                          <a:uFillTx/>
                          <a:latin typeface="+mn-lt"/>
                          <a:ea typeface="+mn-ea"/>
                          <a:cs typeface="+mn-cs"/>
                        </a:rPr>
                        <a:t>
 Dust off and detox from festival season with a belly-friendly blend of spore probiotic and green juice. #LoveYoutheory #SporeProbiotic #Spore #Probiotic #Juice #Detox #FestivalSeason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https://www.instagram.com/p/Bx46xMFl42j/media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23:05:21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43085654"/>
                  </a:ext>
                </a:extLst>
              </a:tr>
            </a:tbl>
          </a:graphicData>
        </a:graphic>
      </p:graphicFrame>
      <p:sp>
        <p:nvSpPr>
          <p:cNvPr id="4" name="Text Placeholder 3">
            <a:extLst>
              <a:ext uri="{FF2B5EF4-FFF2-40B4-BE49-F238E27FC236}">
                <a16:creationId xmlns:a16="http://schemas.microsoft.com/office/drawing/2014/main" id="{59E9A1A0-A780-4C7A-A71B-58D91E989969}"/>
              </a:ext>
            </a:extLst>
          </p:cNvPr>
          <p:cNvSpPr>
            <a:spLocks noGrp="1"/>
          </p:cNvSpPr>
          <p:nvPr>
            <p:ph type="body" sz="quarter" idx="14"/>
          </p:nvPr>
        </p:nvSpPr>
        <p:spPr/>
        <p:txBody>
          <a:bodyPr/>
          <a:lstStyle/>
          <a:p>
            <a:r>
              <a:rPr lang="en-US"/>
              <a:t>05/04/2019 - 06/03/2019</a:t>
            </a:r>
          </a:p>
        </p:txBody>
      </p:sp>
    </p:spTree>
    <p:extLst>
      <p:ext uri="{BB962C8B-B14F-4D97-AF65-F5344CB8AC3E}">
        <p14:creationId xmlns:p14="http://schemas.microsoft.com/office/powerpoint/2010/main" val="538163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D8D3B-E854-4AF7-B1B3-893865C2F250}"/>
              </a:ext>
            </a:extLst>
          </p:cNvPr>
          <p:cNvSpPr>
            <a:spLocks noGrp="1"/>
          </p:cNvSpPr>
          <p:nvPr>
            <p:ph type="title"/>
          </p:nvPr>
        </p:nvSpPr>
        <p:spPr/>
        <p:txBody>
          <a:bodyPr/>
          <a:lstStyle/>
          <a:p>
            <a:r>
              <a:rPr lang="en-US"/>
              <a:t>Instagram Posts Table | YouTheory (ONLY) - 3 of 8</a:t>
            </a:r>
          </a:p>
        </p:txBody>
      </p:sp>
      <p:graphicFrame>
        <p:nvGraphicFramePr>
          <p:cNvPr id="5" name="Table Placeholder 4">
            <a:extLst>
              <a:ext uri="{FF2B5EF4-FFF2-40B4-BE49-F238E27FC236}">
                <a16:creationId xmlns:a16="http://schemas.microsoft.com/office/drawing/2014/main" id="{7432F9B0-B778-4D4C-8930-0B332194D469}"/>
              </a:ext>
            </a:extLst>
          </p:cNvPr>
          <p:cNvGraphicFramePr>
            <a:graphicFrameLocks noGrp="1"/>
          </p:cNvGraphicFramePr>
          <p:nvPr>
            <p:ph type="tbl" sz="quarter" idx="13"/>
            <p:extLst>
              <p:ext uri="{D42A27DB-BD31-4B8C-83A1-F6EECF244321}">
                <p14:modId xmlns:p14="http://schemas.microsoft.com/office/powerpoint/2010/main" val="2213052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19038639"/>
                    </a:ext>
                  </a:extLst>
                </a:gridCol>
                <a:gridCol w="1810512">
                  <a:extLst>
                    <a:ext uri="{9D8B030D-6E8A-4147-A177-3AD203B41FA5}">
                      <a16:colId xmlns:a16="http://schemas.microsoft.com/office/drawing/2014/main" val="3224742591"/>
                    </a:ext>
                  </a:extLst>
                </a:gridCol>
                <a:gridCol w="822960">
                  <a:extLst>
                    <a:ext uri="{9D8B030D-6E8A-4147-A177-3AD203B41FA5}">
                      <a16:colId xmlns:a16="http://schemas.microsoft.com/office/drawing/2014/main" val="644949171"/>
                    </a:ext>
                  </a:extLst>
                </a:gridCol>
                <a:gridCol w="822960">
                  <a:extLst>
                    <a:ext uri="{9D8B030D-6E8A-4147-A177-3AD203B41FA5}">
                      <a16:colId xmlns:a16="http://schemas.microsoft.com/office/drawing/2014/main" val="2444117274"/>
                    </a:ext>
                  </a:extLst>
                </a:gridCol>
                <a:gridCol w="822960">
                  <a:extLst>
                    <a:ext uri="{9D8B030D-6E8A-4147-A177-3AD203B41FA5}">
                      <a16:colId xmlns:a16="http://schemas.microsoft.com/office/drawing/2014/main" val="3066266108"/>
                    </a:ext>
                  </a:extLst>
                </a:gridCol>
                <a:gridCol w="822960">
                  <a:extLst>
                    <a:ext uri="{9D8B030D-6E8A-4147-A177-3AD203B41FA5}">
                      <a16:colId xmlns:a16="http://schemas.microsoft.com/office/drawing/2014/main" val="3368578390"/>
                    </a:ext>
                  </a:extLst>
                </a:gridCol>
                <a:gridCol w="822960">
                  <a:extLst>
                    <a:ext uri="{9D8B030D-6E8A-4147-A177-3AD203B41FA5}">
                      <a16:colId xmlns:a16="http://schemas.microsoft.com/office/drawing/2014/main" val="4026397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42829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- 2019-05-24 16:31:19 </a:t>
                      </a:r>
                      <a:r>
                        <a:rPr kumimoji="0" lang="en-US" sz="1000" b="0" i="0" u="none" strike="noStrike" kern="1200" cap="none" spc="0" normalizeH="0" baseline="0" noProof="0">
                          <a:ln>
                            <a:noFill/>
                          </a:ln>
                          <a:solidFill>
                            <a:prstClr val="black"/>
                          </a:solidFill>
                          <a:effectLst/>
                          <a:uLnTx/>
                          <a:uFillTx/>
                          <a:latin typeface="+mn-lt"/>
                          <a:ea typeface="+mn-ea"/>
                          <a:cs typeface="+mn-cs"/>
                        </a:rPr>
                        <a:t>
 #repost #linkinbio No gym bag is complete without a protein bar stashed in there somewhere, but this DIY recipe wins for most nutritious. With tons of superfood ingredients like goji berries, chia seeds, flaxseeds, and youtheory collagen, you're gonna want to pack one for your pre- *and* post-workout snacks. Watch the full video at link in our bio. #iamwellandgood #LoveYoutheory #ad #Collagen #Peptides #GranolaBars #Energy #HealthyFood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https://www.instagram.com/p/Bx3EQn_lS70/media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23:05:21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7228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- 2019-05-22 09:50:06 </a:t>
                      </a:r>
                      <a:r>
                        <a:rPr kumimoji="0" lang="en-US" sz="1000" b="0" i="0" u="none" strike="noStrike" kern="1200" cap="none" spc="0" normalizeH="0" baseline="0" noProof="0">
                          <a:ln>
                            <a:noFill/>
                          </a:ln>
                          <a:solidFill>
                            <a:prstClr val="black"/>
                          </a:solidFill>
                          <a:effectLst/>
                          <a:uLnTx/>
                          <a:uFillTx/>
                          <a:latin typeface="+mn-lt"/>
                          <a:ea typeface="+mn-ea"/>
                          <a:cs typeface="+mn-cs"/>
                        </a:rPr>
                        <a:t>
 Our angels stadium event was a huge success! Shout out to everyone who came by to enjoy our products and get free hair stylings. Plus, how great was eliyoungband ? #LoveYoutheory #AngelsBaseball #EliYoungBand #Collagen #Peptides #SporeProbiotic #Turmeric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https://www.instagram.com/p/BxxM53MJDW4/media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05/22/2019 23:05:15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51308807"/>
                  </a:ext>
                </a:extLst>
              </a:tr>
            </a:tbl>
          </a:graphicData>
        </a:graphic>
      </p:graphicFrame>
      <p:sp>
        <p:nvSpPr>
          <p:cNvPr id="4" name="Text Placeholder 3">
            <a:extLst>
              <a:ext uri="{FF2B5EF4-FFF2-40B4-BE49-F238E27FC236}">
                <a16:creationId xmlns:a16="http://schemas.microsoft.com/office/drawing/2014/main" id="{9895E701-62F8-483B-A2F7-DE875C9263C2}"/>
              </a:ext>
            </a:extLst>
          </p:cNvPr>
          <p:cNvSpPr>
            <a:spLocks noGrp="1"/>
          </p:cNvSpPr>
          <p:nvPr>
            <p:ph type="body" sz="quarter" idx="14"/>
          </p:nvPr>
        </p:nvSpPr>
        <p:spPr/>
        <p:txBody>
          <a:bodyPr/>
          <a:lstStyle/>
          <a:p>
            <a:r>
              <a:rPr lang="en-US"/>
              <a:t>05/04/2019 - 06/03/2019</a:t>
            </a:r>
          </a:p>
        </p:txBody>
      </p:sp>
    </p:spTree>
    <p:extLst>
      <p:ext uri="{BB962C8B-B14F-4D97-AF65-F5344CB8AC3E}">
        <p14:creationId xmlns:p14="http://schemas.microsoft.com/office/powerpoint/2010/main" val="4146060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410EE-F599-4E57-94F5-DA509F23C960}"/>
              </a:ext>
            </a:extLst>
          </p:cNvPr>
          <p:cNvSpPr>
            <a:spLocks noGrp="1"/>
          </p:cNvSpPr>
          <p:nvPr>
            <p:ph type="title"/>
          </p:nvPr>
        </p:nvSpPr>
        <p:spPr/>
        <p:txBody>
          <a:bodyPr/>
          <a:lstStyle/>
          <a:p>
            <a:r>
              <a:rPr lang="en-US"/>
              <a:t>Instagram Posts Table | YouTheory (ONLY) - 4 of 8</a:t>
            </a:r>
          </a:p>
        </p:txBody>
      </p:sp>
      <p:graphicFrame>
        <p:nvGraphicFramePr>
          <p:cNvPr id="5" name="Table Placeholder 4">
            <a:extLst>
              <a:ext uri="{FF2B5EF4-FFF2-40B4-BE49-F238E27FC236}">
                <a16:creationId xmlns:a16="http://schemas.microsoft.com/office/drawing/2014/main" id="{DB87D4A7-36F8-494A-BEA2-8C391159F5B8}"/>
              </a:ext>
            </a:extLst>
          </p:cNvPr>
          <p:cNvGraphicFramePr>
            <a:graphicFrameLocks noGrp="1"/>
          </p:cNvGraphicFramePr>
          <p:nvPr>
            <p:ph type="tbl" sz="quarter" idx="13"/>
            <p:extLst>
              <p:ext uri="{D42A27DB-BD31-4B8C-83A1-F6EECF244321}">
                <p14:modId xmlns:p14="http://schemas.microsoft.com/office/powerpoint/2010/main" val="3031709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23623525"/>
                    </a:ext>
                  </a:extLst>
                </a:gridCol>
                <a:gridCol w="1810512">
                  <a:extLst>
                    <a:ext uri="{9D8B030D-6E8A-4147-A177-3AD203B41FA5}">
                      <a16:colId xmlns:a16="http://schemas.microsoft.com/office/drawing/2014/main" val="2267620497"/>
                    </a:ext>
                  </a:extLst>
                </a:gridCol>
                <a:gridCol w="822960">
                  <a:extLst>
                    <a:ext uri="{9D8B030D-6E8A-4147-A177-3AD203B41FA5}">
                      <a16:colId xmlns:a16="http://schemas.microsoft.com/office/drawing/2014/main" val="205716004"/>
                    </a:ext>
                  </a:extLst>
                </a:gridCol>
                <a:gridCol w="822960">
                  <a:extLst>
                    <a:ext uri="{9D8B030D-6E8A-4147-A177-3AD203B41FA5}">
                      <a16:colId xmlns:a16="http://schemas.microsoft.com/office/drawing/2014/main" val="289227676"/>
                    </a:ext>
                  </a:extLst>
                </a:gridCol>
                <a:gridCol w="822960">
                  <a:extLst>
                    <a:ext uri="{9D8B030D-6E8A-4147-A177-3AD203B41FA5}">
                      <a16:colId xmlns:a16="http://schemas.microsoft.com/office/drawing/2014/main" val="448838280"/>
                    </a:ext>
                  </a:extLst>
                </a:gridCol>
                <a:gridCol w="822960">
                  <a:extLst>
                    <a:ext uri="{9D8B030D-6E8A-4147-A177-3AD203B41FA5}">
                      <a16:colId xmlns:a16="http://schemas.microsoft.com/office/drawing/2014/main" val="2515139458"/>
                    </a:ext>
                  </a:extLst>
                </a:gridCol>
                <a:gridCol w="822960">
                  <a:extLst>
                    <a:ext uri="{9D8B030D-6E8A-4147-A177-3AD203B41FA5}">
                      <a16:colId xmlns:a16="http://schemas.microsoft.com/office/drawing/2014/main" val="451191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95988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- 2019-05-21 10:06:33 </a:t>
                      </a:r>
                      <a:r>
                        <a:rPr kumimoji="0" lang="en-US" sz="1000" b="0" i="0" u="none" strike="noStrike" kern="1200" cap="none" spc="0" normalizeH="0" baseline="0" noProof="0">
                          <a:ln>
                            <a:noFill/>
                          </a:ln>
                          <a:solidFill>
                            <a:prstClr val="black"/>
                          </a:solidFill>
                          <a:effectLst/>
                          <a:uLnTx/>
                          <a:uFillTx/>
                          <a:latin typeface="+mn-lt"/>
                          <a:ea typeface="+mn-ea"/>
                          <a:cs typeface="+mn-cs"/>
                        </a:rPr>
                        <a:t>
 We’re topping all the in-season veggies with our Green Gut Dressing (recipe posted earlier month!) #YTBowlOfTheWeek #LoveYoutheory #Spore #Probiotic #SporeProbiotic #GutHealth #HealthyEating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https://www.instagram.com/p/Bxup_Z4lGJy/media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23:05:21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69042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- 2019-05-20 09:58:04 </a:t>
                      </a:r>
                      <a:r>
                        <a:rPr kumimoji="0" lang="en-US" sz="1000" b="0" i="0" u="none" strike="noStrike" kern="1200" cap="none" spc="0" normalizeH="0" baseline="0" noProof="0">
                          <a:ln>
                            <a:noFill/>
                          </a:ln>
                          <a:solidFill>
                            <a:prstClr val="black"/>
                          </a:solidFill>
                          <a:effectLst/>
                          <a:uLnTx/>
                          <a:uFillTx/>
                          <a:latin typeface="+mn-lt"/>
                          <a:ea typeface="+mn-ea"/>
                          <a:cs typeface="+mn-cs"/>
                        </a:rPr>
                        <a:t>
 Kick your energy up and make Maca work for you. #LoveYoutheory #MacaRoot #Maca #EnergyBoost #MondayMotivation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https://www.instagram.com/p/BxsEOaNlkC6/media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23:05:21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67510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- 2019-05-19 09:05:15 </a:t>
                      </a:r>
                      <a:r>
                        <a:rPr kumimoji="0" lang="en-US" sz="1000" b="0" i="0" u="none" strike="noStrike" kern="1200" cap="none" spc="0" normalizeH="0" baseline="0" noProof="0">
                          <a:ln>
                            <a:noFill/>
                          </a:ln>
                          <a:solidFill>
                            <a:prstClr val="black"/>
                          </a:solidFill>
                          <a:effectLst/>
                          <a:uLnTx/>
                          <a:uFillTx/>
                          <a:latin typeface="+mn-lt"/>
                          <a:ea typeface="+mn-ea"/>
                          <a:cs typeface="+mn-cs"/>
                        </a:rPr>
                        <a:t>
 Pretty sips, beautiful benefits: add collagen to your favorite blended frozen mocktails and sip in that summer glow. #LoveYoutheory #Collagen 
#CollagenOnTheGo #Peptides #Mocktail #SummerGlow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https://www.instagram.com/p/BxpZYu8lH7i/media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23:05:21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09478214"/>
                  </a:ext>
                </a:extLst>
              </a:tr>
            </a:tbl>
          </a:graphicData>
        </a:graphic>
      </p:graphicFrame>
      <p:sp>
        <p:nvSpPr>
          <p:cNvPr id="4" name="Text Placeholder 3">
            <a:extLst>
              <a:ext uri="{FF2B5EF4-FFF2-40B4-BE49-F238E27FC236}">
                <a16:creationId xmlns:a16="http://schemas.microsoft.com/office/drawing/2014/main" id="{9D568AB8-9D4A-4D0C-B1B7-66F97B9940F9}"/>
              </a:ext>
            </a:extLst>
          </p:cNvPr>
          <p:cNvSpPr>
            <a:spLocks noGrp="1"/>
          </p:cNvSpPr>
          <p:nvPr>
            <p:ph type="body" sz="quarter" idx="14"/>
          </p:nvPr>
        </p:nvSpPr>
        <p:spPr/>
        <p:txBody>
          <a:bodyPr/>
          <a:lstStyle/>
          <a:p>
            <a:r>
              <a:rPr lang="en-US"/>
              <a:t>05/04/2019 - 06/03/2019</a:t>
            </a:r>
          </a:p>
        </p:txBody>
      </p:sp>
    </p:spTree>
    <p:extLst>
      <p:ext uri="{BB962C8B-B14F-4D97-AF65-F5344CB8AC3E}">
        <p14:creationId xmlns:p14="http://schemas.microsoft.com/office/powerpoint/2010/main" val="13202822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08285-07FC-4542-9017-6E453E336BB6}"/>
              </a:ext>
            </a:extLst>
          </p:cNvPr>
          <p:cNvSpPr>
            <a:spLocks noGrp="1"/>
          </p:cNvSpPr>
          <p:nvPr>
            <p:ph type="title"/>
          </p:nvPr>
        </p:nvSpPr>
        <p:spPr/>
        <p:txBody>
          <a:bodyPr/>
          <a:lstStyle/>
          <a:p>
            <a:r>
              <a:rPr lang="en-US"/>
              <a:t>Instagram Posts Table | YouTheory (ONLY) - 5 of 8</a:t>
            </a:r>
          </a:p>
        </p:txBody>
      </p:sp>
      <p:graphicFrame>
        <p:nvGraphicFramePr>
          <p:cNvPr id="5" name="Table Placeholder 4">
            <a:extLst>
              <a:ext uri="{FF2B5EF4-FFF2-40B4-BE49-F238E27FC236}">
                <a16:creationId xmlns:a16="http://schemas.microsoft.com/office/drawing/2014/main" id="{CD5C8533-60EA-43B8-AC3A-D891FDC00EC7}"/>
              </a:ext>
            </a:extLst>
          </p:cNvPr>
          <p:cNvGraphicFramePr>
            <a:graphicFrameLocks noGrp="1"/>
          </p:cNvGraphicFramePr>
          <p:nvPr>
            <p:ph type="tbl" sz="quarter" idx="13"/>
            <p:extLst>
              <p:ext uri="{D42A27DB-BD31-4B8C-83A1-F6EECF244321}">
                <p14:modId xmlns:p14="http://schemas.microsoft.com/office/powerpoint/2010/main" val="23251151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70479610"/>
                    </a:ext>
                  </a:extLst>
                </a:gridCol>
                <a:gridCol w="1810512">
                  <a:extLst>
                    <a:ext uri="{9D8B030D-6E8A-4147-A177-3AD203B41FA5}">
                      <a16:colId xmlns:a16="http://schemas.microsoft.com/office/drawing/2014/main" val="95278999"/>
                    </a:ext>
                  </a:extLst>
                </a:gridCol>
                <a:gridCol w="822960">
                  <a:extLst>
                    <a:ext uri="{9D8B030D-6E8A-4147-A177-3AD203B41FA5}">
                      <a16:colId xmlns:a16="http://schemas.microsoft.com/office/drawing/2014/main" val="3305874951"/>
                    </a:ext>
                  </a:extLst>
                </a:gridCol>
                <a:gridCol w="822960">
                  <a:extLst>
                    <a:ext uri="{9D8B030D-6E8A-4147-A177-3AD203B41FA5}">
                      <a16:colId xmlns:a16="http://schemas.microsoft.com/office/drawing/2014/main" val="1888295280"/>
                    </a:ext>
                  </a:extLst>
                </a:gridCol>
                <a:gridCol w="822960">
                  <a:extLst>
                    <a:ext uri="{9D8B030D-6E8A-4147-A177-3AD203B41FA5}">
                      <a16:colId xmlns:a16="http://schemas.microsoft.com/office/drawing/2014/main" val="2071350730"/>
                    </a:ext>
                  </a:extLst>
                </a:gridCol>
                <a:gridCol w="822960">
                  <a:extLst>
                    <a:ext uri="{9D8B030D-6E8A-4147-A177-3AD203B41FA5}">
                      <a16:colId xmlns:a16="http://schemas.microsoft.com/office/drawing/2014/main" val="2522450530"/>
                    </a:ext>
                  </a:extLst>
                </a:gridCol>
                <a:gridCol w="822960">
                  <a:extLst>
                    <a:ext uri="{9D8B030D-6E8A-4147-A177-3AD203B41FA5}">
                      <a16:colId xmlns:a16="http://schemas.microsoft.com/office/drawing/2014/main" val="1090627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7964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- 2019-05-18 10:01:29 </a:t>
                      </a:r>
                      <a:r>
                        <a:rPr kumimoji="0" lang="en-US" sz="1000" b="0" i="0" u="none" strike="noStrike" kern="1200" cap="none" spc="0" normalizeH="0" baseline="0" noProof="0">
                          <a:ln>
                            <a:noFill/>
                          </a:ln>
                          <a:solidFill>
                            <a:prstClr val="black"/>
                          </a:solidFill>
                          <a:effectLst/>
                          <a:uLnTx/>
                          <a:uFillTx/>
                          <a:latin typeface="+mn-lt"/>
                          <a:ea typeface="+mn-ea"/>
                          <a:cs typeface="+mn-cs"/>
                        </a:rPr>
                        <a:t>
 All set to make some fans today angels Stadium! We’ve got a camper full of collagen, free hair styling, and a big concert tonight with eliyoungband  Can’t make it? Check out our story for the best seats in the house!! #LoveYoutheory #Angels #AtTheBigA #EliYoungBand #Collagen #Peptides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https://www.instagram.com/p/Bxm7BttF99l/media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23:05:21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80097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- 2019-05-17 10:34:37 </a:t>
                      </a:r>
                      <a:r>
                        <a:rPr kumimoji="0" lang="en-US" sz="1000" b="0" i="0" u="none" strike="noStrike" kern="1200" cap="none" spc="0" normalizeH="0" baseline="0" noProof="0">
                          <a:ln>
                            <a:noFill/>
                          </a:ln>
                          <a:solidFill>
                            <a:prstClr val="black"/>
                          </a:solidFill>
                          <a:effectLst/>
                          <a:uLnTx/>
                          <a:uFillTx/>
                          <a:latin typeface="+mn-lt"/>
                          <a:ea typeface="+mn-ea"/>
                          <a:cs typeface="+mn-cs"/>
                        </a:rPr>
                        <a:t>
 Whether it’s chilling out or boosting your mood, tell us your favorite way to practice self-care. #LoveYoutheory #Saffron #NiceSpice #Ashwagandha #SelfCare #StressRelief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https://www.instagram.com/p/BxkaBk8FlVA/media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23:05:21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59618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- 2019-05-16 11:47:32 </a:t>
                      </a:r>
                      <a:r>
                        <a:rPr kumimoji="0" lang="en-US" sz="1000" b="0" i="0" u="none" strike="noStrike" kern="1200" cap="none" spc="0" normalizeH="0" baseline="0" noProof="0">
                          <a:ln>
                            <a:noFill/>
                          </a:ln>
                          <a:solidFill>
                            <a:prstClr val="black"/>
                          </a:solidFill>
                          <a:effectLst/>
                          <a:uLnTx/>
                          <a:uFillTx/>
                          <a:latin typeface="+mn-lt"/>
                          <a:ea typeface="+mn-ea"/>
                          <a:cs typeface="+mn-cs"/>
                        </a:rPr>
                        <a:t>
 Craving something sweet? Blend frozen bananas with collagen to give your nice cream a beautifying reboot. #YTBowlOfTheWeek #LoveYoutheory #Collagen #Peptides #NiceCream #HealthyLifestyle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https://www.instagram.com/p/Bxh9kvHlzEh/media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23:05:21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17008894"/>
                  </a:ext>
                </a:extLst>
              </a:tr>
            </a:tbl>
          </a:graphicData>
        </a:graphic>
      </p:graphicFrame>
      <p:sp>
        <p:nvSpPr>
          <p:cNvPr id="4" name="Text Placeholder 3">
            <a:extLst>
              <a:ext uri="{FF2B5EF4-FFF2-40B4-BE49-F238E27FC236}">
                <a16:creationId xmlns:a16="http://schemas.microsoft.com/office/drawing/2014/main" id="{9CC95332-4246-4EE0-8B92-33A2B7A7DCE6}"/>
              </a:ext>
            </a:extLst>
          </p:cNvPr>
          <p:cNvSpPr>
            <a:spLocks noGrp="1"/>
          </p:cNvSpPr>
          <p:nvPr>
            <p:ph type="body" sz="quarter" idx="14"/>
          </p:nvPr>
        </p:nvSpPr>
        <p:spPr/>
        <p:txBody>
          <a:bodyPr/>
          <a:lstStyle/>
          <a:p>
            <a:r>
              <a:rPr lang="en-US"/>
              <a:t>05/04/2019 - 06/03/2019</a:t>
            </a:r>
          </a:p>
        </p:txBody>
      </p:sp>
    </p:spTree>
    <p:extLst>
      <p:ext uri="{BB962C8B-B14F-4D97-AF65-F5344CB8AC3E}">
        <p14:creationId xmlns:p14="http://schemas.microsoft.com/office/powerpoint/2010/main" val="40356113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218C9-A13C-4BB2-8FDA-7DEF538BBC36}"/>
              </a:ext>
            </a:extLst>
          </p:cNvPr>
          <p:cNvSpPr>
            <a:spLocks noGrp="1"/>
          </p:cNvSpPr>
          <p:nvPr>
            <p:ph type="title"/>
          </p:nvPr>
        </p:nvSpPr>
        <p:spPr/>
        <p:txBody>
          <a:bodyPr/>
          <a:lstStyle/>
          <a:p>
            <a:r>
              <a:rPr lang="en-US"/>
              <a:t>Instagram Posts Table | YouTheory (ONLY) - 6 of 8</a:t>
            </a:r>
          </a:p>
        </p:txBody>
      </p:sp>
      <p:graphicFrame>
        <p:nvGraphicFramePr>
          <p:cNvPr id="5" name="Table Placeholder 4">
            <a:extLst>
              <a:ext uri="{FF2B5EF4-FFF2-40B4-BE49-F238E27FC236}">
                <a16:creationId xmlns:a16="http://schemas.microsoft.com/office/drawing/2014/main" id="{4BD134E5-83D4-48AD-8E14-5AAEC3DE56E7}"/>
              </a:ext>
            </a:extLst>
          </p:cNvPr>
          <p:cNvGraphicFramePr>
            <a:graphicFrameLocks noGrp="1"/>
          </p:cNvGraphicFramePr>
          <p:nvPr>
            <p:ph type="tbl" sz="quarter" idx="13"/>
            <p:extLst>
              <p:ext uri="{D42A27DB-BD31-4B8C-83A1-F6EECF244321}">
                <p14:modId xmlns:p14="http://schemas.microsoft.com/office/powerpoint/2010/main" val="3852220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17366114"/>
                    </a:ext>
                  </a:extLst>
                </a:gridCol>
                <a:gridCol w="1810512">
                  <a:extLst>
                    <a:ext uri="{9D8B030D-6E8A-4147-A177-3AD203B41FA5}">
                      <a16:colId xmlns:a16="http://schemas.microsoft.com/office/drawing/2014/main" val="3111511345"/>
                    </a:ext>
                  </a:extLst>
                </a:gridCol>
                <a:gridCol w="822960">
                  <a:extLst>
                    <a:ext uri="{9D8B030D-6E8A-4147-A177-3AD203B41FA5}">
                      <a16:colId xmlns:a16="http://schemas.microsoft.com/office/drawing/2014/main" val="1844196354"/>
                    </a:ext>
                  </a:extLst>
                </a:gridCol>
                <a:gridCol w="822960">
                  <a:extLst>
                    <a:ext uri="{9D8B030D-6E8A-4147-A177-3AD203B41FA5}">
                      <a16:colId xmlns:a16="http://schemas.microsoft.com/office/drawing/2014/main" val="3602050174"/>
                    </a:ext>
                  </a:extLst>
                </a:gridCol>
                <a:gridCol w="822960">
                  <a:extLst>
                    <a:ext uri="{9D8B030D-6E8A-4147-A177-3AD203B41FA5}">
                      <a16:colId xmlns:a16="http://schemas.microsoft.com/office/drawing/2014/main" val="3867149158"/>
                    </a:ext>
                  </a:extLst>
                </a:gridCol>
                <a:gridCol w="822960">
                  <a:extLst>
                    <a:ext uri="{9D8B030D-6E8A-4147-A177-3AD203B41FA5}">
                      <a16:colId xmlns:a16="http://schemas.microsoft.com/office/drawing/2014/main" val="980465172"/>
                    </a:ext>
                  </a:extLst>
                </a:gridCol>
                <a:gridCol w="822960">
                  <a:extLst>
                    <a:ext uri="{9D8B030D-6E8A-4147-A177-3AD203B41FA5}">
                      <a16:colId xmlns:a16="http://schemas.microsoft.com/office/drawing/2014/main" val="179199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3763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- 2019-05-13 10:01:20 </a:t>
                      </a:r>
                      <a:r>
                        <a:rPr kumimoji="0" lang="en-US" sz="1000" b="0" i="0" u="none" strike="noStrike" kern="1200" cap="none" spc="0" normalizeH="0" baseline="0" noProof="0">
                          <a:ln>
                            <a:noFill/>
                          </a:ln>
                          <a:solidFill>
                            <a:prstClr val="black"/>
                          </a:solidFill>
                          <a:effectLst/>
                          <a:uLnTx/>
                          <a:uFillTx/>
                          <a:latin typeface="+mn-lt"/>
                          <a:ea typeface="+mn-ea"/>
                          <a:cs typeface="+mn-cs"/>
                        </a:rPr>
                        <a:t>
 Whisk spore probiotic into your AM frittata for a protein and probiotic packed breakfast. #LoveYoutheory #SporeProbiotic #Spore #Probiotic #Frittata #Breakfast #BreakfastIdeas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https://www.instagram.com/p/BxaDCM0nbMG/media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23:05:21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95030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- 2019-05-12 14:08:27 </a:t>
                      </a:r>
                      <a:r>
                        <a:rPr kumimoji="0" lang="en-US" sz="1000" b="0" i="0" u="none" strike="noStrike" kern="1200" cap="none" spc="0" normalizeH="0" baseline="0" noProof="0">
                          <a:ln>
                            <a:noFill/>
                          </a:ln>
                          <a:solidFill>
                            <a:prstClr val="black"/>
                          </a:solidFill>
                          <a:effectLst/>
                          <a:uLnTx/>
                          <a:uFillTx/>
                          <a:latin typeface="+mn-lt"/>
                          <a:ea typeface="+mn-ea"/>
                          <a:cs typeface="+mn-cs"/>
                        </a:rPr>
                        <a:t>
 We agree with global_munchkins – Moms do everything, and need a break to reset and practice self-care. Tag those great moms that deserve a shout out! ⬇️ #LoveYoutheory #MothersDay #Collagen #CollagenOnTheGo #Peptides #CollagenCoffee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https://www.instagram.com/p/BxX6hUVn7Lh/media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23:05:21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96363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- 2019-05-11 09:42:23 </a:t>
                      </a:r>
                      <a:r>
                        <a:rPr kumimoji="0" lang="en-US" sz="1000" b="0" i="0" u="none" strike="noStrike" kern="1200" cap="none" spc="0" normalizeH="0" baseline="0" noProof="0">
                          <a:ln>
                            <a:noFill/>
                          </a:ln>
                          <a:solidFill>
                            <a:prstClr val="black"/>
                          </a:solidFill>
                          <a:effectLst/>
                          <a:uLnTx/>
                          <a:uFillTx/>
                          <a:latin typeface="+mn-lt"/>
                          <a:ea typeface="+mn-ea"/>
                          <a:cs typeface="+mn-cs"/>
                        </a:rPr>
                        <a:t>
 Break free from the fridge. Our spore probiotic is shelf-stable, because staying balanced is tough enough. #LoveYoutheory #SporeProbiotic #Spore #Probiotic #GutHealth #StayBalanced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https://www.instagram.com/p/BxU3RvvlFgY/media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23:05:21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83131285"/>
                  </a:ext>
                </a:extLst>
              </a:tr>
            </a:tbl>
          </a:graphicData>
        </a:graphic>
      </p:graphicFrame>
      <p:sp>
        <p:nvSpPr>
          <p:cNvPr id="4" name="Text Placeholder 3">
            <a:extLst>
              <a:ext uri="{FF2B5EF4-FFF2-40B4-BE49-F238E27FC236}">
                <a16:creationId xmlns:a16="http://schemas.microsoft.com/office/drawing/2014/main" id="{1037C23C-E22C-4FF1-8074-AC3A15AE1925}"/>
              </a:ext>
            </a:extLst>
          </p:cNvPr>
          <p:cNvSpPr>
            <a:spLocks noGrp="1"/>
          </p:cNvSpPr>
          <p:nvPr>
            <p:ph type="body" sz="quarter" idx="14"/>
          </p:nvPr>
        </p:nvSpPr>
        <p:spPr/>
        <p:txBody>
          <a:bodyPr/>
          <a:lstStyle/>
          <a:p>
            <a:r>
              <a:rPr lang="en-US"/>
              <a:t>05/04/2019 - 06/03/2019</a:t>
            </a:r>
          </a:p>
        </p:txBody>
      </p:sp>
    </p:spTree>
    <p:extLst>
      <p:ext uri="{BB962C8B-B14F-4D97-AF65-F5344CB8AC3E}">
        <p14:creationId xmlns:p14="http://schemas.microsoft.com/office/powerpoint/2010/main" val="4147471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2F529-7D63-4884-A2A6-7F9BCF0E1755}"/>
              </a:ext>
            </a:extLst>
          </p:cNvPr>
          <p:cNvSpPr>
            <a:spLocks noGrp="1"/>
          </p:cNvSpPr>
          <p:nvPr>
            <p:ph type="title"/>
          </p:nvPr>
        </p:nvSpPr>
        <p:spPr/>
        <p:txBody>
          <a:bodyPr/>
          <a:lstStyle/>
          <a:p>
            <a:r>
              <a:rPr lang="en-US"/>
              <a:t>Instagram Posts Table | YouTheory (ONLY) - 7 of 8</a:t>
            </a:r>
          </a:p>
        </p:txBody>
      </p:sp>
      <p:graphicFrame>
        <p:nvGraphicFramePr>
          <p:cNvPr id="5" name="Table Placeholder 4">
            <a:extLst>
              <a:ext uri="{FF2B5EF4-FFF2-40B4-BE49-F238E27FC236}">
                <a16:creationId xmlns:a16="http://schemas.microsoft.com/office/drawing/2014/main" id="{3407B824-9749-43EF-9D16-DFDA816244E2}"/>
              </a:ext>
            </a:extLst>
          </p:cNvPr>
          <p:cNvGraphicFramePr>
            <a:graphicFrameLocks noGrp="1"/>
          </p:cNvGraphicFramePr>
          <p:nvPr>
            <p:ph type="tbl" sz="quarter" idx="13"/>
            <p:extLst>
              <p:ext uri="{D42A27DB-BD31-4B8C-83A1-F6EECF244321}">
                <p14:modId xmlns:p14="http://schemas.microsoft.com/office/powerpoint/2010/main" val="485078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3346828"/>
                    </a:ext>
                  </a:extLst>
                </a:gridCol>
                <a:gridCol w="1810512">
                  <a:extLst>
                    <a:ext uri="{9D8B030D-6E8A-4147-A177-3AD203B41FA5}">
                      <a16:colId xmlns:a16="http://schemas.microsoft.com/office/drawing/2014/main" val="835661426"/>
                    </a:ext>
                  </a:extLst>
                </a:gridCol>
                <a:gridCol w="822960">
                  <a:extLst>
                    <a:ext uri="{9D8B030D-6E8A-4147-A177-3AD203B41FA5}">
                      <a16:colId xmlns:a16="http://schemas.microsoft.com/office/drawing/2014/main" val="246689744"/>
                    </a:ext>
                  </a:extLst>
                </a:gridCol>
                <a:gridCol w="822960">
                  <a:extLst>
                    <a:ext uri="{9D8B030D-6E8A-4147-A177-3AD203B41FA5}">
                      <a16:colId xmlns:a16="http://schemas.microsoft.com/office/drawing/2014/main" val="3768070581"/>
                    </a:ext>
                  </a:extLst>
                </a:gridCol>
                <a:gridCol w="822960">
                  <a:extLst>
                    <a:ext uri="{9D8B030D-6E8A-4147-A177-3AD203B41FA5}">
                      <a16:colId xmlns:a16="http://schemas.microsoft.com/office/drawing/2014/main" val="3819758236"/>
                    </a:ext>
                  </a:extLst>
                </a:gridCol>
                <a:gridCol w="822960">
                  <a:extLst>
                    <a:ext uri="{9D8B030D-6E8A-4147-A177-3AD203B41FA5}">
                      <a16:colId xmlns:a16="http://schemas.microsoft.com/office/drawing/2014/main" val="1514364711"/>
                    </a:ext>
                  </a:extLst>
                </a:gridCol>
                <a:gridCol w="822960">
                  <a:extLst>
                    <a:ext uri="{9D8B030D-6E8A-4147-A177-3AD203B41FA5}">
                      <a16:colId xmlns:a16="http://schemas.microsoft.com/office/drawing/2014/main" val="2700076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98579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- 2019-05-10 14:06:09 </a:t>
                      </a:r>
                      <a:r>
                        <a:rPr kumimoji="0" lang="en-US" sz="1000" b="0" i="0" u="none" strike="noStrike" kern="1200" cap="none" spc="0" normalizeH="0" baseline="0" noProof="0">
                          <a:ln>
                            <a:noFill/>
                          </a:ln>
                          <a:solidFill>
                            <a:prstClr val="black"/>
                          </a:solidFill>
                          <a:effectLst/>
                          <a:uLnTx/>
                          <a:uFillTx/>
                          <a:latin typeface="+mn-lt"/>
                          <a:ea typeface="+mn-ea"/>
                          <a:cs typeface="+mn-cs"/>
                        </a:rPr>
                        <a:t>
 Protein from meat and protein powder contains methionine which can have adverse effects in the body. The glycine in collagen helps to support a healthy methionine level in the body. #LoveYoutheory #MensCollagen #Collagen #Peptides #Wellness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https://www.instagram.com/p/BxSwqtFnmNw/media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23:05:21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39353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- 2019-05-09 12:18:34 </a:t>
                      </a:r>
                      <a:r>
                        <a:rPr kumimoji="0" lang="en-US" sz="1000" b="0" i="0" u="none" strike="noStrike" kern="1200" cap="none" spc="0" normalizeH="0" baseline="0" noProof="0">
                          <a:ln>
                            <a:noFill/>
                          </a:ln>
                          <a:solidFill>
                            <a:prstClr val="black"/>
                          </a:solidFill>
                          <a:effectLst/>
                          <a:uLnTx/>
                          <a:uFillTx/>
                          <a:latin typeface="+mn-lt"/>
                          <a:ea typeface="+mn-ea"/>
                          <a:cs typeface="+mn-cs"/>
                        </a:rPr>
                        <a:t>
 Blowing out the candles on a Hawaiian-inspired smoothie bowl with the birthday girl tatiwest 🎉🎊 🏄🏼‍♀️ #LoveYoutheory #Collagen #CollagenOnTheGo #Peptides #Breakfast #HealthyLifestyle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https://www.instagram.com/p/BxP_j69nfxA/media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23:05:21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79706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- 2019-05-07 10:00:00 </a:t>
                      </a:r>
                      <a:r>
                        <a:rPr kumimoji="0" lang="en-US" sz="1000" b="0" i="0" u="none" strike="noStrike" kern="1200" cap="none" spc="0" normalizeH="0" baseline="0" noProof="0">
                          <a:ln>
                            <a:noFill/>
                          </a:ln>
                          <a:solidFill>
                            <a:prstClr val="black"/>
                          </a:solidFill>
                          <a:effectLst/>
                          <a:uLnTx/>
                          <a:uFillTx/>
                          <a:latin typeface="+mn-lt"/>
                          <a:ea typeface="+mn-ea"/>
                          <a:cs typeface="+mn-cs"/>
                        </a:rPr>
                        <a:t>
 The ultimate brunch begins with fluffy, golden brown waffles boosted with vanilla collagen. #LoveYoutheory #Collagen #Peptides #Waffles #BreakfastIdeas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https://www.instagram.com/p/BxKmHSblyeR/media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23:05:21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42327136"/>
                  </a:ext>
                </a:extLst>
              </a:tr>
            </a:tbl>
          </a:graphicData>
        </a:graphic>
      </p:graphicFrame>
      <p:sp>
        <p:nvSpPr>
          <p:cNvPr id="4" name="Text Placeholder 3">
            <a:extLst>
              <a:ext uri="{FF2B5EF4-FFF2-40B4-BE49-F238E27FC236}">
                <a16:creationId xmlns:a16="http://schemas.microsoft.com/office/drawing/2014/main" id="{3BEE2BF6-20FB-454D-B275-2B8DE9787711}"/>
              </a:ext>
            </a:extLst>
          </p:cNvPr>
          <p:cNvSpPr>
            <a:spLocks noGrp="1"/>
          </p:cNvSpPr>
          <p:nvPr>
            <p:ph type="body" sz="quarter" idx="14"/>
          </p:nvPr>
        </p:nvSpPr>
        <p:spPr/>
        <p:txBody>
          <a:bodyPr/>
          <a:lstStyle/>
          <a:p>
            <a:r>
              <a:rPr lang="en-US"/>
              <a:t>05/04/2019 - 06/03/2019</a:t>
            </a:r>
          </a:p>
        </p:txBody>
      </p:sp>
    </p:spTree>
    <p:extLst>
      <p:ext uri="{BB962C8B-B14F-4D97-AF65-F5344CB8AC3E}">
        <p14:creationId xmlns:p14="http://schemas.microsoft.com/office/powerpoint/2010/main" val="18574888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10C0E-6753-4537-8110-0F609FE4E2B8}"/>
              </a:ext>
            </a:extLst>
          </p:cNvPr>
          <p:cNvSpPr>
            <a:spLocks noGrp="1"/>
          </p:cNvSpPr>
          <p:nvPr>
            <p:ph type="title"/>
          </p:nvPr>
        </p:nvSpPr>
        <p:spPr/>
        <p:txBody>
          <a:bodyPr/>
          <a:lstStyle/>
          <a:p>
            <a:r>
              <a:rPr lang="en-US"/>
              <a:t>Instagram Posts Table | YouTheory (ONLY) - 8 of 8</a:t>
            </a:r>
          </a:p>
        </p:txBody>
      </p:sp>
      <p:graphicFrame>
        <p:nvGraphicFramePr>
          <p:cNvPr id="5" name="Table Placeholder 4">
            <a:extLst>
              <a:ext uri="{FF2B5EF4-FFF2-40B4-BE49-F238E27FC236}">
                <a16:creationId xmlns:a16="http://schemas.microsoft.com/office/drawing/2014/main" id="{CFEA2388-0B4A-4627-A361-7E17A84243AC}"/>
              </a:ext>
            </a:extLst>
          </p:cNvPr>
          <p:cNvGraphicFramePr>
            <a:graphicFrameLocks noGrp="1"/>
          </p:cNvGraphicFramePr>
          <p:nvPr>
            <p:ph type="tbl" sz="quarter" idx="13"/>
            <p:extLst>
              <p:ext uri="{D42A27DB-BD31-4B8C-83A1-F6EECF244321}">
                <p14:modId xmlns:p14="http://schemas.microsoft.com/office/powerpoint/2010/main" val="354683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47519790"/>
                    </a:ext>
                  </a:extLst>
                </a:gridCol>
                <a:gridCol w="1810512">
                  <a:extLst>
                    <a:ext uri="{9D8B030D-6E8A-4147-A177-3AD203B41FA5}">
                      <a16:colId xmlns:a16="http://schemas.microsoft.com/office/drawing/2014/main" val="1874769534"/>
                    </a:ext>
                  </a:extLst>
                </a:gridCol>
                <a:gridCol w="822960">
                  <a:extLst>
                    <a:ext uri="{9D8B030D-6E8A-4147-A177-3AD203B41FA5}">
                      <a16:colId xmlns:a16="http://schemas.microsoft.com/office/drawing/2014/main" val="2232188989"/>
                    </a:ext>
                  </a:extLst>
                </a:gridCol>
                <a:gridCol w="822960">
                  <a:extLst>
                    <a:ext uri="{9D8B030D-6E8A-4147-A177-3AD203B41FA5}">
                      <a16:colId xmlns:a16="http://schemas.microsoft.com/office/drawing/2014/main" val="3174505722"/>
                    </a:ext>
                  </a:extLst>
                </a:gridCol>
                <a:gridCol w="822960">
                  <a:extLst>
                    <a:ext uri="{9D8B030D-6E8A-4147-A177-3AD203B41FA5}">
                      <a16:colId xmlns:a16="http://schemas.microsoft.com/office/drawing/2014/main" val="1955379177"/>
                    </a:ext>
                  </a:extLst>
                </a:gridCol>
                <a:gridCol w="822960">
                  <a:extLst>
                    <a:ext uri="{9D8B030D-6E8A-4147-A177-3AD203B41FA5}">
                      <a16:colId xmlns:a16="http://schemas.microsoft.com/office/drawing/2014/main" val="1248077416"/>
                    </a:ext>
                  </a:extLst>
                </a:gridCol>
                <a:gridCol w="822960">
                  <a:extLst>
                    <a:ext uri="{9D8B030D-6E8A-4147-A177-3AD203B41FA5}">
                      <a16:colId xmlns:a16="http://schemas.microsoft.com/office/drawing/2014/main" val="3036485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73397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- 2019-05-06 11:00:26 </a:t>
                      </a:r>
                      <a:r>
                        <a:rPr kumimoji="0" lang="en-US" sz="1000" b="0" i="0" u="none" strike="noStrike" kern="1200" cap="none" spc="0" normalizeH="0" baseline="0" noProof="0">
                          <a:ln>
                            <a:noFill/>
                          </a:ln>
                          <a:solidFill>
                            <a:prstClr val="black"/>
                          </a:solidFill>
                          <a:effectLst/>
                          <a:uLnTx/>
                          <a:uFillTx/>
                          <a:latin typeface="+mn-lt"/>
                          <a:ea typeface="+mn-ea"/>
                          <a:cs typeface="+mn-cs"/>
                        </a:rPr>
                        <a:t>
 A great clean take on Green Goddess: Blend avocado, greek yogurt, and Spore Probiotic for a gut-healthy dressing that won’t weigh you down. #LoveYoutheory #Spore #Probiotic #SporeProbiotic #GutHealth #GreenGoddess #HealthyLifestyle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https://www.instagram.com/p/BxIIO82HyFV/media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23:05:21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44039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- 2019-05-05 10:05:26 </a:t>
                      </a:r>
                      <a:r>
                        <a:rPr kumimoji="0" lang="en-US" sz="1000" b="0" i="0" u="none" strike="noStrike" kern="1200" cap="none" spc="0" normalizeH="0" baseline="0" noProof="0">
                          <a:ln>
                            <a:noFill/>
                          </a:ln>
                          <a:solidFill>
                            <a:prstClr val="black"/>
                          </a:solidFill>
                          <a:effectLst/>
                          <a:uLnTx/>
                          <a:uFillTx/>
                          <a:latin typeface="+mn-lt"/>
                          <a:ea typeface="+mn-ea"/>
                          <a:cs typeface="+mn-cs"/>
                        </a:rPr>
                        <a:t>
 On the rocks, rimmed with salt, and beauty-infused. #CincoDeMayo #LoveYoutheory #Collagen #Peptides #Margarita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https://www.instagram.com/p/BxFdJOhHy9q/media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23:05:21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89529273"/>
                  </a:ext>
                </a:extLst>
              </a:tr>
            </a:tbl>
          </a:graphicData>
        </a:graphic>
      </p:graphicFrame>
      <p:sp>
        <p:nvSpPr>
          <p:cNvPr id="4" name="Text Placeholder 3">
            <a:extLst>
              <a:ext uri="{FF2B5EF4-FFF2-40B4-BE49-F238E27FC236}">
                <a16:creationId xmlns:a16="http://schemas.microsoft.com/office/drawing/2014/main" id="{066886D3-FE31-4764-A9C9-B270B1203DE2}"/>
              </a:ext>
            </a:extLst>
          </p:cNvPr>
          <p:cNvSpPr>
            <a:spLocks noGrp="1"/>
          </p:cNvSpPr>
          <p:nvPr>
            <p:ph type="body" sz="quarter" idx="14"/>
          </p:nvPr>
        </p:nvSpPr>
        <p:spPr/>
        <p:txBody>
          <a:bodyPr/>
          <a:lstStyle/>
          <a:p>
            <a:r>
              <a:rPr lang="en-US"/>
              <a:t>05/04/2019 - 06/03/2019</a:t>
            </a:r>
          </a:p>
        </p:txBody>
      </p:sp>
    </p:spTree>
    <p:extLst>
      <p:ext uri="{BB962C8B-B14F-4D97-AF65-F5344CB8AC3E}">
        <p14:creationId xmlns:p14="http://schemas.microsoft.com/office/powerpoint/2010/main" val="40971708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28697-A181-42DC-9723-34470E8F1B98}"/>
              </a:ext>
            </a:extLst>
          </p:cNvPr>
          <p:cNvSpPr>
            <a:spLocks noGrp="1"/>
          </p:cNvSpPr>
          <p:nvPr>
            <p:ph type="title"/>
          </p:nvPr>
        </p:nvSpPr>
        <p:spPr/>
        <p:txBody>
          <a:bodyPr/>
          <a:lstStyle/>
          <a:p>
            <a:r>
              <a:rPr lang="en-US"/>
              <a:t>Instagram Followers Total | YouTheory (ONLY)</a:t>
            </a:r>
          </a:p>
        </p:txBody>
      </p:sp>
      <p:graphicFrame>
        <p:nvGraphicFramePr>
          <p:cNvPr id="6" name="Chart Placeholder 5">
            <a:extLst>
              <a:ext uri="{FF2B5EF4-FFF2-40B4-BE49-F238E27FC236}">
                <a16:creationId xmlns:a16="http://schemas.microsoft.com/office/drawing/2014/main" id="{91705B04-EE6C-4CF5-A86A-AE9A20EC9BB9}"/>
              </a:ext>
            </a:extLst>
          </p:cNvPr>
          <p:cNvGraphicFramePr>
            <a:graphicFrameLocks noGrp="1"/>
          </p:cNvGraphicFramePr>
          <p:nvPr>
            <p:ph type="chart" sz="quarter" idx="13"/>
            <p:extLst>
              <p:ext uri="{D42A27DB-BD31-4B8C-83A1-F6EECF244321}">
                <p14:modId xmlns:p14="http://schemas.microsoft.com/office/powerpoint/2010/main" val="3674743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8D855C-4990-4572-8E61-E49D4EDAA895}"/>
              </a:ext>
            </a:extLst>
          </p:cNvPr>
          <p:cNvSpPr>
            <a:spLocks noGrp="1"/>
          </p:cNvSpPr>
          <p:nvPr>
            <p:ph type="body" sz="quarter" idx="14"/>
          </p:nvPr>
        </p:nvSpPr>
        <p:spPr/>
        <p:txBody>
          <a:bodyPr/>
          <a:lstStyle/>
          <a:p>
            <a:r>
              <a:rPr lang="en-US"/>
              <a:t>04/29/2019 - 06/09/2019</a:t>
            </a:r>
          </a:p>
        </p:txBody>
      </p:sp>
      <p:sp>
        <p:nvSpPr>
          <p:cNvPr id="5" name="Footer Placeholder 4">
            <a:extLst>
              <a:ext uri="{FF2B5EF4-FFF2-40B4-BE49-F238E27FC236}">
                <a16:creationId xmlns:a16="http://schemas.microsoft.com/office/drawing/2014/main" id="{B39F8248-B1A1-4791-8686-174C6A820D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88333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9BCB4-60BD-472D-AAB1-55250402D3C7}"/>
              </a:ext>
            </a:extLst>
          </p:cNvPr>
          <p:cNvSpPr>
            <a:spLocks noGrp="1"/>
          </p:cNvSpPr>
          <p:nvPr>
            <p:ph type="title"/>
          </p:nvPr>
        </p:nvSpPr>
        <p:spPr/>
        <p:txBody>
          <a:bodyPr/>
          <a:lstStyle/>
          <a:p>
            <a:r>
              <a:rPr lang="en-US"/>
              <a:t>Instagram Followers Change | YouTheory (ONLY)</a:t>
            </a:r>
          </a:p>
        </p:txBody>
      </p:sp>
      <p:graphicFrame>
        <p:nvGraphicFramePr>
          <p:cNvPr id="6" name="Chart Placeholder 5">
            <a:extLst>
              <a:ext uri="{FF2B5EF4-FFF2-40B4-BE49-F238E27FC236}">
                <a16:creationId xmlns:a16="http://schemas.microsoft.com/office/drawing/2014/main" id="{2B2F8380-0F77-4B56-B91A-3BA9BF4BD15B}"/>
              </a:ext>
            </a:extLst>
          </p:cNvPr>
          <p:cNvGraphicFramePr>
            <a:graphicFrameLocks noGrp="1"/>
          </p:cNvGraphicFramePr>
          <p:nvPr>
            <p:ph type="chart" sz="quarter" idx="13"/>
            <p:extLst>
              <p:ext uri="{D42A27DB-BD31-4B8C-83A1-F6EECF244321}">
                <p14:modId xmlns:p14="http://schemas.microsoft.com/office/powerpoint/2010/main" val="3430920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725C54-33AF-490B-BB07-39AE10760628}"/>
              </a:ext>
            </a:extLst>
          </p:cNvPr>
          <p:cNvSpPr>
            <a:spLocks noGrp="1"/>
          </p:cNvSpPr>
          <p:nvPr>
            <p:ph type="body" sz="quarter" idx="14"/>
          </p:nvPr>
        </p:nvSpPr>
        <p:spPr/>
        <p:txBody>
          <a:bodyPr/>
          <a:lstStyle/>
          <a:p>
            <a:r>
              <a:rPr lang="en-US"/>
              <a:t>04/29/2019 - 06/09/2019</a:t>
            </a:r>
          </a:p>
        </p:txBody>
      </p:sp>
      <p:sp>
        <p:nvSpPr>
          <p:cNvPr id="5" name="Footer Placeholder 4">
            <a:extLst>
              <a:ext uri="{FF2B5EF4-FFF2-40B4-BE49-F238E27FC236}">
                <a16:creationId xmlns:a16="http://schemas.microsoft.com/office/drawing/2014/main" id="{CEB25992-6702-4068-B0C4-6643CD6EAF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57786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5BE54-39A1-42CA-A7A9-BA5BDBAC8CF5}"/>
              </a:ext>
            </a:extLst>
          </p:cNvPr>
          <p:cNvSpPr>
            <a:spLocks noGrp="1"/>
          </p:cNvSpPr>
          <p:nvPr>
            <p:ph type="title"/>
          </p:nvPr>
        </p:nvSpPr>
        <p:spPr/>
        <p:txBody>
          <a:bodyPr/>
          <a:lstStyle/>
          <a:p>
            <a:r>
              <a:rPr lang="en-US"/>
              <a:t>Facebook Key Metrics Table | YouTheory (ONLY)</a:t>
            </a:r>
          </a:p>
        </p:txBody>
      </p:sp>
      <p:graphicFrame>
        <p:nvGraphicFramePr>
          <p:cNvPr id="5" name="Table Placeholder 4">
            <a:extLst>
              <a:ext uri="{FF2B5EF4-FFF2-40B4-BE49-F238E27FC236}">
                <a16:creationId xmlns:a16="http://schemas.microsoft.com/office/drawing/2014/main" id="{B0F108FA-E662-4AFD-A770-FE9D3CD95A73}"/>
              </a:ext>
            </a:extLst>
          </p:cNvPr>
          <p:cNvGraphicFramePr>
            <a:graphicFrameLocks noGrp="1"/>
          </p:cNvGraphicFramePr>
          <p:nvPr>
            <p:ph type="tbl" sz="quarter" idx="13"/>
            <p:extLst>
              <p:ext uri="{D42A27DB-BD31-4B8C-83A1-F6EECF244321}">
                <p14:modId xmlns:p14="http://schemas.microsoft.com/office/powerpoint/2010/main" val="3116306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027709824"/>
                    </a:ext>
                  </a:extLst>
                </a:gridCol>
                <a:gridCol w="411480">
                  <a:extLst>
                    <a:ext uri="{9D8B030D-6E8A-4147-A177-3AD203B41FA5}">
                      <a16:colId xmlns:a16="http://schemas.microsoft.com/office/drawing/2014/main" val="3550043324"/>
                    </a:ext>
                  </a:extLst>
                </a:gridCol>
                <a:gridCol w="304495">
                  <a:extLst>
                    <a:ext uri="{9D8B030D-6E8A-4147-A177-3AD203B41FA5}">
                      <a16:colId xmlns:a16="http://schemas.microsoft.com/office/drawing/2014/main" val="765604068"/>
                    </a:ext>
                  </a:extLst>
                </a:gridCol>
                <a:gridCol w="304495">
                  <a:extLst>
                    <a:ext uri="{9D8B030D-6E8A-4147-A177-3AD203B41FA5}">
                      <a16:colId xmlns:a16="http://schemas.microsoft.com/office/drawing/2014/main" val="3159344962"/>
                    </a:ext>
                  </a:extLst>
                </a:gridCol>
                <a:gridCol w="304495">
                  <a:extLst>
                    <a:ext uri="{9D8B030D-6E8A-4147-A177-3AD203B41FA5}">
                      <a16:colId xmlns:a16="http://schemas.microsoft.com/office/drawing/2014/main" val="2768905421"/>
                    </a:ext>
                  </a:extLst>
                </a:gridCol>
                <a:gridCol w="304495">
                  <a:extLst>
                    <a:ext uri="{9D8B030D-6E8A-4147-A177-3AD203B41FA5}">
                      <a16:colId xmlns:a16="http://schemas.microsoft.com/office/drawing/2014/main" val="2997178836"/>
                    </a:ext>
                  </a:extLst>
                </a:gridCol>
                <a:gridCol w="304495">
                  <a:extLst>
                    <a:ext uri="{9D8B030D-6E8A-4147-A177-3AD203B41FA5}">
                      <a16:colId xmlns:a16="http://schemas.microsoft.com/office/drawing/2014/main" val="3606626845"/>
                    </a:ext>
                  </a:extLst>
                </a:gridCol>
                <a:gridCol w="304495">
                  <a:extLst>
                    <a:ext uri="{9D8B030D-6E8A-4147-A177-3AD203B41FA5}">
                      <a16:colId xmlns:a16="http://schemas.microsoft.com/office/drawing/2014/main" val="37166793"/>
                    </a:ext>
                  </a:extLst>
                </a:gridCol>
                <a:gridCol w="304495">
                  <a:extLst>
                    <a:ext uri="{9D8B030D-6E8A-4147-A177-3AD203B41FA5}">
                      <a16:colId xmlns:a16="http://schemas.microsoft.com/office/drawing/2014/main" val="2367916939"/>
                    </a:ext>
                  </a:extLst>
                </a:gridCol>
                <a:gridCol w="304495">
                  <a:extLst>
                    <a:ext uri="{9D8B030D-6E8A-4147-A177-3AD203B41FA5}">
                      <a16:colId xmlns:a16="http://schemas.microsoft.com/office/drawing/2014/main" val="4183443371"/>
                    </a:ext>
                  </a:extLst>
                </a:gridCol>
                <a:gridCol w="304495">
                  <a:extLst>
                    <a:ext uri="{9D8B030D-6E8A-4147-A177-3AD203B41FA5}">
                      <a16:colId xmlns:a16="http://schemas.microsoft.com/office/drawing/2014/main" val="940157570"/>
                    </a:ext>
                  </a:extLst>
                </a:gridCol>
                <a:gridCol w="304495">
                  <a:extLst>
                    <a:ext uri="{9D8B030D-6E8A-4147-A177-3AD203B41FA5}">
                      <a16:colId xmlns:a16="http://schemas.microsoft.com/office/drawing/2014/main" val="4049660182"/>
                    </a:ext>
                  </a:extLst>
                </a:gridCol>
                <a:gridCol w="304495">
                  <a:extLst>
                    <a:ext uri="{9D8B030D-6E8A-4147-A177-3AD203B41FA5}">
                      <a16:colId xmlns:a16="http://schemas.microsoft.com/office/drawing/2014/main" val="2259430085"/>
                    </a:ext>
                  </a:extLst>
                </a:gridCol>
                <a:gridCol w="304495">
                  <a:extLst>
                    <a:ext uri="{9D8B030D-6E8A-4147-A177-3AD203B41FA5}">
                      <a16:colId xmlns:a16="http://schemas.microsoft.com/office/drawing/2014/main" val="4083364755"/>
                    </a:ext>
                  </a:extLst>
                </a:gridCol>
                <a:gridCol w="304495">
                  <a:extLst>
                    <a:ext uri="{9D8B030D-6E8A-4147-A177-3AD203B41FA5}">
                      <a16:colId xmlns:a16="http://schemas.microsoft.com/office/drawing/2014/main" val="2450695774"/>
                    </a:ext>
                  </a:extLst>
                </a:gridCol>
                <a:gridCol w="304495">
                  <a:extLst>
                    <a:ext uri="{9D8B030D-6E8A-4147-A177-3AD203B41FA5}">
                      <a16:colId xmlns:a16="http://schemas.microsoft.com/office/drawing/2014/main" val="2915065389"/>
                    </a:ext>
                  </a:extLst>
                </a:gridCol>
                <a:gridCol w="304495">
                  <a:extLst>
                    <a:ext uri="{9D8B030D-6E8A-4147-A177-3AD203B41FA5}">
                      <a16:colId xmlns:a16="http://schemas.microsoft.com/office/drawing/2014/main" val="1642985507"/>
                    </a:ext>
                  </a:extLst>
                </a:gridCol>
                <a:gridCol w="304495">
                  <a:extLst>
                    <a:ext uri="{9D8B030D-6E8A-4147-A177-3AD203B41FA5}">
                      <a16:colId xmlns:a16="http://schemas.microsoft.com/office/drawing/2014/main" val="3141329261"/>
                    </a:ext>
                  </a:extLst>
                </a:gridCol>
                <a:gridCol w="304495">
                  <a:extLst>
                    <a:ext uri="{9D8B030D-6E8A-4147-A177-3AD203B41FA5}">
                      <a16:colId xmlns:a16="http://schemas.microsoft.com/office/drawing/2014/main" val="3757099214"/>
                    </a:ext>
                  </a:extLst>
                </a:gridCol>
                <a:gridCol w="304495">
                  <a:extLst>
                    <a:ext uri="{9D8B030D-6E8A-4147-A177-3AD203B41FA5}">
                      <a16:colId xmlns:a16="http://schemas.microsoft.com/office/drawing/2014/main" val="762187526"/>
                    </a:ext>
                  </a:extLst>
                </a:gridCol>
                <a:gridCol w="304495">
                  <a:extLst>
                    <a:ext uri="{9D8B030D-6E8A-4147-A177-3AD203B41FA5}">
                      <a16:colId xmlns:a16="http://schemas.microsoft.com/office/drawing/2014/main" val="267807863"/>
                    </a:ext>
                  </a:extLst>
                </a:gridCol>
                <a:gridCol w="304495">
                  <a:extLst>
                    <a:ext uri="{9D8B030D-6E8A-4147-A177-3AD203B41FA5}">
                      <a16:colId xmlns:a16="http://schemas.microsoft.com/office/drawing/2014/main" val="2387886576"/>
                    </a:ext>
                  </a:extLst>
                </a:gridCol>
                <a:gridCol w="304495">
                  <a:extLst>
                    <a:ext uri="{9D8B030D-6E8A-4147-A177-3AD203B41FA5}">
                      <a16:colId xmlns:a16="http://schemas.microsoft.com/office/drawing/2014/main" val="391421333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323385"/>
                  </a:ext>
                </a:extLst>
              </a:tr>
              <a:tr h="370840">
                <a:tc>
                  <a:txBody>
                    <a:bodyPr/>
                    <a:lstStyle/>
                    <a:p>
                      <a:r>
                        <a:rPr lang="en-US" sz="1000"/>
                        <a:t>Youtheory</a:t>
                      </a:r>
                    </a:p>
                  </a:txBody>
                  <a:tcPr/>
                </a:tc>
                <a:tc>
                  <a:txBody>
                    <a:bodyPr/>
                    <a:lstStyle/>
                    <a:p>
                      <a:r>
                        <a:rPr lang="en-US" sz="1000"/>
                        <a:t>31344</a:t>
                      </a:r>
                    </a:p>
                  </a:txBody>
                  <a:tcPr/>
                </a:tc>
                <a:tc>
                  <a:txBody>
                    <a:bodyPr/>
                    <a:lstStyle/>
                    <a:p>
                      <a:r>
                        <a:rPr lang="en-US" sz="1000"/>
                        <a:t>72</a:t>
                      </a:r>
                    </a:p>
                  </a:txBody>
                  <a:tcPr/>
                </a:tc>
                <a:tc>
                  <a:txBody>
                    <a:bodyPr/>
                    <a:lstStyle/>
                    <a:p>
                      <a:r>
                        <a:rPr lang="en-US" sz="1000"/>
                        <a:t>20</a:t>
                      </a:r>
                    </a:p>
                  </a:txBody>
                  <a:tcPr/>
                </a:tc>
                <a:tc>
                  <a:txBody>
                    <a:bodyPr/>
                    <a:lstStyle/>
                    <a:p>
                      <a:r>
                        <a:rPr lang="en-US" sz="1000"/>
                        <a:t>0</a:t>
                      </a:r>
                    </a:p>
                  </a:txBody>
                  <a:tcPr/>
                </a:tc>
                <a:tc>
                  <a:txBody>
                    <a:bodyPr/>
                    <a:lstStyle/>
                    <a:p>
                      <a:r>
                        <a:rPr lang="en-US" sz="1000"/>
                        <a:t>19</a:t>
                      </a:r>
                    </a:p>
                  </a:txBody>
                  <a:tcPr/>
                </a:tc>
                <a:tc>
                  <a:txBody>
                    <a:bodyPr/>
                    <a:lstStyle/>
                    <a:p>
                      <a:r>
                        <a:rPr lang="en-US" sz="1000"/>
                        <a:t>0</a:t>
                      </a:r>
                    </a:p>
                  </a:txBody>
                  <a:tcPr/>
                </a:tc>
                <a:tc>
                  <a:txBody>
                    <a:bodyPr/>
                    <a:lstStyle/>
                    <a:p>
                      <a:r>
                        <a:rPr lang="en-US" sz="1000"/>
                        <a:t>1</a:t>
                      </a:r>
                    </a:p>
                  </a:txBody>
                  <a:tcPr/>
                </a:tc>
                <a:tc>
                  <a:txBody>
                    <a:bodyPr/>
                    <a:lstStyle/>
                    <a:p>
                      <a:r>
                        <a:rPr lang="en-US" sz="1000"/>
                        <a:t>11801</a:t>
                      </a:r>
                    </a:p>
                  </a:txBody>
                  <a:tcPr/>
                </a:tc>
                <a:tc>
                  <a:txBody>
                    <a:bodyPr/>
                    <a:lstStyle/>
                    <a:p>
                      <a:r>
                        <a:rPr lang="en-US" sz="1000"/>
                        <a:t>0</a:t>
                      </a:r>
                    </a:p>
                  </a:txBody>
                  <a:tcPr/>
                </a:tc>
                <a:tc>
                  <a:txBody>
                    <a:bodyPr/>
                    <a:lstStyle/>
                    <a:p>
                      <a:r>
                        <a:rPr lang="en-US" sz="1000"/>
                        <a:t>11220</a:t>
                      </a:r>
                    </a:p>
                  </a:txBody>
                  <a:tcPr/>
                </a:tc>
                <a:tc>
                  <a:txBody>
                    <a:bodyPr/>
                    <a:lstStyle/>
                    <a:p>
                      <a:r>
                        <a:rPr lang="en-US" sz="1000"/>
                        <a:t>530</a:t>
                      </a:r>
                    </a:p>
                  </a:txBody>
                  <a:tcPr/>
                </a:tc>
                <a:tc>
                  <a:txBody>
                    <a:bodyPr/>
                    <a:lstStyle/>
                    <a:p>
                      <a:r>
                        <a:rPr lang="en-US" sz="1000"/>
                        <a:t>1</a:t>
                      </a:r>
                    </a:p>
                  </a:txBody>
                  <a:tcPr/>
                </a:tc>
                <a:tc>
                  <a:txBody>
                    <a:bodyPr/>
                    <a:lstStyle/>
                    <a:p>
                      <a:r>
                        <a:rPr lang="en-US" sz="1000"/>
                        <a:t>50</a:t>
                      </a:r>
                    </a:p>
                  </a:txBody>
                  <a:tcPr/>
                </a:tc>
                <a:tc>
                  <a:txBody>
                    <a:bodyPr/>
                    <a:lstStyle/>
                    <a:p>
                      <a:r>
                        <a:rPr lang="en-US" sz="1000"/>
                        <a:t>0</a:t>
                      </a:r>
                    </a:p>
                  </a:txBody>
                  <a:tcPr/>
                </a:tc>
                <a:tc>
                  <a:txBody>
                    <a:bodyPr/>
                    <a:lstStyle/>
                    <a:p>
                      <a:r>
                        <a:rPr lang="en-US" sz="1000"/>
                        <a:t>0</a:t>
                      </a:r>
                    </a:p>
                  </a:txBody>
                  <a:tcPr/>
                </a:tc>
                <a:tc>
                  <a:txBody>
                    <a:bodyPr/>
                    <a:lstStyle/>
                    <a:p>
                      <a:r>
                        <a:rPr lang="en-US" sz="1000"/>
                        <a:t>73</a:t>
                      </a:r>
                    </a:p>
                  </a:txBody>
                  <a:tcPr/>
                </a:tc>
                <a:tc>
                  <a:txBody>
                    <a:bodyPr/>
                    <a:lstStyle/>
                    <a:p>
                      <a:r>
                        <a:rPr lang="en-US" sz="1000"/>
                        <a:t>488</a:t>
                      </a:r>
                    </a:p>
                  </a:txBody>
                  <a:tcPr/>
                </a:tc>
                <a:tc>
                  <a:txBody>
                    <a:bodyPr/>
                    <a:lstStyle/>
                    <a:p>
                      <a:r>
                        <a:rPr lang="en-US" sz="1000"/>
                        <a:t>12362</a:t>
                      </a:r>
                    </a:p>
                  </a:txBody>
                  <a:tcPr/>
                </a:tc>
                <a:tc>
                  <a:txBody>
                    <a:bodyPr/>
                    <a:lstStyle/>
                    <a:p>
                      <a:r>
                        <a:rPr lang="en-US" sz="1000"/>
                        <a:t>0</a:t>
                      </a:r>
                    </a:p>
                  </a:txBody>
                  <a:tcPr/>
                </a:tc>
                <a:tc>
                  <a:txBody>
                    <a:bodyPr/>
                    <a:lstStyle/>
                    <a:p>
                      <a:r>
                        <a:rPr lang="en-US" sz="1000"/>
                        <a:t>0</a:t>
                      </a:r>
                    </a:p>
                  </a:txBody>
                  <a:tcPr/>
                </a:tc>
                <a:tc>
                  <a:txBody>
                    <a:bodyPr/>
                    <a:lstStyle/>
                    <a:p>
                      <a:r>
                        <a:rPr lang="en-US" sz="1000"/>
                        <a:t>1.9743 %</a:t>
                      </a:r>
                    </a:p>
                  </a:txBody>
                  <a:tcPr/>
                </a:tc>
                <a:tc>
                  <a:txBody>
                    <a:bodyPr/>
                    <a:lstStyle/>
                    <a:p>
                      <a:r>
                        <a:rPr lang="en-US" sz="1000"/>
                        <a:t>0.0 %</a:t>
                      </a:r>
                    </a:p>
                  </a:txBody>
                  <a:tcPr/>
                </a:tc>
                <a:extLst>
                  <a:ext uri="{0D108BD9-81ED-4DB2-BD59-A6C34878D82A}">
                    <a16:rowId xmlns:a16="http://schemas.microsoft.com/office/drawing/2014/main" val="2672097815"/>
                  </a:ext>
                </a:extLst>
              </a:tr>
            </a:tbl>
          </a:graphicData>
        </a:graphic>
      </p:graphicFrame>
      <p:sp>
        <p:nvSpPr>
          <p:cNvPr id="4" name="Text Placeholder 3">
            <a:extLst>
              <a:ext uri="{FF2B5EF4-FFF2-40B4-BE49-F238E27FC236}">
                <a16:creationId xmlns:a16="http://schemas.microsoft.com/office/drawing/2014/main" id="{81858DD8-8639-46B8-84C6-3C26CF9A9671}"/>
              </a:ext>
            </a:extLst>
          </p:cNvPr>
          <p:cNvSpPr>
            <a:spLocks noGrp="1"/>
          </p:cNvSpPr>
          <p:nvPr>
            <p:ph type="body" sz="quarter" idx="14"/>
          </p:nvPr>
        </p:nvSpPr>
        <p:spPr/>
        <p:txBody>
          <a:bodyPr/>
          <a:lstStyle/>
          <a:p>
            <a:r>
              <a:rPr lang="en-US"/>
              <a:t>05/04/2019 - 06/03/2019</a:t>
            </a:r>
          </a:p>
        </p:txBody>
      </p:sp>
    </p:spTree>
    <p:extLst>
      <p:ext uri="{BB962C8B-B14F-4D97-AF65-F5344CB8AC3E}">
        <p14:creationId xmlns:p14="http://schemas.microsoft.com/office/powerpoint/2010/main" val="29444810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1FE11-2065-4A3C-AEA9-9CDF8E30E358}"/>
              </a:ext>
            </a:extLst>
          </p:cNvPr>
          <p:cNvSpPr>
            <a:spLocks noGrp="1"/>
          </p:cNvSpPr>
          <p:nvPr>
            <p:ph type="title"/>
          </p:nvPr>
        </p:nvSpPr>
        <p:spPr/>
        <p:txBody>
          <a:bodyPr/>
          <a:lstStyle/>
          <a:p>
            <a:r>
              <a:rPr lang="en-US"/>
              <a:t>Facebook Custom Own Posts Table | YouTheory (ONLY) - 1 of 4</a:t>
            </a:r>
          </a:p>
        </p:txBody>
      </p:sp>
      <p:graphicFrame>
        <p:nvGraphicFramePr>
          <p:cNvPr id="5" name="Table Placeholder 4">
            <a:extLst>
              <a:ext uri="{FF2B5EF4-FFF2-40B4-BE49-F238E27FC236}">
                <a16:creationId xmlns:a16="http://schemas.microsoft.com/office/drawing/2014/main" id="{88CB22D1-85D1-4E9F-A2E7-5379947F53C3}"/>
              </a:ext>
            </a:extLst>
          </p:cNvPr>
          <p:cNvGraphicFramePr>
            <a:graphicFrameLocks noGrp="1"/>
          </p:cNvGraphicFramePr>
          <p:nvPr>
            <p:ph type="tbl" sz="quarter" idx="13"/>
            <p:extLst>
              <p:ext uri="{D42A27DB-BD31-4B8C-83A1-F6EECF244321}">
                <p14:modId xmlns:p14="http://schemas.microsoft.com/office/powerpoint/2010/main" val="1741267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1957443329"/>
                    </a:ext>
                  </a:extLst>
                </a:gridCol>
                <a:gridCol w="740664">
                  <a:extLst>
                    <a:ext uri="{9D8B030D-6E8A-4147-A177-3AD203B41FA5}">
                      <a16:colId xmlns:a16="http://schemas.microsoft.com/office/drawing/2014/main" val="3180361558"/>
                    </a:ext>
                  </a:extLst>
                </a:gridCol>
                <a:gridCol w="740664">
                  <a:extLst>
                    <a:ext uri="{9D8B030D-6E8A-4147-A177-3AD203B41FA5}">
                      <a16:colId xmlns:a16="http://schemas.microsoft.com/office/drawing/2014/main" val="806602787"/>
                    </a:ext>
                  </a:extLst>
                </a:gridCol>
                <a:gridCol w="740664">
                  <a:extLst>
                    <a:ext uri="{9D8B030D-6E8A-4147-A177-3AD203B41FA5}">
                      <a16:colId xmlns:a16="http://schemas.microsoft.com/office/drawing/2014/main" val="2850785468"/>
                    </a:ext>
                  </a:extLst>
                </a:gridCol>
                <a:gridCol w="740664">
                  <a:extLst>
                    <a:ext uri="{9D8B030D-6E8A-4147-A177-3AD203B41FA5}">
                      <a16:colId xmlns:a16="http://schemas.microsoft.com/office/drawing/2014/main" val="2760404748"/>
                    </a:ext>
                  </a:extLst>
                </a:gridCol>
                <a:gridCol w="740664">
                  <a:extLst>
                    <a:ext uri="{9D8B030D-6E8A-4147-A177-3AD203B41FA5}">
                      <a16:colId xmlns:a16="http://schemas.microsoft.com/office/drawing/2014/main" val="1521583893"/>
                    </a:ext>
                  </a:extLst>
                </a:gridCol>
                <a:gridCol w="740664">
                  <a:extLst>
                    <a:ext uri="{9D8B030D-6E8A-4147-A177-3AD203B41FA5}">
                      <a16:colId xmlns:a16="http://schemas.microsoft.com/office/drawing/2014/main" val="414988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36045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Youtheory - 2019-06-02 09:45:00 </a:t>
                      </a:r>
                      <a:r>
                        <a:rPr kumimoji="0" lang="en-US" sz="1000" b="0" i="0" u="none" strike="noStrike" kern="1200" cap="none" spc="0" normalizeH="0" baseline="0" noProof="0">
                          <a:ln>
                            <a:noFill/>
                          </a:ln>
                          <a:solidFill>
                            <a:prstClr val="black"/>
                          </a:solidFill>
                          <a:effectLst/>
                          <a:uLnTx/>
                          <a:uFillTx/>
                          <a:latin typeface="+mn-lt"/>
                          <a:ea typeface="+mn-ea"/>
                          <a:cs typeface="+mn-cs"/>
                        </a:rPr>
                        <a:t> 
 Hello moisture magnet: hyaluronic acid is known as nature’s moisturizer and plays a critical role in keeping skin and joints youthful and elastic. It naturally occurs within the body, but can decrease over time due to sun, age, and pollution. #LoveYoutheory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322999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Youtheory - 2019-05-30 09:45:00 </a:t>
                      </a:r>
                      <a:r>
                        <a:rPr kumimoji="0" lang="en-US" sz="1000" b="0" i="0" u="none" strike="noStrike" kern="1200" cap="none" spc="0" normalizeH="0" baseline="0" noProof="0">
                          <a:ln>
                            <a:noFill/>
                          </a:ln>
                          <a:solidFill>
                            <a:prstClr val="black"/>
                          </a:solidFill>
                          <a:effectLst/>
                          <a:uLnTx/>
                          <a:uFillTx/>
                          <a:latin typeface="+mn-lt"/>
                          <a:ea typeface="+mn-ea"/>
                          <a:cs typeface="+mn-cs"/>
                        </a:rPr>
                        <a:t> 
 No such thing as too many veggies! Bring balance to your plant-based bowls with a sprinkle of spore. #YTBowlOfTheWeek #LoveYoutheory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70864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Youtheory - 2019-05-28 10:01:15 </a:t>
                      </a:r>
                      <a:r>
                        <a:rPr kumimoji="0" lang="en-US" sz="1000" b="0" i="0" u="none" strike="noStrike" kern="1200" cap="none" spc="0" normalizeH="0" baseline="0" noProof="0">
                          <a:ln>
                            <a:noFill/>
                          </a:ln>
                          <a:solidFill>
                            <a:prstClr val="black"/>
                          </a:solidFill>
                          <a:effectLst/>
                          <a:uLnTx/>
                          <a:uFillTx/>
                          <a:latin typeface="+mn-lt"/>
                          <a:ea typeface="+mn-ea"/>
                          <a:cs typeface="+mn-cs"/>
                        </a:rPr>
                        <a:t> 
 Sandy toes, salty hair, strength that shows. Grab some collagen liquid at Sprouts Farmers Market and get out there. #LoveYoutheory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76378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Youtheory - 2019-05-25 09:45:00 </a:t>
                      </a:r>
                      <a:r>
                        <a:rPr kumimoji="0" lang="en-US" sz="1000" b="0" i="0" u="none" strike="noStrike" kern="1200" cap="none" spc="0" normalizeH="0" baseline="0" noProof="0">
                          <a:ln>
                            <a:noFill/>
                          </a:ln>
                          <a:solidFill>
                            <a:prstClr val="black"/>
                          </a:solidFill>
                          <a:effectLst/>
                          <a:uLnTx/>
                          <a:uFillTx/>
                          <a:latin typeface="+mn-lt"/>
                          <a:ea typeface="+mn-ea"/>
                          <a:cs typeface="+mn-cs"/>
                        </a:rPr>
                        <a:t> 
 Dust off and detox from festival season with a belly-friendly blend of spore probiotic and green juice. #LoveYoutheory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63280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Youtheory - 2019-05-24 17:39:47 </a:t>
                      </a:r>
                      <a:r>
                        <a:rPr kumimoji="0" lang="en-US" sz="1000" b="0" i="0" u="none" strike="noStrike" kern="1200" cap="none" spc="0" normalizeH="0" baseline="0" noProof="0">
                          <a:ln>
                            <a:noFill/>
                          </a:ln>
                          <a:solidFill>
                            <a:prstClr val="black"/>
                          </a:solidFill>
                          <a:effectLst/>
                          <a:uLnTx/>
                          <a:uFillTx/>
                          <a:latin typeface="+mn-lt"/>
                          <a:ea typeface="+mn-ea"/>
                          <a:cs typeface="+mn-cs"/>
                        </a:rPr>
                        <a:t> 
 #repost Meet your new favorite protein bar: http://bit.ly/2YKbQku  Well+Good #LoveYoutheory #iamwellandgood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92185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Youtheory - 2019-05-22 09:45:00 </a:t>
                      </a:r>
                      <a:r>
                        <a:rPr kumimoji="0" lang="en-US" sz="1000" b="0" i="0" u="none" strike="noStrike" kern="1200" cap="none" spc="0" normalizeH="0" baseline="0" noProof="0">
                          <a:ln>
                            <a:noFill/>
                          </a:ln>
                          <a:solidFill>
                            <a:prstClr val="black"/>
                          </a:solidFill>
                          <a:effectLst/>
                          <a:uLnTx/>
                          <a:uFillTx/>
                          <a:latin typeface="+mn-lt"/>
                          <a:ea typeface="+mn-ea"/>
                          <a:cs typeface="+mn-cs"/>
                        </a:rPr>
                        <a:t> 
 Our Los Angeles Angels  stadium event was a huge success! Shout out to everyone who came by to enjoy our products and get free hair stylings. Plus, how great was Eli Young Band? #LoveYoutheory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6464789"/>
                  </a:ext>
                </a:extLst>
              </a:tr>
            </a:tbl>
          </a:graphicData>
        </a:graphic>
      </p:graphicFrame>
      <p:sp>
        <p:nvSpPr>
          <p:cNvPr id="4" name="Text Placeholder 3">
            <a:extLst>
              <a:ext uri="{FF2B5EF4-FFF2-40B4-BE49-F238E27FC236}">
                <a16:creationId xmlns:a16="http://schemas.microsoft.com/office/drawing/2014/main" id="{3D8EBEDD-8ECE-4EAE-81A7-478EFD815CB6}"/>
              </a:ext>
            </a:extLst>
          </p:cNvPr>
          <p:cNvSpPr>
            <a:spLocks noGrp="1"/>
          </p:cNvSpPr>
          <p:nvPr>
            <p:ph type="body" sz="quarter" idx="14"/>
          </p:nvPr>
        </p:nvSpPr>
        <p:spPr/>
        <p:txBody>
          <a:bodyPr/>
          <a:lstStyle/>
          <a:p>
            <a:r>
              <a:rPr lang="en-US"/>
              <a:t>05/04/2019 - 06/03/2019</a:t>
            </a:r>
          </a:p>
        </p:txBody>
      </p:sp>
    </p:spTree>
    <p:extLst>
      <p:ext uri="{BB962C8B-B14F-4D97-AF65-F5344CB8AC3E}">
        <p14:creationId xmlns:p14="http://schemas.microsoft.com/office/powerpoint/2010/main" val="17221701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138AA-6E38-4400-AD1E-053F83C66EC9}"/>
              </a:ext>
            </a:extLst>
          </p:cNvPr>
          <p:cNvSpPr>
            <a:spLocks noGrp="1"/>
          </p:cNvSpPr>
          <p:nvPr>
            <p:ph type="title"/>
          </p:nvPr>
        </p:nvSpPr>
        <p:spPr/>
        <p:txBody>
          <a:bodyPr/>
          <a:lstStyle/>
          <a:p>
            <a:r>
              <a:rPr lang="en-US"/>
              <a:t>Facebook Custom Own Posts Table | YouTheory (ONLY) - 2 of 4</a:t>
            </a:r>
          </a:p>
        </p:txBody>
      </p:sp>
      <p:graphicFrame>
        <p:nvGraphicFramePr>
          <p:cNvPr id="5" name="Table Placeholder 4">
            <a:extLst>
              <a:ext uri="{FF2B5EF4-FFF2-40B4-BE49-F238E27FC236}">
                <a16:creationId xmlns:a16="http://schemas.microsoft.com/office/drawing/2014/main" id="{2B80AC97-CBEE-4A16-89C2-42759319DA5B}"/>
              </a:ext>
            </a:extLst>
          </p:cNvPr>
          <p:cNvGraphicFramePr>
            <a:graphicFrameLocks noGrp="1"/>
          </p:cNvGraphicFramePr>
          <p:nvPr>
            <p:ph type="tbl" sz="quarter" idx="13"/>
            <p:extLst>
              <p:ext uri="{D42A27DB-BD31-4B8C-83A1-F6EECF244321}">
                <p14:modId xmlns:p14="http://schemas.microsoft.com/office/powerpoint/2010/main" val="2525670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3985865978"/>
                    </a:ext>
                  </a:extLst>
                </a:gridCol>
                <a:gridCol w="740664">
                  <a:extLst>
                    <a:ext uri="{9D8B030D-6E8A-4147-A177-3AD203B41FA5}">
                      <a16:colId xmlns:a16="http://schemas.microsoft.com/office/drawing/2014/main" val="3829495656"/>
                    </a:ext>
                  </a:extLst>
                </a:gridCol>
                <a:gridCol w="740664">
                  <a:extLst>
                    <a:ext uri="{9D8B030D-6E8A-4147-A177-3AD203B41FA5}">
                      <a16:colId xmlns:a16="http://schemas.microsoft.com/office/drawing/2014/main" val="71881190"/>
                    </a:ext>
                  </a:extLst>
                </a:gridCol>
                <a:gridCol w="740664">
                  <a:extLst>
                    <a:ext uri="{9D8B030D-6E8A-4147-A177-3AD203B41FA5}">
                      <a16:colId xmlns:a16="http://schemas.microsoft.com/office/drawing/2014/main" val="3165008379"/>
                    </a:ext>
                  </a:extLst>
                </a:gridCol>
                <a:gridCol w="740664">
                  <a:extLst>
                    <a:ext uri="{9D8B030D-6E8A-4147-A177-3AD203B41FA5}">
                      <a16:colId xmlns:a16="http://schemas.microsoft.com/office/drawing/2014/main" val="4236096661"/>
                    </a:ext>
                  </a:extLst>
                </a:gridCol>
                <a:gridCol w="740664">
                  <a:extLst>
                    <a:ext uri="{9D8B030D-6E8A-4147-A177-3AD203B41FA5}">
                      <a16:colId xmlns:a16="http://schemas.microsoft.com/office/drawing/2014/main" val="265109884"/>
                    </a:ext>
                  </a:extLst>
                </a:gridCol>
                <a:gridCol w="740664">
                  <a:extLst>
                    <a:ext uri="{9D8B030D-6E8A-4147-A177-3AD203B41FA5}">
                      <a16:colId xmlns:a16="http://schemas.microsoft.com/office/drawing/2014/main" val="1924600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14892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Youtheory - 2019-05-21 09:45:00 </a:t>
                      </a:r>
                      <a:r>
                        <a:rPr kumimoji="0" lang="en-US" sz="1000" b="0" i="0" u="none" strike="noStrike" kern="1200" cap="none" spc="0" normalizeH="0" baseline="0" noProof="0">
                          <a:ln>
                            <a:noFill/>
                          </a:ln>
                          <a:solidFill>
                            <a:prstClr val="black"/>
                          </a:solidFill>
                          <a:effectLst/>
                          <a:uLnTx/>
                          <a:uFillTx/>
                          <a:latin typeface="+mn-lt"/>
                          <a:ea typeface="+mn-ea"/>
                          <a:cs typeface="+mn-cs"/>
                        </a:rPr>
                        <a:t> 
 We’re topping all the in-season veggies with our Green Gut Dressing (recipe posted earlier month!)#YTBowlOfTheWeek #LoveYoutheory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66904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Youtheory - 2019-05-20 09:44:00 </a:t>
                      </a:r>
                      <a:r>
                        <a:rPr kumimoji="0" lang="en-US" sz="1000" b="0" i="0" u="none" strike="noStrike" kern="1200" cap="none" spc="0" normalizeH="0" baseline="0" noProof="0">
                          <a:ln>
                            <a:noFill/>
                          </a:ln>
                          <a:solidFill>
                            <a:prstClr val="black"/>
                          </a:solidFill>
                          <a:effectLst/>
                          <a:uLnTx/>
                          <a:uFillTx/>
                          <a:latin typeface="+mn-lt"/>
                          <a:ea typeface="+mn-ea"/>
                          <a:cs typeface="+mn-cs"/>
                        </a:rPr>
                        <a:t> 
 Kick your energy up and make Maca work for you. #LoveYoutheory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73437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Youtheory - 2019-05-19 10:15:00 </a:t>
                      </a:r>
                      <a:r>
                        <a:rPr kumimoji="0" lang="en-US" sz="1000" b="0" i="0" u="none" strike="noStrike" kern="1200" cap="none" spc="0" normalizeH="0" baseline="0" noProof="0">
                          <a:ln>
                            <a:noFill/>
                          </a:ln>
                          <a:solidFill>
                            <a:prstClr val="black"/>
                          </a:solidFill>
                          <a:effectLst/>
                          <a:uLnTx/>
                          <a:uFillTx/>
                          <a:latin typeface="+mn-lt"/>
                          <a:ea typeface="+mn-ea"/>
                          <a:cs typeface="+mn-cs"/>
                        </a:rPr>
                        <a:t> 
 Pretty sips, beautiful benefits: add collagen to your favorite blended frozen mocktails and sip in that summer glow. #LoveYoutheory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06833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Youtheory - 2019-05-18 10:19:33 </a:t>
                      </a:r>
                      <a:r>
                        <a:rPr kumimoji="0" lang="en-US" sz="1000" b="0" i="0" u="none" strike="noStrike" kern="1200" cap="none" spc="0" normalizeH="0" baseline="0" noProof="0">
                          <a:ln>
                            <a:noFill/>
                          </a:ln>
                          <a:solidFill>
                            <a:prstClr val="black"/>
                          </a:solidFill>
                          <a:effectLst/>
                          <a:uLnTx/>
                          <a:uFillTx/>
                          <a:latin typeface="+mn-lt"/>
                          <a:ea typeface="+mn-ea"/>
                          <a:cs typeface="+mn-cs"/>
                        </a:rPr>
                        <a:t> 
 All set to make some fans today at Angels  Stadium! We’ve got a camper full of collagen, free hair styling, and a big concert tonight with Eli Young Band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90845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Youtheory - 2019-05-17 09:45:29 </a:t>
                      </a:r>
                      <a:r>
                        <a:rPr kumimoji="0" lang="en-US" sz="1000" b="0" i="0" u="none" strike="noStrike" kern="1200" cap="none" spc="0" normalizeH="0" baseline="0" noProof="0">
                          <a:ln>
                            <a:noFill/>
                          </a:ln>
                          <a:solidFill>
                            <a:prstClr val="black"/>
                          </a:solidFill>
                          <a:effectLst/>
                          <a:uLnTx/>
                          <a:uFillTx/>
                          <a:latin typeface="+mn-lt"/>
                          <a:ea typeface="+mn-ea"/>
                          <a:cs typeface="+mn-cs"/>
                        </a:rPr>
                        <a:t> 
 Whether it’s chilling out or boosting your mood, tell us your favorite way to practice self-care. #LoveYoutheory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51351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Youtheory - 2019-05-16 09:45:00 </a:t>
                      </a:r>
                      <a:r>
                        <a:rPr kumimoji="0" lang="en-US" sz="1000" b="0" i="0" u="none" strike="noStrike" kern="1200" cap="none" spc="0" normalizeH="0" baseline="0" noProof="0">
                          <a:ln>
                            <a:noFill/>
                          </a:ln>
                          <a:solidFill>
                            <a:prstClr val="black"/>
                          </a:solidFill>
                          <a:effectLst/>
                          <a:uLnTx/>
                          <a:uFillTx/>
                          <a:latin typeface="+mn-lt"/>
                          <a:ea typeface="+mn-ea"/>
                          <a:cs typeface="+mn-cs"/>
                        </a:rPr>
                        <a:t> 
 Craving something sweet? Blend frozen bananas with collagen to give your nice cream a beautifying reboot. #YTBowlOfTheWeek #LoveYoutheory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75298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Youtheory - 2019-05-13 09:45:00 </a:t>
                      </a:r>
                      <a:r>
                        <a:rPr kumimoji="0" lang="en-US" sz="1000" b="0" i="0" u="none" strike="noStrike" kern="1200" cap="none" spc="0" normalizeH="0" baseline="0" noProof="0">
                          <a:ln>
                            <a:noFill/>
                          </a:ln>
                          <a:solidFill>
                            <a:prstClr val="black"/>
                          </a:solidFill>
                          <a:effectLst/>
                          <a:uLnTx/>
                          <a:uFillTx/>
                          <a:latin typeface="+mn-lt"/>
                          <a:ea typeface="+mn-ea"/>
                          <a:cs typeface="+mn-cs"/>
                        </a:rPr>
                        <a:t> 
 Whisk spore probiotic into your AM frittata for a protein and probiotic packed breakfast. #LoveYoutheory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17992396"/>
                  </a:ext>
                </a:extLst>
              </a:tr>
            </a:tbl>
          </a:graphicData>
        </a:graphic>
      </p:graphicFrame>
      <p:sp>
        <p:nvSpPr>
          <p:cNvPr id="4" name="Text Placeholder 3">
            <a:extLst>
              <a:ext uri="{FF2B5EF4-FFF2-40B4-BE49-F238E27FC236}">
                <a16:creationId xmlns:a16="http://schemas.microsoft.com/office/drawing/2014/main" id="{7C06F2C8-7CFD-4448-83E1-446789EDE712}"/>
              </a:ext>
            </a:extLst>
          </p:cNvPr>
          <p:cNvSpPr>
            <a:spLocks noGrp="1"/>
          </p:cNvSpPr>
          <p:nvPr>
            <p:ph type="body" sz="quarter" idx="14"/>
          </p:nvPr>
        </p:nvSpPr>
        <p:spPr/>
        <p:txBody>
          <a:bodyPr/>
          <a:lstStyle/>
          <a:p>
            <a:r>
              <a:rPr lang="en-US"/>
              <a:t>05/04/2019 - 06/03/2019</a:t>
            </a:r>
          </a:p>
        </p:txBody>
      </p:sp>
    </p:spTree>
    <p:extLst>
      <p:ext uri="{BB962C8B-B14F-4D97-AF65-F5344CB8AC3E}">
        <p14:creationId xmlns:p14="http://schemas.microsoft.com/office/powerpoint/2010/main" val="20279675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52931-D994-4684-9FFE-AD11B7FBAABA}"/>
              </a:ext>
            </a:extLst>
          </p:cNvPr>
          <p:cNvSpPr>
            <a:spLocks noGrp="1"/>
          </p:cNvSpPr>
          <p:nvPr>
            <p:ph type="title"/>
          </p:nvPr>
        </p:nvSpPr>
        <p:spPr/>
        <p:txBody>
          <a:bodyPr/>
          <a:lstStyle/>
          <a:p>
            <a:r>
              <a:rPr lang="en-US"/>
              <a:t>Facebook Custom Own Posts Table | YouTheory (ONLY) - 3 of 4</a:t>
            </a:r>
          </a:p>
        </p:txBody>
      </p:sp>
      <p:graphicFrame>
        <p:nvGraphicFramePr>
          <p:cNvPr id="5" name="Table Placeholder 4">
            <a:extLst>
              <a:ext uri="{FF2B5EF4-FFF2-40B4-BE49-F238E27FC236}">
                <a16:creationId xmlns:a16="http://schemas.microsoft.com/office/drawing/2014/main" id="{00B4BD61-C097-4EAC-9EA5-8665268ABCE2}"/>
              </a:ext>
            </a:extLst>
          </p:cNvPr>
          <p:cNvGraphicFramePr>
            <a:graphicFrameLocks noGrp="1"/>
          </p:cNvGraphicFramePr>
          <p:nvPr>
            <p:ph type="tbl" sz="quarter" idx="13"/>
            <p:extLst>
              <p:ext uri="{D42A27DB-BD31-4B8C-83A1-F6EECF244321}">
                <p14:modId xmlns:p14="http://schemas.microsoft.com/office/powerpoint/2010/main" val="1018560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941088994"/>
                    </a:ext>
                  </a:extLst>
                </a:gridCol>
                <a:gridCol w="740664">
                  <a:extLst>
                    <a:ext uri="{9D8B030D-6E8A-4147-A177-3AD203B41FA5}">
                      <a16:colId xmlns:a16="http://schemas.microsoft.com/office/drawing/2014/main" val="21187185"/>
                    </a:ext>
                  </a:extLst>
                </a:gridCol>
                <a:gridCol w="740664">
                  <a:extLst>
                    <a:ext uri="{9D8B030D-6E8A-4147-A177-3AD203B41FA5}">
                      <a16:colId xmlns:a16="http://schemas.microsoft.com/office/drawing/2014/main" val="3226851590"/>
                    </a:ext>
                  </a:extLst>
                </a:gridCol>
                <a:gridCol w="740664">
                  <a:extLst>
                    <a:ext uri="{9D8B030D-6E8A-4147-A177-3AD203B41FA5}">
                      <a16:colId xmlns:a16="http://schemas.microsoft.com/office/drawing/2014/main" val="2197147423"/>
                    </a:ext>
                  </a:extLst>
                </a:gridCol>
                <a:gridCol w="740664">
                  <a:extLst>
                    <a:ext uri="{9D8B030D-6E8A-4147-A177-3AD203B41FA5}">
                      <a16:colId xmlns:a16="http://schemas.microsoft.com/office/drawing/2014/main" val="2906411266"/>
                    </a:ext>
                  </a:extLst>
                </a:gridCol>
                <a:gridCol w="740664">
                  <a:extLst>
                    <a:ext uri="{9D8B030D-6E8A-4147-A177-3AD203B41FA5}">
                      <a16:colId xmlns:a16="http://schemas.microsoft.com/office/drawing/2014/main" val="1093022668"/>
                    </a:ext>
                  </a:extLst>
                </a:gridCol>
                <a:gridCol w="740664">
                  <a:extLst>
                    <a:ext uri="{9D8B030D-6E8A-4147-A177-3AD203B41FA5}">
                      <a16:colId xmlns:a16="http://schemas.microsoft.com/office/drawing/2014/main" val="92879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54443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Youtheory - 2019-05-12 14:14:28 </a:t>
                      </a:r>
                      <a:r>
                        <a:rPr kumimoji="0" lang="en-US" sz="1000" b="0" i="0" u="none" strike="noStrike" kern="1200" cap="none" spc="0" normalizeH="0" baseline="0" noProof="0">
                          <a:ln>
                            <a:noFill/>
                          </a:ln>
                          <a:solidFill>
                            <a:prstClr val="black"/>
                          </a:solidFill>
                          <a:effectLst/>
                          <a:uLnTx/>
                          <a:uFillTx/>
                          <a:latin typeface="+mn-lt"/>
                          <a:ea typeface="+mn-ea"/>
                          <a:cs typeface="+mn-cs"/>
                        </a:rPr>
                        <a:t> 
 We agree with @global_munchkins – Moms do everything, and need a break to reset and practice self-care. Tag those great moms that deserve a shout out! ⬇️ #LoveYoutheory #MothersDay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53650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Youtheory - 2019-05-11 09:45:00 </a:t>
                      </a:r>
                      <a:r>
                        <a:rPr kumimoji="0" lang="en-US" sz="1000" b="0" i="0" u="none" strike="noStrike" kern="1200" cap="none" spc="0" normalizeH="0" baseline="0" noProof="0">
                          <a:ln>
                            <a:noFill/>
                          </a:ln>
                          <a:solidFill>
                            <a:prstClr val="black"/>
                          </a:solidFill>
                          <a:effectLst/>
                          <a:uLnTx/>
                          <a:uFillTx/>
                          <a:latin typeface="+mn-lt"/>
                          <a:ea typeface="+mn-ea"/>
                          <a:cs typeface="+mn-cs"/>
                        </a:rPr>
                        <a:t> 
 Break free from the fridge. Our spore probiotic is shelf-stable, because staying balanced is tough enough. #LoveYoutheory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78036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Youtheory - 2019-05-10 14:03:40 </a:t>
                      </a:r>
                      <a:r>
                        <a:rPr kumimoji="0" lang="en-US" sz="1000" b="0" i="0" u="none" strike="noStrike" kern="1200" cap="none" spc="0" normalizeH="0" baseline="0" noProof="0">
                          <a:ln>
                            <a:noFill/>
                          </a:ln>
                          <a:solidFill>
                            <a:prstClr val="black"/>
                          </a:solidFill>
                          <a:effectLst/>
                          <a:uLnTx/>
                          <a:uFillTx/>
                          <a:latin typeface="+mn-lt"/>
                          <a:ea typeface="+mn-ea"/>
                          <a:cs typeface="+mn-cs"/>
                        </a:rPr>
                        <a:t> 
 Protein from meat and protein powder contains methionine which can have adverse effects in the body. The glycine in collagen helps to support a healthy methionine level in the body. #LoveYoutheory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19453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Youtheory - 2019-05-09 12:30:44 </a:t>
                      </a:r>
                      <a:r>
                        <a:rPr kumimoji="0" lang="en-US" sz="1000" b="0" i="0" u="none" strike="noStrike" kern="1200" cap="none" spc="0" normalizeH="0" baseline="0" noProof="0">
                          <a:ln>
                            <a:noFill/>
                          </a:ln>
                          <a:solidFill>
                            <a:prstClr val="black"/>
                          </a:solidFill>
                          <a:effectLst/>
                          <a:uLnTx/>
                          <a:uFillTx/>
                          <a:latin typeface="+mn-lt"/>
                          <a:ea typeface="+mn-ea"/>
                          <a:cs typeface="+mn-cs"/>
                        </a:rPr>
                        <a:t> 
 Blowing out the candles on a Hawaiian-inspired smoothie bowl with the birthday girl Tatiana Weston-Webb 🎉🎊 🏄🏼‍♀️ #LoveYoutheory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13872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Youtheory - 2019-05-07 09:45:01 </a:t>
                      </a:r>
                      <a:r>
                        <a:rPr kumimoji="0" lang="en-US" sz="1000" b="0" i="0" u="none" strike="noStrike" kern="1200" cap="none" spc="0" normalizeH="0" baseline="0" noProof="0">
                          <a:ln>
                            <a:noFill/>
                          </a:ln>
                          <a:solidFill>
                            <a:prstClr val="black"/>
                          </a:solidFill>
                          <a:effectLst/>
                          <a:uLnTx/>
                          <a:uFillTx/>
                          <a:latin typeface="+mn-lt"/>
                          <a:ea typeface="+mn-ea"/>
                          <a:cs typeface="+mn-cs"/>
                        </a:rPr>
                        <a:t> 
 The ultimate brunch begins with fluffy, golden brown waffles boosted with vanilla collagen. #LoveYoutheory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73370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Youtheory - 2019-05-06 09:45:01 </a:t>
                      </a:r>
                      <a:r>
                        <a:rPr kumimoji="0" lang="en-US" sz="1000" b="0" i="0" u="none" strike="noStrike" kern="1200" cap="none" spc="0" normalizeH="0" baseline="0" noProof="0">
                          <a:ln>
                            <a:noFill/>
                          </a:ln>
                          <a:solidFill>
                            <a:prstClr val="black"/>
                          </a:solidFill>
                          <a:effectLst/>
                          <a:uLnTx/>
                          <a:uFillTx/>
                          <a:latin typeface="+mn-lt"/>
                          <a:ea typeface="+mn-ea"/>
                          <a:cs typeface="+mn-cs"/>
                        </a:rPr>
                        <a:t> 
 A clean take on Green Goddess: Blend avocado, greek yogurt, and Spore Probiotic for a gut-healthy dressing that won’t weigh you down. #LoveYoutheory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83692600"/>
                  </a:ext>
                </a:extLst>
              </a:tr>
            </a:tbl>
          </a:graphicData>
        </a:graphic>
      </p:graphicFrame>
      <p:sp>
        <p:nvSpPr>
          <p:cNvPr id="4" name="Text Placeholder 3">
            <a:extLst>
              <a:ext uri="{FF2B5EF4-FFF2-40B4-BE49-F238E27FC236}">
                <a16:creationId xmlns:a16="http://schemas.microsoft.com/office/drawing/2014/main" id="{6FFB6A9F-5BF7-4EC1-854A-68A430F67EC1}"/>
              </a:ext>
            </a:extLst>
          </p:cNvPr>
          <p:cNvSpPr>
            <a:spLocks noGrp="1"/>
          </p:cNvSpPr>
          <p:nvPr>
            <p:ph type="body" sz="quarter" idx="14"/>
          </p:nvPr>
        </p:nvSpPr>
        <p:spPr/>
        <p:txBody>
          <a:bodyPr/>
          <a:lstStyle/>
          <a:p>
            <a:r>
              <a:rPr lang="en-US"/>
              <a:t>05/04/2019 - 06/03/2019</a:t>
            </a:r>
          </a:p>
        </p:txBody>
      </p:sp>
    </p:spTree>
    <p:extLst>
      <p:ext uri="{BB962C8B-B14F-4D97-AF65-F5344CB8AC3E}">
        <p14:creationId xmlns:p14="http://schemas.microsoft.com/office/powerpoint/2010/main" val="15728669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533C4-9637-42C3-99A1-4230EF538F7D}"/>
              </a:ext>
            </a:extLst>
          </p:cNvPr>
          <p:cNvSpPr>
            <a:spLocks noGrp="1"/>
          </p:cNvSpPr>
          <p:nvPr>
            <p:ph type="title"/>
          </p:nvPr>
        </p:nvSpPr>
        <p:spPr/>
        <p:txBody>
          <a:bodyPr/>
          <a:lstStyle/>
          <a:p>
            <a:r>
              <a:rPr lang="en-US"/>
              <a:t>Facebook Custom Own Posts Table | YouTheory (ONLY) - 4 of 4</a:t>
            </a:r>
          </a:p>
        </p:txBody>
      </p:sp>
      <p:graphicFrame>
        <p:nvGraphicFramePr>
          <p:cNvPr id="5" name="Table Placeholder 4">
            <a:extLst>
              <a:ext uri="{FF2B5EF4-FFF2-40B4-BE49-F238E27FC236}">
                <a16:creationId xmlns:a16="http://schemas.microsoft.com/office/drawing/2014/main" id="{9A2228A2-BF95-43C2-B4F7-0DC1D9E02DED}"/>
              </a:ext>
            </a:extLst>
          </p:cNvPr>
          <p:cNvGraphicFramePr>
            <a:graphicFrameLocks noGrp="1"/>
          </p:cNvGraphicFramePr>
          <p:nvPr>
            <p:ph type="tbl" sz="quarter" idx="13"/>
            <p:extLst>
              <p:ext uri="{D42A27DB-BD31-4B8C-83A1-F6EECF244321}">
                <p14:modId xmlns:p14="http://schemas.microsoft.com/office/powerpoint/2010/main" val="946025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1593643687"/>
                    </a:ext>
                  </a:extLst>
                </a:gridCol>
                <a:gridCol w="740664">
                  <a:extLst>
                    <a:ext uri="{9D8B030D-6E8A-4147-A177-3AD203B41FA5}">
                      <a16:colId xmlns:a16="http://schemas.microsoft.com/office/drawing/2014/main" val="1396017807"/>
                    </a:ext>
                  </a:extLst>
                </a:gridCol>
                <a:gridCol w="740664">
                  <a:extLst>
                    <a:ext uri="{9D8B030D-6E8A-4147-A177-3AD203B41FA5}">
                      <a16:colId xmlns:a16="http://schemas.microsoft.com/office/drawing/2014/main" val="229116415"/>
                    </a:ext>
                  </a:extLst>
                </a:gridCol>
                <a:gridCol w="740664">
                  <a:extLst>
                    <a:ext uri="{9D8B030D-6E8A-4147-A177-3AD203B41FA5}">
                      <a16:colId xmlns:a16="http://schemas.microsoft.com/office/drawing/2014/main" val="3434619782"/>
                    </a:ext>
                  </a:extLst>
                </a:gridCol>
                <a:gridCol w="740664">
                  <a:extLst>
                    <a:ext uri="{9D8B030D-6E8A-4147-A177-3AD203B41FA5}">
                      <a16:colId xmlns:a16="http://schemas.microsoft.com/office/drawing/2014/main" val="303471410"/>
                    </a:ext>
                  </a:extLst>
                </a:gridCol>
                <a:gridCol w="740664">
                  <a:extLst>
                    <a:ext uri="{9D8B030D-6E8A-4147-A177-3AD203B41FA5}">
                      <a16:colId xmlns:a16="http://schemas.microsoft.com/office/drawing/2014/main" val="378077597"/>
                    </a:ext>
                  </a:extLst>
                </a:gridCol>
                <a:gridCol w="740664">
                  <a:extLst>
                    <a:ext uri="{9D8B030D-6E8A-4147-A177-3AD203B41FA5}">
                      <a16:colId xmlns:a16="http://schemas.microsoft.com/office/drawing/2014/main" val="1167342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73431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Youtheory - 2019-05-05 09:45:48 </a:t>
                      </a:r>
                      <a:r>
                        <a:rPr kumimoji="0" lang="en-US" sz="1000" b="0" i="0" u="none" strike="noStrike" kern="1200" cap="none" spc="0" normalizeH="0" baseline="0" noProof="0">
                          <a:ln>
                            <a:noFill/>
                          </a:ln>
                          <a:solidFill>
                            <a:prstClr val="black"/>
                          </a:solidFill>
                          <a:effectLst/>
                          <a:uLnTx/>
                          <a:uFillTx/>
                          <a:latin typeface="+mn-lt"/>
                          <a:ea typeface="+mn-ea"/>
                          <a:cs typeface="+mn-cs"/>
                        </a:rPr>
                        <a:t> 
 On the rocks, rimmed with salt, and beauty-infused. #CincoDeMayo #LoveYoutheory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0564029"/>
                  </a:ext>
                </a:extLst>
              </a:tr>
            </a:tbl>
          </a:graphicData>
        </a:graphic>
      </p:graphicFrame>
      <p:sp>
        <p:nvSpPr>
          <p:cNvPr id="4" name="Text Placeholder 3">
            <a:extLst>
              <a:ext uri="{FF2B5EF4-FFF2-40B4-BE49-F238E27FC236}">
                <a16:creationId xmlns:a16="http://schemas.microsoft.com/office/drawing/2014/main" id="{C8DE5689-7020-4683-8D5D-7FA383F825C1}"/>
              </a:ext>
            </a:extLst>
          </p:cNvPr>
          <p:cNvSpPr>
            <a:spLocks noGrp="1"/>
          </p:cNvSpPr>
          <p:nvPr>
            <p:ph type="body" sz="quarter" idx="14"/>
          </p:nvPr>
        </p:nvSpPr>
        <p:spPr/>
        <p:txBody>
          <a:bodyPr/>
          <a:lstStyle/>
          <a:p>
            <a:r>
              <a:rPr lang="en-US"/>
              <a:t>05/04/2019 - 06/03/2019</a:t>
            </a:r>
          </a:p>
        </p:txBody>
      </p:sp>
    </p:spTree>
    <p:extLst>
      <p:ext uri="{BB962C8B-B14F-4D97-AF65-F5344CB8AC3E}">
        <p14:creationId xmlns:p14="http://schemas.microsoft.com/office/powerpoint/2010/main" val="20064730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903FA-A044-4693-BF17-A5A8F3CFBB8B}"/>
              </a:ext>
            </a:extLst>
          </p:cNvPr>
          <p:cNvSpPr>
            <a:spLocks noGrp="1"/>
          </p:cNvSpPr>
          <p:nvPr>
            <p:ph type="title"/>
          </p:nvPr>
        </p:nvSpPr>
        <p:spPr/>
        <p:txBody>
          <a:bodyPr/>
          <a:lstStyle/>
          <a:p>
            <a:r>
              <a:rPr lang="en-US"/>
              <a:t>Facebook Fans Total | YouTheory (ONLY)</a:t>
            </a:r>
          </a:p>
        </p:txBody>
      </p:sp>
      <p:graphicFrame>
        <p:nvGraphicFramePr>
          <p:cNvPr id="6" name="Chart Placeholder 5">
            <a:extLst>
              <a:ext uri="{FF2B5EF4-FFF2-40B4-BE49-F238E27FC236}">
                <a16:creationId xmlns:a16="http://schemas.microsoft.com/office/drawing/2014/main" id="{1C6A3648-7608-4800-8038-18FACC9F35AF}"/>
              </a:ext>
            </a:extLst>
          </p:cNvPr>
          <p:cNvGraphicFramePr>
            <a:graphicFrameLocks noGrp="1"/>
          </p:cNvGraphicFramePr>
          <p:nvPr>
            <p:ph type="chart" sz="quarter" idx="13"/>
            <p:extLst>
              <p:ext uri="{D42A27DB-BD31-4B8C-83A1-F6EECF244321}">
                <p14:modId xmlns:p14="http://schemas.microsoft.com/office/powerpoint/2010/main" val="27915792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C7B6FE-40AF-4511-B292-C6AED43756A1}"/>
              </a:ext>
            </a:extLst>
          </p:cNvPr>
          <p:cNvSpPr>
            <a:spLocks noGrp="1"/>
          </p:cNvSpPr>
          <p:nvPr>
            <p:ph type="body" sz="quarter" idx="14"/>
          </p:nvPr>
        </p:nvSpPr>
        <p:spPr/>
        <p:txBody>
          <a:bodyPr/>
          <a:lstStyle/>
          <a:p>
            <a:r>
              <a:rPr lang="en-US"/>
              <a:t>04/29/2019 - 06/09/2019</a:t>
            </a:r>
          </a:p>
        </p:txBody>
      </p:sp>
      <p:sp>
        <p:nvSpPr>
          <p:cNvPr id="5" name="Footer Placeholder 4">
            <a:extLst>
              <a:ext uri="{FF2B5EF4-FFF2-40B4-BE49-F238E27FC236}">
                <a16:creationId xmlns:a16="http://schemas.microsoft.com/office/drawing/2014/main" id="{528C3C9F-D720-4B27-AF04-9FD088335D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59059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16E2A-FCEA-4340-B636-0B8736DD5EF4}"/>
              </a:ext>
            </a:extLst>
          </p:cNvPr>
          <p:cNvSpPr>
            <a:spLocks noGrp="1"/>
          </p:cNvSpPr>
          <p:nvPr>
            <p:ph type="title"/>
          </p:nvPr>
        </p:nvSpPr>
        <p:spPr/>
        <p:txBody>
          <a:bodyPr/>
          <a:lstStyle/>
          <a:p>
            <a:r>
              <a:rPr lang="en-US"/>
              <a:t>Facebook Fans Change | YouTheory (ONLY)</a:t>
            </a:r>
          </a:p>
        </p:txBody>
      </p:sp>
      <p:graphicFrame>
        <p:nvGraphicFramePr>
          <p:cNvPr id="6" name="Chart Placeholder 5">
            <a:extLst>
              <a:ext uri="{FF2B5EF4-FFF2-40B4-BE49-F238E27FC236}">
                <a16:creationId xmlns:a16="http://schemas.microsoft.com/office/drawing/2014/main" id="{8D697CB9-67AF-45EF-BD7A-7AB7E56F3E76}"/>
              </a:ext>
            </a:extLst>
          </p:cNvPr>
          <p:cNvGraphicFramePr>
            <a:graphicFrameLocks noGrp="1"/>
          </p:cNvGraphicFramePr>
          <p:nvPr>
            <p:ph type="chart" sz="quarter" idx="13"/>
            <p:extLst>
              <p:ext uri="{D42A27DB-BD31-4B8C-83A1-F6EECF244321}">
                <p14:modId xmlns:p14="http://schemas.microsoft.com/office/powerpoint/2010/main" val="39921601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C9556D-A1DF-4FF6-9081-688485FE433E}"/>
              </a:ext>
            </a:extLst>
          </p:cNvPr>
          <p:cNvSpPr>
            <a:spLocks noGrp="1"/>
          </p:cNvSpPr>
          <p:nvPr>
            <p:ph type="body" sz="quarter" idx="14"/>
          </p:nvPr>
        </p:nvSpPr>
        <p:spPr/>
        <p:txBody>
          <a:bodyPr/>
          <a:lstStyle/>
          <a:p>
            <a:r>
              <a:rPr lang="en-US"/>
              <a:t>04/29/2019 - 06/09/2019</a:t>
            </a:r>
          </a:p>
        </p:txBody>
      </p:sp>
      <p:sp>
        <p:nvSpPr>
          <p:cNvPr id="5" name="Footer Placeholder 4">
            <a:extLst>
              <a:ext uri="{FF2B5EF4-FFF2-40B4-BE49-F238E27FC236}">
                <a16:creationId xmlns:a16="http://schemas.microsoft.com/office/drawing/2014/main" id="{A4EB15A3-CFF5-42EE-9037-4EC840090C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91924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2D189-B0C9-40AB-91BF-B30806077927}"/>
              </a:ext>
            </a:extLst>
          </p:cNvPr>
          <p:cNvSpPr>
            <a:spLocks noGrp="1"/>
          </p:cNvSpPr>
          <p:nvPr>
            <p:ph type="title"/>
          </p:nvPr>
        </p:nvSpPr>
        <p:spPr/>
        <p:txBody>
          <a:bodyPr/>
          <a:lstStyle/>
          <a:p>
            <a:r>
              <a:rPr lang="en-US"/>
              <a:t>Pinterest Key Metrics Table | YouTheory (ONLY)</a:t>
            </a:r>
          </a:p>
        </p:txBody>
      </p:sp>
      <p:graphicFrame>
        <p:nvGraphicFramePr>
          <p:cNvPr id="5" name="Table Placeholder 4">
            <a:extLst>
              <a:ext uri="{FF2B5EF4-FFF2-40B4-BE49-F238E27FC236}">
                <a16:creationId xmlns:a16="http://schemas.microsoft.com/office/drawing/2014/main" id="{17F406D1-4E43-4674-8A8E-DE570E99675D}"/>
              </a:ext>
            </a:extLst>
          </p:cNvPr>
          <p:cNvGraphicFramePr>
            <a:graphicFrameLocks noGrp="1"/>
          </p:cNvGraphicFramePr>
          <p:nvPr>
            <p:ph type="tbl" sz="quarter" idx="13"/>
            <p:extLst>
              <p:ext uri="{D42A27DB-BD31-4B8C-83A1-F6EECF244321}">
                <p14:modId xmlns:p14="http://schemas.microsoft.com/office/powerpoint/2010/main" val="254384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67353852"/>
                    </a:ext>
                  </a:extLst>
                </a:gridCol>
                <a:gridCol w="740664">
                  <a:extLst>
                    <a:ext uri="{9D8B030D-6E8A-4147-A177-3AD203B41FA5}">
                      <a16:colId xmlns:a16="http://schemas.microsoft.com/office/drawing/2014/main" val="1923105535"/>
                    </a:ext>
                  </a:extLst>
                </a:gridCol>
                <a:gridCol w="740664">
                  <a:extLst>
                    <a:ext uri="{9D8B030D-6E8A-4147-A177-3AD203B41FA5}">
                      <a16:colId xmlns:a16="http://schemas.microsoft.com/office/drawing/2014/main" val="91270684"/>
                    </a:ext>
                  </a:extLst>
                </a:gridCol>
                <a:gridCol w="740664">
                  <a:extLst>
                    <a:ext uri="{9D8B030D-6E8A-4147-A177-3AD203B41FA5}">
                      <a16:colId xmlns:a16="http://schemas.microsoft.com/office/drawing/2014/main" val="83994762"/>
                    </a:ext>
                  </a:extLst>
                </a:gridCol>
                <a:gridCol w="740664">
                  <a:extLst>
                    <a:ext uri="{9D8B030D-6E8A-4147-A177-3AD203B41FA5}">
                      <a16:colId xmlns:a16="http://schemas.microsoft.com/office/drawing/2014/main" val="575355326"/>
                    </a:ext>
                  </a:extLst>
                </a:gridCol>
                <a:gridCol w="740664">
                  <a:extLst>
                    <a:ext uri="{9D8B030D-6E8A-4147-A177-3AD203B41FA5}">
                      <a16:colId xmlns:a16="http://schemas.microsoft.com/office/drawing/2014/main" val="2924805831"/>
                    </a:ext>
                  </a:extLst>
                </a:gridCol>
                <a:gridCol w="740664">
                  <a:extLst>
                    <a:ext uri="{9D8B030D-6E8A-4147-A177-3AD203B41FA5}">
                      <a16:colId xmlns:a16="http://schemas.microsoft.com/office/drawing/2014/main" val="2242845434"/>
                    </a:ext>
                  </a:extLst>
                </a:gridCol>
                <a:gridCol w="740664">
                  <a:extLst>
                    <a:ext uri="{9D8B030D-6E8A-4147-A177-3AD203B41FA5}">
                      <a16:colId xmlns:a16="http://schemas.microsoft.com/office/drawing/2014/main" val="2285542651"/>
                    </a:ext>
                  </a:extLst>
                </a:gridCol>
                <a:gridCol w="740664">
                  <a:extLst>
                    <a:ext uri="{9D8B030D-6E8A-4147-A177-3AD203B41FA5}">
                      <a16:colId xmlns:a16="http://schemas.microsoft.com/office/drawing/2014/main" val="3674872057"/>
                    </a:ext>
                  </a:extLst>
                </a:gridCol>
                <a:gridCol w="740664">
                  <a:extLst>
                    <a:ext uri="{9D8B030D-6E8A-4147-A177-3AD203B41FA5}">
                      <a16:colId xmlns:a16="http://schemas.microsoft.com/office/drawing/2014/main" val="233424705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Boards</a:t>
                      </a:r>
                    </a:p>
                  </a:txBody>
                  <a:tcPr/>
                </a:tc>
                <a:tc>
                  <a:txBody>
                    <a:bodyPr/>
                    <a:lstStyle/>
                    <a:p>
                      <a:r>
                        <a:rPr lang="en-US" sz="1000"/>
                        <a:t>All Pins on your Boards</a:t>
                      </a:r>
                    </a:p>
                  </a:txBody>
                  <a:tcPr/>
                </a:tc>
                <a:tc>
                  <a:txBody>
                    <a:bodyPr/>
                    <a:lstStyle/>
                    <a:p>
                      <a:r>
                        <a:rPr lang="en-US" sz="1000"/>
                        <a:t>Own Pins</a:t>
                      </a:r>
                    </a:p>
                  </a:txBody>
                  <a:tcPr/>
                </a:tc>
                <a:tc>
                  <a:txBody>
                    <a:bodyPr/>
                    <a:lstStyle/>
                    <a:p>
                      <a:r>
                        <a:rPr lang="en-US" sz="1000"/>
                        <a:t>Likes on Own Pins</a:t>
                      </a:r>
                    </a:p>
                  </a:txBody>
                  <a:tcPr/>
                </a:tc>
                <a:tc>
                  <a:txBody>
                    <a:bodyPr/>
                    <a:lstStyle/>
                    <a:p>
                      <a:r>
                        <a:rPr lang="en-US" sz="1000"/>
                        <a:t>Comments on Own Pins</a:t>
                      </a:r>
                    </a:p>
                  </a:txBody>
                  <a:tcPr/>
                </a:tc>
                <a:tc>
                  <a:txBody>
                    <a:bodyPr/>
                    <a:lstStyle/>
                    <a:p>
                      <a:r>
                        <a:rPr lang="en-US" sz="1000"/>
                        <a:t>Saves on Own Pins</a:t>
                      </a:r>
                    </a:p>
                  </a:txBody>
                  <a:tcPr/>
                </a:tc>
                <a:tc>
                  <a:txBody>
                    <a:bodyPr/>
                    <a:lstStyle/>
                    <a:p>
                      <a:r>
                        <a:rPr lang="en-US" sz="1000"/>
                        <a:t>Avg. Price of Products</a:t>
                      </a:r>
                    </a:p>
                  </a:txBody>
                  <a:tcPr/>
                </a:tc>
                <a:extLst>
                  <a:ext uri="{0D108BD9-81ED-4DB2-BD59-A6C34878D82A}">
                    <a16:rowId xmlns:a16="http://schemas.microsoft.com/office/drawing/2014/main" val="305167302"/>
                  </a:ext>
                </a:extLst>
              </a:tr>
              <a:tr h="370840">
                <a:tc>
                  <a:txBody>
                    <a:bodyPr/>
                    <a:lstStyle/>
                    <a:p>
                      <a:r>
                        <a:rPr lang="en-US" sz="1000"/>
                        <a:t>youtheory</a:t>
                      </a:r>
                    </a:p>
                  </a:txBody>
                  <a:tcPr/>
                </a:tc>
                <a:tc>
                  <a:txBody>
                    <a:bodyPr/>
                    <a:lstStyle/>
                    <a:p>
                      <a:r>
                        <a:rPr lang="en-US" sz="1000"/>
                        <a:t>56</a:t>
                      </a:r>
                    </a:p>
                  </a:txBody>
                  <a:tcPr/>
                </a:tc>
                <a:tc>
                  <a:txBody>
                    <a:bodyPr/>
                    <a:lstStyle/>
                    <a:p>
                      <a:r>
                        <a:rPr lang="en-US" sz="1000"/>
                        <a:t>2</a:t>
                      </a:r>
                    </a:p>
                  </a:txBody>
                  <a:tcPr/>
                </a:tc>
                <a:tc>
                  <a:txBody>
                    <a:bodyPr/>
                    <a:lstStyle/>
                    <a:p>
                      <a:r>
                        <a:rPr lang="en-US" sz="1000"/>
                        <a:t>8</a:t>
                      </a:r>
                    </a:p>
                  </a:txBody>
                  <a:tcPr/>
                </a:tc>
                <a:tc>
                  <a:txBody>
                    <a:bodyPr/>
                    <a:lstStyle/>
                    <a:p>
                      <a:r>
                        <a:rPr lang="en-US" sz="1000"/>
                        <a:t>239</a:t>
                      </a:r>
                    </a:p>
                  </a:txBody>
                  <a:tcPr/>
                </a:tc>
                <a:tc>
                  <a:txBody>
                    <a:bodyPr/>
                    <a:lstStyle/>
                    <a:p>
                      <a:r>
                        <a:rPr lang="en-US" sz="1000"/>
                        <a:t>239</a:t>
                      </a:r>
                    </a:p>
                  </a:txBody>
                  <a:tcPr/>
                </a:tc>
                <a:tc>
                  <a:txBody>
                    <a:bodyPr/>
                    <a:lstStyle/>
                    <a:p>
                      <a:r>
                        <a:rPr lang="en-US" sz="1000"/>
                        <a:t>n/a</a:t>
                      </a:r>
                    </a:p>
                  </a:txBody>
                  <a:tcPr/>
                </a:tc>
                <a:tc>
                  <a:txBody>
                    <a:bodyPr/>
                    <a:lstStyle/>
                    <a:p>
                      <a:r>
                        <a:rPr lang="en-US" sz="1000"/>
                        <a:t>0</a:t>
                      </a:r>
                    </a:p>
                  </a:txBody>
                  <a:tcPr/>
                </a:tc>
                <a:tc>
                  <a:txBody>
                    <a:bodyPr/>
                    <a:lstStyle/>
                    <a:p>
                      <a:r>
                        <a:rPr lang="en-US" sz="1000"/>
                        <a:t>41</a:t>
                      </a:r>
                    </a:p>
                  </a:txBody>
                  <a:tcPr/>
                </a:tc>
                <a:tc>
                  <a:txBody>
                    <a:bodyPr/>
                    <a:lstStyle/>
                    <a:p>
                      <a:r>
                        <a:rPr lang="en-US" sz="1000"/>
                        <a:t>0</a:t>
                      </a:r>
                    </a:p>
                  </a:txBody>
                  <a:tcPr/>
                </a:tc>
                <a:extLst>
                  <a:ext uri="{0D108BD9-81ED-4DB2-BD59-A6C34878D82A}">
                    <a16:rowId xmlns:a16="http://schemas.microsoft.com/office/drawing/2014/main" val="3556546800"/>
                  </a:ext>
                </a:extLst>
              </a:tr>
            </a:tbl>
          </a:graphicData>
        </a:graphic>
      </p:graphicFrame>
      <p:sp>
        <p:nvSpPr>
          <p:cNvPr id="4" name="Text Placeholder 3">
            <a:extLst>
              <a:ext uri="{FF2B5EF4-FFF2-40B4-BE49-F238E27FC236}">
                <a16:creationId xmlns:a16="http://schemas.microsoft.com/office/drawing/2014/main" id="{D68446D5-BCD6-47F0-AE8A-BF54A3F46355}"/>
              </a:ext>
            </a:extLst>
          </p:cNvPr>
          <p:cNvSpPr>
            <a:spLocks noGrp="1"/>
          </p:cNvSpPr>
          <p:nvPr>
            <p:ph type="body" sz="quarter" idx="14"/>
          </p:nvPr>
        </p:nvSpPr>
        <p:spPr/>
        <p:txBody>
          <a:bodyPr/>
          <a:lstStyle/>
          <a:p>
            <a:r>
              <a:rPr lang="en-US"/>
              <a:t>05/04/2019 - 06/03/2019</a:t>
            </a:r>
          </a:p>
        </p:txBody>
      </p:sp>
    </p:spTree>
    <p:extLst>
      <p:ext uri="{BB962C8B-B14F-4D97-AF65-F5344CB8AC3E}">
        <p14:creationId xmlns:p14="http://schemas.microsoft.com/office/powerpoint/2010/main" val="4915008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CE2AA-B052-4607-9CFE-566BABA80479}"/>
              </a:ext>
            </a:extLst>
          </p:cNvPr>
          <p:cNvSpPr>
            <a:spLocks noGrp="1"/>
          </p:cNvSpPr>
          <p:nvPr>
            <p:ph type="title"/>
          </p:nvPr>
        </p:nvSpPr>
        <p:spPr/>
        <p:txBody>
          <a:bodyPr/>
          <a:lstStyle/>
          <a:p>
            <a:r>
              <a:rPr lang="en-US"/>
              <a:t>Pinterest Pins Table | YouTheory (ONLY) - 1 of 3</a:t>
            </a:r>
          </a:p>
        </p:txBody>
      </p:sp>
      <p:graphicFrame>
        <p:nvGraphicFramePr>
          <p:cNvPr id="5" name="Table Placeholder 4">
            <a:extLst>
              <a:ext uri="{FF2B5EF4-FFF2-40B4-BE49-F238E27FC236}">
                <a16:creationId xmlns:a16="http://schemas.microsoft.com/office/drawing/2014/main" id="{0A4E1E60-B3E5-4635-A2A2-8D60BA2987A9}"/>
              </a:ext>
            </a:extLst>
          </p:cNvPr>
          <p:cNvGraphicFramePr>
            <a:graphicFrameLocks noGrp="1"/>
          </p:cNvGraphicFramePr>
          <p:nvPr>
            <p:ph type="tbl" sz="quarter" idx="13"/>
            <p:extLst>
              <p:ext uri="{D42A27DB-BD31-4B8C-83A1-F6EECF244321}">
                <p14:modId xmlns:p14="http://schemas.microsoft.com/office/powerpoint/2010/main" val="1566280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1415088464"/>
                    </a:ext>
                  </a:extLst>
                </a:gridCol>
                <a:gridCol w="658368">
                  <a:extLst>
                    <a:ext uri="{9D8B030D-6E8A-4147-A177-3AD203B41FA5}">
                      <a16:colId xmlns:a16="http://schemas.microsoft.com/office/drawing/2014/main" val="1049731602"/>
                    </a:ext>
                  </a:extLst>
                </a:gridCol>
                <a:gridCol w="658368">
                  <a:extLst>
                    <a:ext uri="{9D8B030D-6E8A-4147-A177-3AD203B41FA5}">
                      <a16:colId xmlns:a16="http://schemas.microsoft.com/office/drawing/2014/main" val="382147691"/>
                    </a:ext>
                  </a:extLst>
                </a:gridCol>
                <a:gridCol w="822960">
                  <a:extLst>
                    <a:ext uri="{9D8B030D-6E8A-4147-A177-3AD203B41FA5}">
                      <a16:colId xmlns:a16="http://schemas.microsoft.com/office/drawing/2014/main" val="326254232"/>
                    </a:ext>
                  </a:extLst>
                </a:gridCol>
                <a:gridCol w="658368">
                  <a:extLst>
                    <a:ext uri="{9D8B030D-6E8A-4147-A177-3AD203B41FA5}">
                      <a16:colId xmlns:a16="http://schemas.microsoft.com/office/drawing/2014/main" val="1253849935"/>
                    </a:ext>
                  </a:extLst>
                </a:gridCol>
                <a:gridCol w="658368">
                  <a:extLst>
                    <a:ext uri="{9D8B030D-6E8A-4147-A177-3AD203B41FA5}">
                      <a16:colId xmlns:a16="http://schemas.microsoft.com/office/drawing/2014/main" val="2075357688"/>
                    </a:ext>
                  </a:extLst>
                </a:gridCol>
                <a:gridCol w="658368">
                  <a:extLst>
                    <a:ext uri="{9D8B030D-6E8A-4147-A177-3AD203B41FA5}">
                      <a16:colId xmlns:a16="http://schemas.microsoft.com/office/drawing/2014/main" val="2770098655"/>
                    </a:ext>
                  </a:extLst>
                </a:gridCol>
                <a:gridCol w="658368">
                  <a:extLst>
                    <a:ext uri="{9D8B030D-6E8A-4147-A177-3AD203B41FA5}">
                      <a16:colId xmlns:a16="http://schemas.microsoft.com/office/drawing/2014/main" val="2970531210"/>
                    </a:ext>
                  </a:extLst>
                </a:gridCol>
                <a:gridCol w="658368">
                  <a:extLst>
                    <a:ext uri="{9D8B030D-6E8A-4147-A177-3AD203B41FA5}">
                      <a16:colId xmlns:a16="http://schemas.microsoft.com/office/drawing/2014/main" val="2958106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Pin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Pin?</a:t>
                      </a:r>
                    </a:p>
                  </a:txBody>
                  <a:tcPr/>
                </a:tc>
                <a:extLst>
                  <a:ext uri="{0D108BD9-81ED-4DB2-BD59-A6C34878D82A}">
                    <a16:rowId xmlns:a16="http://schemas.microsoft.com/office/drawing/2014/main" val="3388653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- 2019-05-16 16:16:47 </a:t>
                      </a:r>
                      <a:r>
                        <a:rPr kumimoji="0" lang="en-US" sz="1000" b="0" i="0" u="none" strike="noStrike" kern="1200" cap="none" spc="0" normalizeH="0" baseline="0" noProof="0">
                          <a:ln>
                            <a:noFill/>
                          </a:ln>
                          <a:solidFill>
                            <a:prstClr val="black"/>
                          </a:solidFill>
                          <a:effectLst/>
                          <a:uLnTx/>
                          <a:uFillTx/>
                          <a:latin typeface="+mn-lt"/>
                          <a:ea typeface="+mn-ea"/>
                          <a:cs typeface="+mn-cs"/>
                        </a:rPr>
                        <a:t>
 Craving something sweet? Blend frozen bananas with collagen to give your nice cream a beautifying reboot. #YTBowlOfTheWeek #LoveYoutheory #Collagen #Peptides #NiceCream #HealthyLifestyle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05/29/2019 23:03:27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Article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3721887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- 2019-05-16 16:15:04 </a:t>
                      </a:r>
                      <a:r>
                        <a:rPr kumimoji="0" lang="en-US" sz="1000" b="0" i="0" u="none" strike="noStrike" kern="1200" cap="none" spc="0" normalizeH="0" baseline="0" noProof="0">
                          <a:ln>
                            <a:noFill/>
                          </a:ln>
                          <a:solidFill>
                            <a:prstClr val="black"/>
                          </a:solidFill>
                          <a:effectLst/>
                          <a:uLnTx/>
                          <a:uFillTx/>
                          <a:latin typeface="+mn-lt"/>
                          <a:ea typeface="+mn-ea"/>
                          <a:cs typeface="+mn-cs"/>
                        </a:rPr>
                        <a:t>
 Whisk spore probiotic into your AM frittata for a protein and probiotic packed breakfast. #LoveYoutheory #SporeProbiotic #Spore #Probiotic #Frittata #Breakfast #BreakfastIdeas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23:03:56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Regular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3795000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- 2019-05-16 16:13:42 </a:t>
                      </a:r>
                      <a:r>
                        <a:rPr kumimoji="0" lang="en-US" sz="1000" b="0" i="0" u="none" strike="noStrike" kern="1200" cap="none" spc="0" normalizeH="0" baseline="0" noProof="0">
                          <a:ln>
                            <a:noFill/>
                          </a:ln>
                          <a:solidFill>
                            <a:prstClr val="black"/>
                          </a:solidFill>
                          <a:effectLst/>
                          <a:uLnTx/>
                          <a:uFillTx/>
                          <a:latin typeface="+mn-lt"/>
                          <a:ea typeface="+mn-ea"/>
                          <a:cs typeface="+mn-cs"/>
                        </a:rPr>
                        <a:t>
 We agree with @global_munchkins – Moms do everything, and need a break to reset and practice self-care. Tag those great moms that deserve a shout out! ⬇️ #LoveYoutheory #MothersDay #Collagen #CollagenOnTheGo #Peptides #CollagenCoffee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23:03:24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Article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80509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- 2019-05-16 16:11:39 </a:t>
                      </a:r>
                      <a:r>
                        <a:rPr kumimoji="0" lang="en-US" sz="1000" b="0" i="0" u="none" strike="noStrike" kern="1200" cap="none" spc="0" normalizeH="0" baseline="0" noProof="0">
                          <a:ln>
                            <a:noFill/>
                          </a:ln>
                          <a:solidFill>
                            <a:prstClr val="black"/>
                          </a:solidFill>
                          <a:effectLst/>
                          <a:uLnTx/>
                          <a:uFillTx/>
                          <a:latin typeface="+mn-lt"/>
                          <a:ea typeface="+mn-ea"/>
                          <a:cs typeface="+mn-cs"/>
                        </a:rPr>
                        <a:t>
 Break free from the fridge. Our spore probiotic is shelf-stable, because staying balanced is tough enough. #LoveYoutheory #SporeProbiotic #Spore #Probiotic #GutHealth #StayBalanced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23:03:56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Regular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2128556449"/>
                  </a:ext>
                </a:extLst>
              </a:tr>
            </a:tbl>
          </a:graphicData>
        </a:graphic>
      </p:graphicFrame>
      <p:sp>
        <p:nvSpPr>
          <p:cNvPr id="4" name="Text Placeholder 3">
            <a:extLst>
              <a:ext uri="{FF2B5EF4-FFF2-40B4-BE49-F238E27FC236}">
                <a16:creationId xmlns:a16="http://schemas.microsoft.com/office/drawing/2014/main" id="{92B0024C-E9C1-495F-A5F1-F038A9C5A638}"/>
              </a:ext>
            </a:extLst>
          </p:cNvPr>
          <p:cNvSpPr>
            <a:spLocks noGrp="1"/>
          </p:cNvSpPr>
          <p:nvPr>
            <p:ph type="body" sz="quarter" idx="14"/>
          </p:nvPr>
        </p:nvSpPr>
        <p:spPr/>
        <p:txBody>
          <a:bodyPr/>
          <a:lstStyle/>
          <a:p>
            <a:r>
              <a:rPr lang="en-US"/>
              <a:t>05/04/2019 - 06/03/2019</a:t>
            </a:r>
          </a:p>
        </p:txBody>
      </p:sp>
    </p:spTree>
    <p:extLst>
      <p:ext uri="{BB962C8B-B14F-4D97-AF65-F5344CB8AC3E}">
        <p14:creationId xmlns:p14="http://schemas.microsoft.com/office/powerpoint/2010/main" val="8897772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0227E-737B-4DC6-82A5-BA1BE0930554}"/>
              </a:ext>
            </a:extLst>
          </p:cNvPr>
          <p:cNvSpPr>
            <a:spLocks noGrp="1"/>
          </p:cNvSpPr>
          <p:nvPr>
            <p:ph type="title"/>
          </p:nvPr>
        </p:nvSpPr>
        <p:spPr/>
        <p:txBody>
          <a:bodyPr/>
          <a:lstStyle/>
          <a:p>
            <a:r>
              <a:rPr lang="en-US"/>
              <a:t>Pinterest Pins Table | YouTheory (ONLY) - 2 of 3</a:t>
            </a:r>
          </a:p>
        </p:txBody>
      </p:sp>
      <p:graphicFrame>
        <p:nvGraphicFramePr>
          <p:cNvPr id="5" name="Table Placeholder 4">
            <a:extLst>
              <a:ext uri="{FF2B5EF4-FFF2-40B4-BE49-F238E27FC236}">
                <a16:creationId xmlns:a16="http://schemas.microsoft.com/office/drawing/2014/main" id="{A6C43B0E-25D9-4933-904F-240D10CA6EAC}"/>
              </a:ext>
            </a:extLst>
          </p:cNvPr>
          <p:cNvGraphicFramePr>
            <a:graphicFrameLocks noGrp="1"/>
          </p:cNvGraphicFramePr>
          <p:nvPr>
            <p:ph type="tbl" sz="quarter" idx="13"/>
            <p:extLst>
              <p:ext uri="{D42A27DB-BD31-4B8C-83A1-F6EECF244321}">
                <p14:modId xmlns:p14="http://schemas.microsoft.com/office/powerpoint/2010/main" val="3758015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3923040654"/>
                    </a:ext>
                  </a:extLst>
                </a:gridCol>
                <a:gridCol w="658368">
                  <a:extLst>
                    <a:ext uri="{9D8B030D-6E8A-4147-A177-3AD203B41FA5}">
                      <a16:colId xmlns:a16="http://schemas.microsoft.com/office/drawing/2014/main" val="2562152910"/>
                    </a:ext>
                  </a:extLst>
                </a:gridCol>
                <a:gridCol w="658368">
                  <a:extLst>
                    <a:ext uri="{9D8B030D-6E8A-4147-A177-3AD203B41FA5}">
                      <a16:colId xmlns:a16="http://schemas.microsoft.com/office/drawing/2014/main" val="552163715"/>
                    </a:ext>
                  </a:extLst>
                </a:gridCol>
                <a:gridCol w="822960">
                  <a:extLst>
                    <a:ext uri="{9D8B030D-6E8A-4147-A177-3AD203B41FA5}">
                      <a16:colId xmlns:a16="http://schemas.microsoft.com/office/drawing/2014/main" val="1397829759"/>
                    </a:ext>
                  </a:extLst>
                </a:gridCol>
                <a:gridCol w="658368">
                  <a:extLst>
                    <a:ext uri="{9D8B030D-6E8A-4147-A177-3AD203B41FA5}">
                      <a16:colId xmlns:a16="http://schemas.microsoft.com/office/drawing/2014/main" val="709371991"/>
                    </a:ext>
                  </a:extLst>
                </a:gridCol>
                <a:gridCol w="658368">
                  <a:extLst>
                    <a:ext uri="{9D8B030D-6E8A-4147-A177-3AD203B41FA5}">
                      <a16:colId xmlns:a16="http://schemas.microsoft.com/office/drawing/2014/main" val="436830193"/>
                    </a:ext>
                  </a:extLst>
                </a:gridCol>
                <a:gridCol w="658368">
                  <a:extLst>
                    <a:ext uri="{9D8B030D-6E8A-4147-A177-3AD203B41FA5}">
                      <a16:colId xmlns:a16="http://schemas.microsoft.com/office/drawing/2014/main" val="3246703280"/>
                    </a:ext>
                  </a:extLst>
                </a:gridCol>
                <a:gridCol w="658368">
                  <a:extLst>
                    <a:ext uri="{9D8B030D-6E8A-4147-A177-3AD203B41FA5}">
                      <a16:colId xmlns:a16="http://schemas.microsoft.com/office/drawing/2014/main" val="552753758"/>
                    </a:ext>
                  </a:extLst>
                </a:gridCol>
                <a:gridCol w="658368">
                  <a:extLst>
                    <a:ext uri="{9D8B030D-6E8A-4147-A177-3AD203B41FA5}">
                      <a16:colId xmlns:a16="http://schemas.microsoft.com/office/drawing/2014/main" val="4206092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Pin?</a:t>
                      </a:r>
                    </a:p>
                  </a:txBody>
                  <a:tcPr/>
                </a:tc>
                <a:extLst>
                  <a:ext uri="{0D108BD9-81ED-4DB2-BD59-A6C34878D82A}">
                    <a16:rowId xmlns:a16="http://schemas.microsoft.com/office/drawing/2014/main" val="1600498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- 2019-05-16 16:08:57 </a:t>
                      </a:r>
                      <a:r>
                        <a:rPr kumimoji="0" lang="en-US" sz="1000" b="0" i="0" u="none" strike="noStrike" kern="1200" cap="none" spc="0" normalizeH="0" baseline="0" noProof="0">
                          <a:ln>
                            <a:noFill/>
                          </a:ln>
                          <a:solidFill>
                            <a:prstClr val="black"/>
                          </a:solidFill>
                          <a:effectLst/>
                          <a:uLnTx/>
                          <a:uFillTx/>
                          <a:latin typeface="+mn-lt"/>
                          <a:ea typeface="+mn-ea"/>
                          <a:cs typeface="+mn-cs"/>
                        </a:rPr>
                        <a:t>
 Protein from meat and protein powder contains methionine which can have adverse effects in the body. The glycine in collagen helps to support a healthy methionine level in the body. #LoveYoutheory #MensCollagen #Collagen #Peptides #Wellness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23:03:24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Article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453148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- 2019-05-16 16:04:38 </a:t>
                      </a:r>
                      <a:r>
                        <a:rPr kumimoji="0" lang="en-US" sz="1000" b="0" i="0" u="none" strike="noStrike" kern="1200" cap="none" spc="0" normalizeH="0" baseline="0" noProof="0">
                          <a:ln>
                            <a:noFill/>
                          </a:ln>
                          <a:solidFill>
                            <a:prstClr val="black"/>
                          </a:solidFill>
                          <a:effectLst/>
                          <a:uLnTx/>
                          <a:uFillTx/>
                          <a:latin typeface="+mn-lt"/>
                          <a:ea typeface="+mn-ea"/>
                          <a:cs typeface="+mn-cs"/>
                        </a:rPr>
                        <a:t>
 Blowing out the candles on a Hawaiian-inspired smoothie bowl with the birthday girl @tatiwest 🎉🎊 🏄🏼‍♀️ #LoveYoutheory #Collagen #CollagenOnTheGo #Peptides #Breakfast #HealthyLifestyle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23:03:24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Article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993517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- 2019-05-08 13:46:06 </a:t>
                      </a:r>
                      <a:r>
                        <a:rPr kumimoji="0" lang="en-US" sz="1000" b="0" i="0" u="none" strike="noStrike" kern="1200" cap="none" spc="0" normalizeH="0" baseline="0" noProof="0">
                          <a:ln>
                            <a:noFill/>
                          </a:ln>
                          <a:solidFill>
                            <a:prstClr val="black"/>
                          </a:solidFill>
                          <a:effectLst/>
                          <a:uLnTx/>
                          <a:uFillTx/>
                          <a:latin typeface="+mn-lt"/>
                          <a:ea typeface="+mn-ea"/>
                          <a:cs typeface="+mn-cs"/>
                        </a:rPr>
                        <a:t>
 The ultimate brunch begins with fluffy, golden brown waffles boosted with vanilla collagen. #LoveYoutheory #Collagen #Peptides #Waffles #BreakfastIdeas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05/29/2019 23:03:27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Article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3948991615"/>
                  </a:ext>
                </a:extLst>
              </a:tr>
            </a:tbl>
          </a:graphicData>
        </a:graphic>
      </p:graphicFrame>
      <p:sp>
        <p:nvSpPr>
          <p:cNvPr id="4" name="Text Placeholder 3">
            <a:extLst>
              <a:ext uri="{FF2B5EF4-FFF2-40B4-BE49-F238E27FC236}">
                <a16:creationId xmlns:a16="http://schemas.microsoft.com/office/drawing/2014/main" id="{0EC0A40A-3585-42BE-A714-CA2BFFFA81B3}"/>
              </a:ext>
            </a:extLst>
          </p:cNvPr>
          <p:cNvSpPr>
            <a:spLocks noGrp="1"/>
          </p:cNvSpPr>
          <p:nvPr>
            <p:ph type="body" sz="quarter" idx="14"/>
          </p:nvPr>
        </p:nvSpPr>
        <p:spPr/>
        <p:txBody>
          <a:bodyPr/>
          <a:lstStyle/>
          <a:p>
            <a:r>
              <a:rPr lang="en-US"/>
              <a:t>05/04/2019 - 06/03/2019</a:t>
            </a:r>
          </a:p>
        </p:txBody>
      </p:sp>
    </p:spTree>
    <p:extLst>
      <p:ext uri="{BB962C8B-B14F-4D97-AF65-F5344CB8AC3E}">
        <p14:creationId xmlns:p14="http://schemas.microsoft.com/office/powerpoint/2010/main" val="27700334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35898-0FFB-4F21-BABE-BFCEFFF603C3}"/>
              </a:ext>
            </a:extLst>
          </p:cNvPr>
          <p:cNvSpPr>
            <a:spLocks noGrp="1"/>
          </p:cNvSpPr>
          <p:nvPr>
            <p:ph type="title"/>
          </p:nvPr>
        </p:nvSpPr>
        <p:spPr/>
        <p:txBody>
          <a:bodyPr/>
          <a:lstStyle/>
          <a:p>
            <a:r>
              <a:rPr lang="en-US"/>
              <a:t>Pinterest Pins Table | YouTheory (ONLY) - 3 of 3</a:t>
            </a:r>
          </a:p>
        </p:txBody>
      </p:sp>
      <p:graphicFrame>
        <p:nvGraphicFramePr>
          <p:cNvPr id="5" name="Table Placeholder 4">
            <a:extLst>
              <a:ext uri="{FF2B5EF4-FFF2-40B4-BE49-F238E27FC236}">
                <a16:creationId xmlns:a16="http://schemas.microsoft.com/office/drawing/2014/main" id="{5EE17B4B-7290-49B7-9804-06473590953F}"/>
              </a:ext>
            </a:extLst>
          </p:cNvPr>
          <p:cNvGraphicFramePr>
            <a:graphicFrameLocks noGrp="1"/>
          </p:cNvGraphicFramePr>
          <p:nvPr>
            <p:ph type="tbl" sz="quarter" idx="13"/>
            <p:extLst>
              <p:ext uri="{D42A27DB-BD31-4B8C-83A1-F6EECF244321}">
                <p14:modId xmlns:p14="http://schemas.microsoft.com/office/powerpoint/2010/main" val="3769733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98064">
                  <a:extLst>
                    <a:ext uri="{9D8B030D-6E8A-4147-A177-3AD203B41FA5}">
                      <a16:colId xmlns:a16="http://schemas.microsoft.com/office/drawing/2014/main" val="245585209"/>
                    </a:ext>
                  </a:extLst>
                </a:gridCol>
                <a:gridCol w="658368">
                  <a:extLst>
                    <a:ext uri="{9D8B030D-6E8A-4147-A177-3AD203B41FA5}">
                      <a16:colId xmlns:a16="http://schemas.microsoft.com/office/drawing/2014/main" val="1538506549"/>
                    </a:ext>
                  </a:extLst>
                </a:gridCol>
                <a:gridCol w="658368">
                  <a:extLst>
                    <a:ext uri="{9D8B030D-6E8A-4147-A177-3AD203B41FA5}">
                      <a16:colId xmlns:a16="http://schemas.microsoft.com/office/drawing/2014/main" val="1799804736"/>
                    </a:ext>
                  </a:extLst>
                </a:gridCol>
                <a:gridCol w="822960">
                  <a:extLst>
                    <a:ext uri="{9D8B030D-6E8A-4147-A177-3AD203B41FA5}">
                      <a16:colId xmlns:a16="http://schemas.microsoft.com/office/drawing/2014/main" val="247510892"/>
                    </a:ext>
                  </a:extLst>
                </a:gridCol>
                <a:gridCol w="658368">
                  <a:extLst>
                    <a:ext uri="{9D8B030D-6E8A-4147-A177-3AD203B41FA5}">
                      <a16:colId xmlns:a16="http://schemas.microsoft.com/office/drawing/2014/main" val="2298031665"/>
                    </a:ext>
                  </a:extLst>
                </a:gridCol>
                <a:gridCol w="658368">
                  <a:extLst>
                    <a:ext uri="{9D8B030D-6E8A-4147-A177-3AD203B41FA5}">
                      <a16:colId xmlns:a16="http://schemas.microsoft.com/office/drawing/2014/main" val="2937035431"/>
                    </a:ext>
                  </a:extLst>
                </a:gridCol>
                <a:gridCol w="658368">
                  <a:extLst>
                    <a:ext uri="{9D8B030D-6E8A-4147-A177-3AD203B41FA5}">
                      <a16:colId xmlns:a16="http://schemas.microsoft.com/office/drawing/2014/main" val="2867872123"/>
                    </a:ext>
                  </a:extLst>
                </a:gridCol>
                <a:gridCol w="658368">
                  <a:extLst>
                    <a:ext uri="{9D8B030D-6E8A-4147-A177-3AD203B41FA5}">
                      <a16:colId xmlns:a16="http://schemas.microsoft.com/office/drawing/2014/main" val="2605739724"/>
                    </a:ext>
                  </a:extLst>
                </a:gridCol>
                <a:gridCol w="658368">
                  <a:extLst>
                    <a:ext uri="{9D8B030D-6E8A-4147-A177-3AD203B41FA5}">
                      <a16:colId xmlns:a16="http://schemas.microsoft.com/office/drawing/2014/main" val="249615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Pin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Media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Pin?</a:t>
                      </a:r>
                    </a:p>
                  </a:txBody>
                  <a:tcPr/>
                </a:tc>
                <a:extLst>
                  <a:ext uri="{0D108BD9-81ED-4DB2-BD59-A6C34878D82A}">
                    <a16:rowId xmlns:a16="http://schemas.microsoft.com/office/drawing/2014/main" val="1873391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youtheory - 2019-05-06 11:53:54 </a:t>
                      </a:r>
                      <a:r>
                        <a:rPr kumimoji="0" lang="en-US" sz="1000" b="0" i="0" u="none" strike="noStrike" kern="1200" cap="none" spc="0" normalizeH="0" baseline="0" noProof="0">
                          <a:ln>
                            <a:noFill/>
                          </a:ln>
                          <a:solidFill>
                            <a:prstClr val="black"/>
                          </a:solidFill>
                          <a:effectLst/>
                          <a:uLnTx/>
                          <a:uFillTx/>
                          <a:latin typeface="+mn-lt"/>
                          <a:ea typeface="+mn-ea"/>
                          <a:cs typeface="+mn-cs"/>
                        </a:rPr>
                        <a:t>
 Verified A great clean take on Green Goddess: Blend avocado, greek yogurt, and Spore Probiotic for a gut-healthy dressing that won’t weigh you down. #LoveYoutheory #Spore #Probiotic #SporeProbiotic #GutHealth #GreenGoddess #HealthyLifestyle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05/06/2019 23:04:17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Regular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extLst>
                  <a:ext uri="{0D108BD9-81ED-4DB2-BD59-A6C34878D82A}">
                    <a16:rowId xmlns:a16="http://schemas.microsoft.com/office/drawing/2014/main" val="1572187586"/>
                  </a:ext>
                </a:extLst>
              </a:tr>
            </a:tbl>
          </a:graphicData>
        </a:graphic>
      </p:graphicFrame>
      <p:sp>
        <p:nvSpPr>
          <p:cNvPr id="4" name="Text Placeholder 3">
            <a:extLst>
              <a:ext uri="{FF2B5EF4-FFF2-40B4-BE49-F238E27FC236}">
                <a16:creationId xmlns:a16="http://schemas.microsoft.com/office/drawing/2014/main" id="{13B9C528-E169-4FD4-AE9B-79AA5CB101DF}"/>
              </a:ext>
            </a:extLst>
          </p:cNvPr>
          <p:cNvSpPr>
            <a:spLocks noGrp="1"/>
          </p:cNvSpPr>
          <p:nvPr>
            <p:ph type="body" sz="quarter" idx="14"/>
          </p:nvPr>
        </p:nvSpPr>
        <p:spPr/>
        <p:txBody>
          <a:bodyPr/>
          <a:lstStyle/>
          <a:p>
            <a:r>
              <a:rPr lang="en-US"/>
              <a:t>05/04/2019 - 06/03/2019</a:t>
            </a:r>
          </a:p>
        </p:txBody>
      </p:sp>
    </p:spTree>
    <p:extLst>
      <p:ext uri="{BB962C8B-B14F-4D97-AF65-F5344CB8AC3E}">
        <p14:creationId xmlns:p14="http://schemas.microsoft.com/office/powerpoint/2010/main" val="267866659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1551</Words>
  <Application>Microsoft Office PowerPoint</Application>
  <PresentationFormat>On-screen Show (4:3)</PresentationFormat>
  <Paragraphs>641</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One-Off Requests</vt:lpstr>
      <vt:lpstr>Twitter Key Metrics Table | YouTheory (ONLY)</vt:lpstr>
      <vt:lpstr>Twitter Followers Total | YouTheory (ONLY)</vt:lpstr>
      <vt:lpstr>Twitter Followers Change | YouTheory (ONLY)</vt:lpstr>
      <vt:lpstr>Instagram Key Metrics Table | YouTheory (ONLY)</vt:lpstr>
      <vt:lpstr>Instagram Posts Table | YouTheory (ONLY) - 1 of 8</vt:lpstr>
      <vt:lpstr>Instagram Posts Table | YouTheory (ONLY) - 2 of 8</vt:lpstr>
      <vt:lpstr>Instagram Posts Table | YouTheory (ONLY) - 3 of 8</vt:lpstr>
      <vt:lpstr>Instagram Posts Table | YouTheory (ONLY) - 4 of 8</vt:lpstr>
      <vt:lpstr>Instagram Posts Table | YouTheory (ONLY) - 5 of 8</vt:lpstr>
      <vt:lpstr>Instagram Posts Table | YouTheory (ONLY) - 6 of 8</vt:lpstr>
      <vt:lpstr>Instagram Posts Table | YouTheory (ONLY) - 7 of 8</vt:lpstr>
      <vt:lpstr>Instagram Posts Table | YouTheory (ONLY) - 8 of 8</vt:lpstr>
      <vt:lpstr>Instagram Followers Total | YouTheory (ONLY)</vt:lpstr>
      <vt:lpstr>Instagram Followers Change | YouTheory (ONLY)</vt:lpstr>
      <vt:lpstr>Facebook Key Metrics Table | YouTheory (ONLY)</vt:lpstr>
      <vt:lpstr>Facebook Custom Own Posts Table | YouTheory (ONLY) - 1 of 4</vt:lpstr>
      <vt:lpstr>Facebook Custom Own Posts Table | YouTheory (ONLY) - 2 of 4</vt:lpstr>
      <vt:lpstr>Facebook Custom Own Posts Table | YouTheory (ONLY) - 3 of 4</vt:lpstr>
      <vt:lpstr>Facebook Custom Own Posts Table | YouTheory (ONLY) - 4 of 4</vt:lpstr>
      <vt:lpstr>Facebook Fans Total | YouTheory (ONLY)</vt:lpstr>
      <vt:lpstr>Facebook Fans Change | YouTheory (ONLY)</vt:lpstr>
      <vt:lpstr>Pinterest Key Metrics Table | YouTheory (ONLY)</vt:lpstr>
      <vt:lpstr>Pinterest Pins Table | YouTheory (ONLY) - 1 of 3</vt:lpstr>
      <vt:lpstr>Pinterest Pins Table | YouTheory (ONLY) - 2 of 3</vt:lpstr>
      <vt:lpstr>Pinterest Pins Table | YouTheory (ONLY)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One-Off Requests</dc:title>
  <dc:creator>Frederik Peiniger</dc:creator>
  <cp:lastModifiedBy>Frederik Peiniger</cp:lastModifiedBy>
  <cp:revision>1</cp:revision>
  <dcterms:created xsi:type="dcterms:W3CDTF">2019-06-03T17:09:27Z</dcterms:created>
  <dcterms:modified xsi:type="dcterms:W3CDTF">2019-06-03T17:10:17Z</dcterms:modified>
</cp:coreProperties>
</file>