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44D66-7E1C-49FA-A9D2-F64996B37B18}"/>
              </a:ext>
            </a:extLst>
          </p:cNvPr>
          <p:cNvSpPr>
            <a:spLocks noGrp="1"/>
          </p:cNvSpPr>
          <p:nvPr>
            <p:ph type="title"/>
          </p:nvPr>
        </p:nvSpPr>
        <p:spPr/>
        <p:txBody>
          <a:bodyPr/>
          <a:lstStyle/>
          <a:p>
            <a:r>
              <a:rPr lang="en-US"/>
              <a:t>Instagram Posts Table | Gum (Mars) - 1 of 4</a:t>
            </a:r>
          </a:p>
        </p:txBody>
      </p:sp>
      <p:graphicFrame>
        <p:nvGraphicFramePr>
          <p:cNvPr id="5" name="Table Placeholder 4">
            <a:extLst>
              <a:ext uri="{FF2B5EF4-FFF2-40B4-BE49-F238E27FC236}">
                <a16:creationId xmlns:a16="http://schemas.microsoft.com/office/drawing/2014/main" id="{DA0246B6-483D-43F2-8384-474DDE02F1B9}"/>
              </a:ext>
            </a:extLst>
          </p:cNvPr>
          <p:cNvGraphicFramePr>
            <a:graphicFrameLocks noGrp="1"/>
          </p:cNvGraphicFramePr>
          <p:nvPr>
            <p:ph type="tbl" sz="quarter" idx="13"/>
            <p:extLst>
              <p:ext uri="{D42A27DB-BD31-4B8C-83A1-F6EECF244321}">
                <p14:modId xmlns:p14="http://schemas.microsoft.com/office/powerpoint/2010/main" val="3315660183"/>
              </p:ext>
            </p:extLst>
          </p:nvPr>
        </p:nvGraphicFramePr>
        <p:xfrm>
          <a:off x="457200" y="1731963"/>
          <a:ext cx="8229600" cy="34188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42974128"/>
                    </a:ext>
                  </a:extLst>
                </a:gridCol>
                <a:gridCol w="987552">
                  <a:extLst>
                    <a:ext uri="{9D8B030D-6E8A-4147-A177-3AD203B41FA5}">
                      <a16:colId xmlns:a16="http://schemas.microsoft.com/office/drawing/2014/main" val="1027607880"/>
                    </a:ext>
                  </a:extLst>
                </a:gridCol>
                <a:gridCol w="987552">
                  <a:extLst>
                    <a:ext uri="{9D8B030D-6E8A-4147-A177-3AD203B41FA5}">
                      <a16:colId xmlns:a16="http://schemas.microsoft.com/office/drawing/2014/main" val="2122218215"/>
                    </a:ext>
                  </a:extLst>
                </a:gridCol>
                <a:gridCol w="987552">
                  <a:extLst>
                    <a:ext uri="{9D8B030D-6E8A-4147-A177-3AD203B41FA5}">
                      <a16:colId xmlns:a16="http://schemas.microsoft.com/office/drawing/2014/main" val="986404536"/>
                    </a:ext>
                  </a:extLst>
                </a:gridCol>
                <a:gridCol w="987552">
                  <a:extLst>
                    <a:ext uri="{9D8B030D-6E8A-4147-A177-3AD203B41FA5}">
                      <a16:colId xmlns:a16="http://schemas.microsoft.com/office/drawing/2014/main" val="2016828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6510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5gum - 2018-05-30 22:19:12 </a:t>
                      </a:r>
                      <a:r>
                        <a:rPr kumimoji="0" lang="en-US" sz="1000" b="0" i="0" u="none" strike="noStrike" kern="1200" cap="none" spc="0" normalizeH="0" baseline="0" noProof="0">
                          <a:ln>
                            <a:noFill/>
                          </a:ln>
                          <a:solidFill>
                            <a:prstClr val="black"/>
                          </a:solidFill>
                          <a:effectLst/>
                          <a:uLnTx/>
                          <a:uFillTx/>
                          <a:latin typeface="+mn-lt"/>
                          <a:ea typeface="+mn-ea"/>
                          <a:cs typeface="+mn-cs"/>
                        </a:rPr>
                        <a:t>
 It’s not the things we do that we regret. It’s the things we didn’t do. Meet Emily. How does her story inspire others to escape their comfort zone and take more risks? Link in bio to watch more inspiring stories. #NoRegrets #5Gum #WednesdayWisdom #Regret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22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5gum - 2018-05-29 20:00:45 </a:t>
                      </a:r>
                      <a:r>
                        <a:rPr kumimoji="0" lang="en-US" sz="1000" b="0" i="0" u="none" strike="noStrike" kern="1200" cap="none" spc="0" normalizeH="0" baseline="0" noProof="0">
                          <a:ln>
                            <a:noFill/>
                          </a:ln>
                          <a:solidFill>
                            <a:prstClr val="black"/>
                          </a:solidFill>
                          <a:effectLst/>
                          <a:uLnTx/>
                          <a:uFillTx/>
                          <a:latin typeface="+mn-lt"/>
                          <a:ea typeface="+mn-ea"/>
                          <a:cs typeface="+mn-cs"/>
                        </a:rPr>
                        <a:t>
 Be more afraid of saying “no” than saying “yes”. Life has no time for regret. Link in bio to see how 5 Gum is inspiring the next generation. #NoRegrets #5Gum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1019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extragum - 2018-05-29 19:40:40 </a:t>
                      </a:r>
                      <a:r>
                        <a:rPr kumimoji="0" lang="en-US" sz="1000" b="0" i="0" u="none" strike="noStrike" kern="1200" cap="none" spc="0" normalizeH="0" baseline="0" noProof="0">
                          <a:ln>
                            <a:noFill/>
                          </a:ln>
                          <a:solidFill>
                            <a:prstClr val="black"/>
                          </a:solidFill>
                          <a:effectLst/>
                          <a:uLnTx/>
                          <a:uFillTx/>
                          <a:latin typeface="+mn-lt"/>
                          <a:ea typeface="+mn-ea"/>
                          <a:cs typeface="+mn-cs"/>
                        </a:rPr>
                        <a:t>
 YAS. 👏 PATIO 👏 SEASON 👏 IS 👏 BACK. ☀️ #GiveExtragetextra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291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extragum - 2018-05-25 18:51:05 </a:t>
                      </a:r>
                      <a:r>
                        <a:rPr kumimoji="0" lang="en-US" sz="1000" b="0" i="0" u="none" strike="noStrike" kern="1200" cap="none" spc="0" normalizeH="0" baseline="0" noProof="0">
                          <a:ln>
                            <a:noFill/>
                          </a:ln>
                          <a:solidFill>
                            <a:prstClr val="black"/>
                          </a:solidFill>
                          <a:effectLst/>
                          <a:uLnTx/>
                          <a:uFillTx/>
                          <a:latin typeface="+mn-lt"/>
                          <a:ea typeface="+mn-ea"/>
                          <a:cs typeface="+mn-cs"/>
                        </a:rPr>
                        <a:t>
 Best part about graduation? Freedom! Worst part? The gowns have no pockets for your gum. 🎓 #GiveExtragetextra #ClassOf2018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3160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5gum - 2018-05-24 20:49:31 </a:t>
                      </a:r>
                      <a:r>
                        <a:rPr kumimoji="0" lang="en-US" sz="1000" b="0" i="0" u="none" strike="noStrike" kern="1200" cap="none" spc="0" normalizeH="0" baseline="0" noProof="0">
                          <a:ln>
                            <a:noFill/>
                          </a:ln>
                          <a:solidFill>
                            <a:prstClr val="black"/>
                          </a:solidFill>
                          <a:effectLst/>
                          <a:uLnTx/>
                          <a:uFillTx/>
                          <a:latin typeface="+mn-lt"/>
                          <a:ea typeface="+mn-ea"/>
                          <a:cs typeface="+mn-cs"/>
                        </a:rPr>
                        <a:t>
 How are you living life with #NoRegrets? Link in bio to watch more inspiring stories. #5Gum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35969097"/>
                  </a:ext>
                </a:extLst>
              </a:tr>
            </a:tbl>
          </a:graphicData>
        </a:graphic>
      </p:graphicFrame>
      <p:sp>
        <p:nvSpPr>
          <p:cNvPr id="4" name="Text Placeholder 3">
            <a:extLst>
              <a:ext uri="{FF2B5EF4-FFF2-40B4-BE49-F238E27FC236}">
                <a16:creationId xmlns:a16="http://schemas.microsoft.com/office/drawing/2014/main" id="{2045353D-B9F3-49E9-ABD8-F302EE023C2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32288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FFFEC-40CE-41B2-95D0-FC3ACDD76637}"/>
              </a:ext>
            </a:extLst>
          </p:cNvPr>
          <p:cNvSpPr>
            <a:spLocks noGrp="1"/>
          </p:cNvSpPr>
          <p:nvPr>
            <p:ph type="title"/>
          </p:nvPr>
        </p:nvSpPr>
        <p:spPr/>
        <p:txBody>
          <a:bodyPr/>
          <a:lstStyle/>
          <a:p>
            <a:r>
              <a:rPr lang="en-US"/>
              <a:t>Instagram Posts Table | Gum (Mars) - 2 of 4</a:t>
            </a:r>
          </a:p>
        </p:txBody>
      </p:sp>
      <p:graphicFrame>
        <p:nvGraphicFramePr>
          <p:cNvPr id="5" name="Table Placeholder 4">
            <a:extLst>
              <a:ext uri="{FF2B5EF4-FFF2-40B4-BE49-F238E27FC236}">
                <a16:creationId xmlns:a16="http://schemas.microsoft.com/office/drawing/2014/main" id="{A68B46B9-572D-491A-9702-02980C2353C6}"/>
              </a:ext>
            </a:extLst>
          </p:cNvPr>
          <p:cNvGraphicFramePr>
            <a:graphicFrameLocks noGrp="1"/>
          </p:cNvGraphicFramePr>
          <p:nvPr>
            <p:ph type="tbl" sz="quarter" idx="13"/>
            <p:extLst>
              <p:ext uri="{D42A27DB-BD31-4B8C-83A1-F6EECF244321}">
                <p14:modId xmlns:p14="http://schemas.microsoft.com/office/powerpoint/2010/main" val="603551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34130161"/>
                    </a:ext>
                  </a:extLst>
                </a:gridCol>
                <a:gridCol w="987552">
                  <a:extLst>
                    <a:ext uri="{9D8B030D-6E8A-4147-A177-3AD203B41FA5}">
                      <a16:colId xmlns:a16="http://schemas.microsoft.com/office/drawing/2014/main" val="3525188537"/>
                    </a:ext>
                  </a:extLst>
                </a:gridCol>
                <a:gridCol w="987552">
                  <a:extLst>
                    <a:ext uri="{9D8B030D-6E8A-4147-A177-3AD203B41FA5}">
                      <a16:colId xmlns:a16="http://schemas.microsoft.com/office/drawing/2014/main" val="2930451230"/>
                    </a:ext>
                  </a:extLst>
                </a:gridCol>
                <a:gridCol w="987552">
                  <a:extLst>
                    <a:ext uri="{9D8B030D-6E8A-4147-A177-3AD203B41FA5}">
                      <a16:colId xmlns:a16="http://schemas.microsoft.com/office/drawing/2014/main" val="1882042558"/>
                    </a:ext>
                  </a:extLst>
                </a:gridCol>
                <a:gridCol w="987552">
                  <a:extLst>
                    <a:ext uri="{9D8B030D-6E8A-4147-A177-3AD203B41FA5}">
                      <a16:colId xmlns:a16="http://schemas.microsoft.com/office/drawing/2014/main" val="1917154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0793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tictacusa - 2018-05-24 16:22:01 </a:t>
                      </a:r>
                      <a:r>
                        <a:rPr kumimoji="0" lang="en-US" sz="1000" b="0" i="0" u="none" strike="noStrike" kern="1200" cap="none" spc="0" normalizeH="0" baseline="0" noProof="0">
                          <a:ln>
                            <a:noFill/>
                          </a:ln>
                          <a:solidFill>
                            <a:prstClr val="black"/>
                          </a:solidFill>
                          <a:effectLst/>
                          <a:uLnTx/>
                          <a:uFillTx/>
                          <a:latin typeface="+mn-lt"/>
                          <a:ea typeface="+mn-ea"/>
                          <a:cs typeface="+mn-cs"/>
                        </a:rPr>
                        <a:t>
 Enjoy the little pleasures in life, whenever you can! .
.
.
#repost #ad #influencer @jacimariesmith Guys! I was obsessed with Tic Tac mints as a kid and just rediscovered them. I'm excited to be a part of their #GoLittle campaign. #ad They are spreading the message of enjoying the little pleasures in life which I have been trying to do more of lately! You can discover more flavors at tictac.com 💛 @TicTacUsa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30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5gum - 2018-05-21 17:22:00 </a:t>
                      </a:r>
                      <a:r>
                        <a:rPr kumimoji="0" lang="en-US" sz="1000" b="0" i="0" u="none" strike="noStrike" kern="1200" cap="none" spc="0" normalizeH="0" baseline="0" noProof="0">
                          <a:ln>
                            <a:noFill/>
                          </a:ln>
                          <a:solidFill>
                            <a:prstClr val="black"/>
                          </a:solidFill>
                          <a:effectLst/>
                          <a:uLnTx/>
                          <a:uFillTx/>
                          <a:latin typeface="+mn-lt"/>
                          <a:ea typeface="+mn-ea"/>
                          <a:cs typeface="+mn-cs"/>
                        </a:rPr>
                        <a:t>
 Life is full of decisions. Celebrate saying ‘I Do’. From here to London, cheers to the Royal Family. #RoyalWedding #Windsor #NoRegrets #5Gum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258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tictacusa - 2018-05-21 15:26:58 </a:t>
                      </a:r>
                      <a:r>
                        <a:rPr kumimoji="0" lang="en-US" sz="1000" b="0" i="0" u="none" strike="noStrike" kern="1200" cap="none" spc="0" normalizeH="0" baseline="0" noProof="0">
                          <a:ln>
                            <a:noFill/>
                          </a:ln>
                          <a:solidFill>
                            <a:prstClr val="black"/>
                          </a:solidFill>
                          <a:effectLst/>
                          <a:uLnTx/>
                          <a:uFillTx/>
                          <a:latin typeface="+mn-lt"/>
                          <a:ea typeface="+mn-ea"/>
                          <a:cs typeface="+mn-cs"/>
                        </a:rPr>
                        <a:t>
 Try the NEW Limited Edition The Simpsons™ Tic Tac® mints. Available, while supplies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95089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extragum - 2018-05-18 00:35:28 </a:t>
                      </a:r>
                      <a:r>
                        <a:rPr kumimoji="0" lang="en-US" sz="1000" b="0" i="0" u="none" strike="noStrike" kern="1200" cap="none" spc="0" normalizeH="0" baseline="0" noProof="0">
                          <a:ln>
                            <a:noFill/>
                          </a:ln>
                          <a:solidFill>
                            <a:prstClr val="black"/>
                          </a:solidFill>
                          <a:effectLst/>
                          <a:uLnTx/>
                          <a:uFillTx/>
                          <a:latin typeface="+mn-lt"/>
                          <a:ea typeface="+mn-ea"/>
                          <a:cs typeface="+mn-cs"/>
                        </a:rPr>
                        <a:t>
 New Mints from your favorite gum brand?! Try them and see for yourself! #GiveExtragetextra #Mints #NewProduct #Extra #Peppermint #PolarIce #chewymints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187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tictacusa - 2018-05-17 15:56:44 </a:t>
                      </a:r>
                      <a:r>
                        <a:rPr kumimoji="0" lang="en-US" sz="1000" b="0" i="0" u="none" strike="noStrike" kern="1200" cap="none" spc="0" normalizeH="0" baseline="0" noProof="0">
                          <a:ln>
                            <a:noFill/>
                          </a:ln>
                          <a:solidFill>
                            <a:prstClr val="black"/>
                          </a:solidFill>
                          <a:effectLst/>
                          <a:uLnTx/>
                          <a:uFillTx/>
                          <a:latin typeface="+mn-lt"/>
                          <a:ea typeface="+mn-ea"/>
                          <a:cs typeface="+mn-cs"/>
                        </a:rPr>
                        <a:t>
 Make summer last with the long-lasting flavor of Spearmint #TicTacGUM.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20751644"/>
                  </a:ext>
                </a:extLst>
              </a:tr>
            </a:tbl>
          </a:graphicData>
        </a:graphic>
      </p:graphicFrame>
      <p:sp>
        <p:nvSpPr>
          <p:cNvPr id="4" name="Text Placeholder 3">
            <a:extLst>
              <a:ext uri="{FF2B5EF4-FFF2-40B4-BE49-F238E27FC236}">
                <a16:creationId xmlns:a16="http://schemas.microsoft.com/office/drawing/2014/main" id="{02AF2A71-F491-48F8-AEEE-8AF2E4BF08F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0198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AD0C-0DF8-4134-B4D8-D5824AA9171F}"/>
              </a:ext>
            </a:extLst>
          </p:cNvPr>
          <p:cNvSpPr>
            <a:spLocks noGrp="1"/>
          </p:cNvSpPr>
          <p:nvPr>
            <p:ph type="title"/>
          </p:nvPr>
        </p:nvSpPr>
        <p:spPr/>
        <p:txBody>
          <a:bodyPr/>
          <a:lstStyle/>
          <a:p>
            <a:r>
              <a:rPr lang="en-US"/>
              <a:t>Instagram Posts Table | Gum (Mars) - 3 of 4</a:t>
            </a:r>
          </a:p>
        </p:txBody>
      </p:sp>
      <p:graphicFrame>
        <p:nvGraphicFramePr>
          <p:cNvPr id="5" name="Table Placeholder 4">
            <a:extLst>
              <a:ext uri="{FF2B5EF4-FFF2-40B4-BE49-F238E27FC236}">
                <a16:creationId xmlns:a16="http://schemas.microsoft.com/office/drawing/2014/main" id="{3ACA7A4F-5A0D-4221-8262-EB5CC558A3E7}"/>
              </a:ext>
            </a:extLst>
          </p:cNvPr>
          <p:cNvGraphicFramePr>
            <a:graphicFrameLocks noGrp="1"/>
          </p:cNvGraphicFramePr>
          <p:nvPr>
            <p:ph type="tbl" sz="quarter" idx="13"/>
            <p:extLst>
              <p:ext uri="{D42A27DB-BD31-4B8C-83A1-F6EECF244321}">
                <p14:modId xmlns:p14="http://schemas.microsoft.com/office/powerpoint/2010/main" val="145930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13452699"/>
                    </a:ext>
                  </a:extLst>
                </a:gridCol>
                <a:gridCol w="987552">
                  <a:extLst>
                    <a:ext uri="{9D8B030D-6E8A-4147-A177-3AD203B41FA5}">
                      <a16:colId xmlns:a16="http://schemas.microsoft.com/office/drawing/2014/main" val="2672924255"/>
                    </a:ext>
                  </a:extLst>
                </a:gridCol>
                <a:gridCol w="987552">
                  <a:extLst>
                    <a:ext uri="{9D8B030D-6E8A-4147-A177-3AD203B41FA5}">
                      <a16:colId xmlns:a16="http://schemas.microsoft.com/office/drawing/2014/main" val="656839387"/>
                    </a:ext>
                  </a:extLst>
                </a:gridCol>
                <a:gridCol w="987552">
                  <a:extLst>
                    <a:ext uri="{9D8B030D-6E8A-4147-A177-3AD203B41FA5}">
                      <a16:colId xmlns:a16="http://schemas.microsoft.com/office/drawing/2014/main" val="571097135"/>
                    </a:ext>
                  </a:extLst>
                </a:gridCol>
                <a:gridCol w="987552">
                  <a:extLst>
                    <a:ext uri="{9D8B030D-6E8A-4147-A177-3AD203B41FA5}">
                      <a16:colId xmlns:a16="http://schemas.microsoft.com/office/drawing/2014/main" val="1534855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122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5gum - 2018-05-16 16:52:10 </a:t>
                      </a:r>
                      <a:r>
                        <a:rPr kumimoji="0" lang="en-US" sz="1000" b="0" i="0" u="none" strike="noStrike" kern="1200" cap="none" spc="0" normalizeH="0" baseline="0" noProof="0">
                          <a:ln>
                            <a:noFill/>
                          </a:ln>
                          <a:solidFill>
                            <a:prstClr val="black"/>
                          </a:solidFill>
                          <a:effectLst/>
                          <a:uLnTx/>
                          <a:uFillTx/>
                          <a:latin typeface="+mn-lt"/>
                          <a:ea typeface="+mn-ea"/>
                          <a:cs typeface="+mn-cs"/>
                        </a:rPr>
                        <a:t>
 It’s not the things we do that we regret. It’s the things we didn’t do. Meet Martin. How does his story inspire others to be true to themselves? Link in bio to watch more inspirational stories. 
#NoRegrets #5Gum #WednesdayWisdom #Inspiration #Regret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8235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extragum - 2018-05-13 16:02:12 </a:t>
                      </a:r>
                      <a:r>
                        <a:rPr kumimoji="0" lang="en-US" sz="1000" b="0" i="0" u="none" strike="noStrike" kern="1200" cap="none" spc="0" normalizeH="0" baseline="0" noProof="0">
                          <a:ln>
                            <a:noFill/>
                          </a:ln>
                          <a:solidFill>
                            <a:prstClr val="black"/>
                          </a:solidFill>
                          <a:effectLst/>
                          <a:uLnTx/>
                          <a:uFillTx/>
                          <a:latin typeface="+mn-lt"/>
                          <a:ea typeface="+mn-ea"/>
                          <a:cs typeface="+mn-cs"/>
                        </a:rPr>
                        <a:t>
 Thank you, Moms, for always having gum in your purse. 💚 #GiveExtragetextra #MothersDay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962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icebreakers - 2018-05-11 20:38:42 </a:t>
                      </a:r>
                      <a:r>
                        <a:rPr kumimoji="0" lang="en-US" sz="1000" b="0" i="0" u="none" strike="noStrike" kern="1200" cap="none" spc="0" normalizeH="0" baseline="0" noProof="0">
                          <a:ln>
                            <a:noFill/>
                          </a:ln>
                          <a:solidFill>
                            <a:prstClr val="black"/>
                          </a:solidFill>
                          <a:effectLst/>
                          <a:uLnTx/>
                          <a:uFillTx/>
                          <a:latin typeface="+mn-lt"/>
                          <a:ea typeface="+mn-ea"/>
                          <a:cs typeface="+mn-cs"/>
                        </a:rPr>
                        <a:t>
 All that glitters is gum. Ice Breakers Ice Cubes Glitter Gum, to be exact.​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6553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5gum - 2018-05-11 20:10:14 </a:t>
                      </a:r>
                      <a:r>
                        <a:rPr kumimoji="0" lang="en-US" sz="1000" b="0" i="0" u="none" strike="noStrike" kern="1200" cap="none" spc="0" normalizeH="0" baseline="0" noProof="0">
                          <a:ln>
                            <a:noFill/>
                          </a:ln>
                          <a:solidFill>
                            <a:prstClr val="black"/>
                          </a:solidFill>
                          <a:effectLst/>
                          <a:uLnTx/>
                          <a:uFillTx/>
                          <a:latin typeface="+mn-lt"/>
                          <a:ea typeface="+mn-ea"/>
                          <a:cs typeface="+mn-cs"/>
                        </a:rPr>
                        <a:t>
 “I wanted to see the world, but I never had the time.” #NoRegrets #5Gum #Mantra #Inspiration #Regret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778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tictacusa - 2018-05-11 17:53:22 </a:t>
                      </a:r>
                      <a:r>
                        <a:rPr kumimoji="0" lang="en-US" sz="1000" b="0" i="0" u="none" strike="noStrike" kern="1200" cap="none" spc="0" normalizeH="0" baseline="0" noProof="0">
                          <a:ln>
                            <a:noFill/>
                          </a:ln>
                          <a:solidFill>
                            <a:prstClr val="black"/>
                          </a:solidFill>
                          <a:effectLst/>
                          <a:uLnTx/>
                          <a:uFillTx/>
                          <a:latin typeface="+mn-lt"/>
                          <a:ea typeface="+mn-ea"/>
                          <a:cs typeface="+mn-cs"/>
                        </a:rPr>
                        <a:t>
 Great taste all day! Stock up on Cool Watermelon #TicTacGUM this 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19835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5gum - 2018-05-09 20:06:04 </a:t>
                      </a:r>
                      <a:r>
                        <a:rPr kumimoji="0" lang="en-US" sz="1000" b="0" i="0" u="none" strike="noStrike" kern="1200" cap="none" spc="0" normalizeH="0" baseline="0" noProof="0">
                          <a:ln>
                            <a:noFill/>
                          </a:ln>
                          <a:solidFill>
                            <a:prstClr val="black"/>
                          </a:solidFill>
                          <a:effectLst/>
                          <a:uLnTx/>
                          <a:uFillTx/>
                          <a:latin typeface="+mn-lt"/>
                          <a:ea typeface="+mn-ea"/>
                          <a:cs typeface="+mn-cs"/>
                        </a:rPr>
                        <a:t>
 If your heart is racing, it’s probably the right choice. #NoRegrets #5Gum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3783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extragum - 2018-05-09 18:36:49 </a:t>
                      </a:r>
                      <a:r>
                        <a:rPr kumimoji="0" lang="en-US" sz="1000" b="0" i="0" u="none" strike="noStrike" kern="1200" cap="none" spc="0" normalizeH="0" baseline="0" noProof="0">
                          <a:ln>
                            <a:noFill/>
                          </a:ln>
                          <a:solidFill>
                            <a:prstClr val="black"/>
                          </a:solidFill>
                          <a:effectLst/>
                          <a:uLnTx/>
                          <a:uFillTx/>
                          <a:latin typeface="+mn-lt"/>
                          <a:ea typeface="+mn-ea"/>
                          <a:cs typeface="+mn-cs"/>
                        </a:rPr>
                        <a:t>
 Fresh weather, fresh flavor. Grab a pack of NEW Extra Chewy Mints. #GiveExtragetextra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248666"/>
                  </a:ext>
                </a:extLst>
              </a:tr>
            </a:tbl>
          </a:graphicData>
        </a:graphic>
      </p:graphicFrame>
      <p:sp>
        <p:nvSpPr>
          <p:cNvPr id="4" name="Text Placeholder 3">
            <a:extLst>
              <a:ext uri="{FF2B5EF4-FFF2-40B4-BE49-F238E27FC236}">
                <a16:creationId xmlns:a16="http://schemas.microsoft.com/office/drawing/2014/main" id="{5A1A3EE7-7BF6-4FAD-8E67-FBCE91B8D2E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0472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9AEF5-F69C-486C-8ADE-0161DC7FD53A}"/>
              </a:ext>
            </a:extLst>
          </p:cNvPr>
          <p:cNvSpPr>
            <a:spLocks noGrp="1"/>
          </p:cNvSpPr>
          <p:nvPr>
            <p:ph type="title"/>
          </p:nvPr>
        </p:nvSpPr>
        <p:spPr/>
        <p:txBody>
          <a:bodyPr/>
          <a:lstStyle/>
          <a:p>
            <a:r>
              <a:rPr lang="en-US"/>
              <a:t>Instagram Posts Table | Gum (Mars) - 4 of 4</a:t>
            </a:r>
          </a:p>
        </p:txBody>
      </p:sp>
      <p:graphicFrame>
        <p:nvGraphicFramePr>
          <p:cNvPr id="5" name="Table Placeholder 4">
            <a:extLst>
              <a:ext uri="{FF2B5EF4-FFF2-40B4-BE49-F238E27FC236}">
                <a16:creationId xmlns:a16="http://schemas.microsoft.com/office/drawing/2014/main" id="{8FDA94B6-F781-4008-A45D-332423CD0CFD}"/>
              </a:ext>
            </a:extLst>
          </p:cNvPr>
          <p:cNvGraphicFramePr>
            <a:graphicFrameLocks noGrp="1"/>
          </p:cNvGraphicFramePr>
          <p:nvPr>
            <p:ph type="tbl" sz="quarter" idx="13"/>
            <p:extLst>
              <p:ext uri="{D42A27DB-BD31-4B8C-83A1-F6EECF244321}">
                <p14:modId xmlns:p14="http://schemas.microsoft.com/office/powerpoint/2010/main" val="2068488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91545754"/>
                    </a:ext>
                  </a:extLst>
                </a:gridCol>
                <a:gridCol w="987552">
                  <a:extLst>
                    <a:ext uri="{9D8B030D-6E8A-4147-A177-3AD203B41FA5}">
                      <a16:colId xmlns:a16="http://schemas.microsoft.com/office/drawing/2014/main" val="3768351128"/>
                    </a:ext>
                  </a:extLst>
                </a:gridCol>
                <a:gridCol w="987552">
                  <a:extLst>
                    <a:ext uri="{9D8B030D-6E8A-4147-A177-3AD203B41FA5}">
                      <a16:colId xmlns:a16="http://schemas.microsoft.com/office/drawing/2014/main" val="343842408"/>
                    </a:ext>
                  </a:extLst>
                </a:gridCol>
                <a:gridCol w="987552">
                  <a:extLst>
                    <a:ext uri="{9D8B030D-6E8A-4147-A177-3AD203B41FA5}">
                      <a16:colId xmlns:a16="http://schemas.microsoft.com/office/drawing/2014/main" val="267350357"/>
                    </a:ext>
                  </a:extLst>
                </a:gridCol>
                <a:gridCol w="987552">
                  <a:extLst>
                    <a:ext uri="{9D8B030D-6E8A-4147-A177-3AD203B41FA5}">
                      <a16:colId xmlns:a16="http://schemas.microsoft.com/office/drawing/2014/main" val="3802145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8414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tictacusa - 2018-05-01 17:46:04 </a:t>
                      </a:r>
                      <a:r>
                        <a:rPr kumimoji="0" lang="en-US" sz="1000" b="0" i="0" u="none" strike="noStrike" kern="1200" cap="none" spc="0" normalizeH="0" baseline="0" noProof="0">
                          <a:ln>
                            <a:noFill/>
                          </a:ln>
                          <a:solidFill>
                            <a:prstClr val="black"/>
                          </a:solidFill>
                          <a:effectLst/>
                          <a:uLnTx/>
                          <a:uFillTx/>
                          <a:latin typeface="+mn-lt"/>
                          <a:ea typeface="+mn-ea"/>
                          <a:cs typeface="+mn-cs"/>
                        </a:rPr>
                        <a:t>
 Goodbye April showers. Hello refreshing #TicTacGUM.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59972957"/>
                  </a:ext>
                </a:extLst>
              </a:tr>
            </a:tbl>
          </a:graphicData>
        </a:graphic>
      </p:graphicFrame>
      <p:sp>
        <p:nvSpPr>
          <p:cNvPr id="4" name="Text Placeholder 3">
            <a:extLst>
              <a:ext uri="{FF2B5EF4-FFF2-40B4-BE49-F238E27FC236}">
                <a16:creationId xmlns:a16="http://schemas.microsoft.com/office/drawing/2014/main" id="{593E9C25-80FF-411B-9CD3-08FEFCFCC63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487009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242</Words>
  <Application>Microsoft Office PowerPoint</Application>
  <PresentationFormat>On-screen Show (4:3)</PresentationFormat>
  <Paragraphs>118</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Instagram Posts Table | Gum (Mars) - 1 of 4</vt:lpstr>
      <vt:lpstr>Instagram Posts Table | Gum (Mars) - 2 of 4</vt:lpstr>
      <vt:lpstr>Instagram Posts Table | Gum (Mars) - 3 of 4</vt:lpstr>
      <vt:lpstr>Instagram Posts Table | Gum (Mars)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Gum (Mars) - 1 of 4</dc:title>
  <dc:creator>Administrator</dc:creator>
  <cp:lastModifiedBy>Administrator</cp:lastModifiedBy>
  <cp:revision>1</cp:revision>
  <dcterms:created xsi:type="dcterms:W3CDTF">2018-06-08T14:32:13Z</dcterms:created>
  <dcterms:modified xsi:type="dcterms:W3CDTF">2018-06-08T14:33:00Z</dcterms:modified>
</cp:coreProperties>
</file>