
<file path=[Content_Types].xml><?xml version="1.0" encoding="utf-8"?>
<Types xmlns="http://schemas.openxmlformats.org/package/2006/content-types">
  <Default Extension="emf" ContentType="image/x-emf"/>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Lst>
  <p:sldSz cx="9144000" cy="6858000" type="screen4x3"/>
  <p:notesSz cx="6858000" cy="9144000"/>
  <p:embeddedFontLst>
    <p:embeddedFont>
      <p:font typeface="Calibri" panose="020F0502020204030204" pitchFamily="34" charset="0"/>
      <p:regular r:id="rId17"/>
      <p:bold r:id="rId18"/>
      <p:italic r:id="rId19"/>
      <p:boldItalic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4" autoAdjust="0"/>
    <p:restoredTop sz="94692" autoAdjust="0"/>
  </p:normalViewPr>
  <p:slideViewPr>
    <p:cSldViewPr snapToGrid="0">
      <p:cViewPr varScale="1">
        <p:scale>
          <a:sx n="106" d="100"/>
          <a:sy n="106" d="100"/>
        </p:scale>
        <p:origin x="498" y="9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5" name="Bild 4" descr="Logo-buerosuedplus_4c.eps"/>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459152" y="593040"/>
            <a:ext cx="4619472" cy="1100393"/>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Bild 7"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Bild 9" descr="Logo-buerosuedplus_4c.eps"/>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827608" y="662203"/>
            <a:ext cx="992579" cy="236440"/>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4/8/2024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5C301-B9E5-4326-9FD5-F0AF22FE7E59}"/>
              </a:ext>
            </a:extLst>
          </p:cNvPr>
          <p:cNvSpPr>
            <a:spLocks noGrp="1"/>
          </p:cNvSpPr>
          <p:nvPr>
            <p:ph type="title"/>
          </p:nvPr>
        </p:nvSpPr>
        <p:spPr/>
        <p:txBody>
          <a:bodyPr/>
          <a:lstStyle/>
          <a:p>
            <a:r>
              <a:rPr lang="en-US"/>
              <a:t>Facebook Own Posts Table | BMW Motorsport - 1 of 15</a:t>
            </a:r>
          </a:p>
        </p:txBody>
      </p:sp>
      <p:graphicFrame>
        <p:nvGraphicFramePr>
          <p:cNvPr id="5" name="Table Placeholder 4">
            <a:extLst>
              <a:ext uri="{FF2B5EF4-FFF2-40B4-BE49-F238E27FC236}">
                <a16:creationId xmlns:a16="http://schemas.microsoft.com/office/drawing/2014/main" id="{1035CA00-8694-42F3-A39A-9ED369E4CB8C}"/>
              </a:ext>
            </a:extLst>
          </p:cNvPr>
          <p:cNvGraphicFramePr>
            <a:graphicFrameLocks noGrp="1"/>
          </p:cNvGraphicFramePr>
          <p:nvPr>
            <p:ph type="tbl" sz="quarter" idx="13"/>
            <p:extLst>
              <p:ext uri="{D42A27DB-BD31-4B8C-83A1-F6EECF244321}">
                <p14:modId xmlns:p14="http://schemas.microsoft.com/office/powerpoint/2010/main" val="3874103983"/>
              </p:ext>
            </p:extLst>
          </p:nvPr>
        </p:nvGraphicFramePr>
        <p:xfrm>
          <a:off x="457200" y="1731963"/>
          <a:ext cx="7735824" cy="3449320"/>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65830146"/>
                    </a:ext>
                  </a:extLst>
                </a:gridCol>
                <a:gridCol w="1810512">
                  <a:extLst>
                    <a:ext uri="{9D8B030D-6E8A-4147-A177-3AD203B41FA5}">
                      <a16:colId xmlns:a16="http://schemas.microsoft.com/office/drawing/2014/main" val="3276277571"/>
                    </a:ext>
                  </a:extLst>
                </a:gridCol>
                <a:gridCol w="411480">
                  <a:extLst>
                    <a:ext uri="{9D8B030D-6E8A-4147-A177-3AD203B41FA5}">
                      <a16:colId xmlns:a16="http://schemas.microsoft.com/office/drawing/2014/main" val="659223709"/>
                    </a:ext>
                  </a:extLst>
                </a:gridCol>
                <a:gridCol w="411480">
                  <a:extLst>
                    <a:ext uri="{9D8B030D-6E8A-4147-A177-3AD203B41FA5}">
                      <a16:colId xmlns:a16="http://schemas.microsoft.com/office/drawing/2014/main" val="2534138824"/>
                    </a:ext>
                  </a:extLst>
                </a:gridCol>
                <a:gridCol w="411480">
                  <a:extLst>
                    <a:ext uri="{9D8B030D-6E8A-4147-A177-3AD203B41FA5}">
                      <a16:colId xmlns:a16="http://schemas.microsoft.com/office/drawing/2014/main" val="515170859"/>
                    </a:ext>
                  </a:extLst>
                </a:gridCol>
                <a:gridCol w="411480">
                  <a:extLst>
                    <a:ext uri="{9D8B030D-6E8A-4147-A177-3AD203B41FA5}">
                      <a16:colId xmlns:a16="http://schemas.microsoft.com/office/drawing/2014/main" val="3511759846"/>
                    </a:ext>
                  </a:extLst>
                </a:gridCol>
                <a:gridCol w="411480">
                  <a:extLst>
                    <a:ext uri="{9D8B030D-6E8A-4147-A177-3AD203B41FA5}">
                      <a16:colId xmlns:a16="http://schemas.microsoft.com/office/drawing/2014/main" val="1753600562"/>
                    </a:ext>
                  </a:extLst>
                </a:gridCol>
                <a:gridCol w="411480">
                  <a:extLst>
                    <a:ext uri="{9D8B030D-6E8A-4147-A177-3AD203B41FA5}">
                      <a16:colId xmlns:a16="http://schemas.microsoft.com/office/drawing/2014/main" val="2178289270"/>
                    </a:ext>
                  </a:extLst>
                </a:gridCol>
                <a:gridCol w="411480">
                  <a:extLst>
                    <a:ext uri="{9D8B030D-6E8A-4147-A177-3AD203B41FA5}">
                      <a16:colId xmlns:a16="http://schemas.microsoft.com/office/drawing/2014/main" val="3578577603"/>
                    </a:ext>
                  </a:extLst>
                </a:gridCol>
                <a:gridCol w="411480">
                  <a:extLst>
                    <a:ext uri="{9D8B030D-6E8A-4147-A177-3AD203B41FA5}">
                      <a16:colId xmlns:a16="http://schemas.microsoft.com/office/drawing/2014/main" val="1911109197"/>
                    </a:ext>
                  </a:extLst>
                </a:gridCol>
                <a:gridCol w="411480">
                  <a:extLst>
                    <a:ext uri="{9D8B030D-6E8A-4147-A177-3AD203B41FA5}">
                      <a16:colId xmlns:a16="http://schemas.microsoft.com/office/drawing/2014/main" val="4147518861"/>
                    </a:ext>
                  </a:extLst>
                </a:gridCol>
                <a:gridCol w="411480">
                  <a:extLst>
                    <a:ext uri="{9D8B030D-6E8A-4147-A177-3AD203B41FA5}">
                      <a16:colId xmlns:a16="http://schemas.microsoft.com/office/drawing/2014/main" val="29253882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9368067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- 2024-03-01 12:00:18</a:t>
                      </a:r>
                      <a:r>
                        <a:rPr kumimoji="0" lang="en-US" sz="1000" b="0" i="0" u="none" strike="noStrike" kern="1200" cap="none" spc="0" normalizeH="0" baseline="0" noProof="0">
                          <a:ln>
                            <a:noFill/>
                          </a:ln>
                          <a:solidFill>
                            <a:prstClr val="black"/>
                          </a:solidFill>
                          <a:effectLst/>
                          <a:uLnTx/>
                          <a:uFillTx/>
                          <a:latin typeface="Calibri"/>
                          <a:ea typeface="+mn-ea"/>
                          <a:cs typeface="+mn-cs"/>
                        </a:rPr>
                        <a:t>
 For some, they are just bricks, for us, pure magic. Who feels the same?
Shop now at your nearest BMW dealership and at b.mw/speedchampions (EU/UK only).
#BMW #LEGOSpeedChampions #LEGO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https://quintly-eu-image-storage.s3.amazonaws.com/1ead8fadadd3f51b9f3f1f78fd68a246/ab8f0ab145184ec01c2dd4d61ce62e0f.jpg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4.1088 %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9 %</a:t>
                      </a:r>
                    </a:p>
                  </a:txBody>
                  <a:tcPr/>
                </a:tc>
                <a:extLst>
                  <a:ext uri="{0D108BD9-81ED-4DB2-BD59-A6C34878D82A}">
                    <a16:rowId xmlns:a16="http://schemas.microsoft.com/office/drawing/2014/main" val="16638373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- 2024-03-17 14:00:22</a:t>
                      </a:r>
                      <a:r>
                        <a:rPr kumimoji="0" lang="en-US" sz="1000" b="0" i="0" u="none" strike="noStrike" kern="1200" cap="none" spc="0" normalizeH="0" baseline="0" noProof="0">
                          <a:ln>
                            <a:noFill/>
                          </a:ln>
                          <a:solidFill>
                            <a:prstClr val="black"/>
                          </a:solidFill>
                          <a:effectLst/>
                          <a:uLnTx/>
                          <a:uFillTx/>
                          <a:latin typeface="Calibri"/>
                          <a:ea typeface="+mn-ea"/>
                          <a:cs typeface="+mn-cs"/>
                        </a:rPr>
                        <a:t>
 Randomly dropping epic Sebring shots of the BMW M Hybrid V8.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https://quintly-eu-image-storage.s3.amazonaws.com/1ead8fadadd3f51b9f3f1f78fd68a246/42cc2fdf3ade38de7e73247482539e5f.jpg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81996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2776681743"/>
                  </a:ext>
                </a:extLst>
              </a:tr>
            </a:tbl>
          </a:graphicData>
        </a:graphic>
      </p:graphicFrame>
      <p:sp>
        <p:nvSpPr>
          <p:cNvPr id="4" name="Text Placeholder 3">
            <a:extLst>
              <a:ext uri="{FF2B5EF4-FFF2-40B4-BE49-F238E27FC236}">
                <a16:creationId xmlns:a16="http://schemas.microsoft.com/office/drawing/2014/main" id="{09417058-E103-430A-A920-1579F420A02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493729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4C615-EAA6-446E-A4D6-2F979EB18BFB}"/>
              </a:ext>
            </a:extLst>
          </p:cNvPr>
          <p:cNvSpPr>
            <a:spLocks noGrp="1"/>
          </p:cNvSpPr>
          <p:nvPr>
            <p:ph type="title"/>
          </p:nvPr>
        </p:nvSpPr>
        <p:spPr/>
        <p:txBody>
          <a:bodyPr/>
          <a:lstStyle/>
          <a:p>
            <a:r>
              <a:rPr lang="en-US"/>
              <a:t>Facebook Own Posts Table | BMW Motorsport - 2 of 15</a:t>
            </a:r>
          </a:p>
        </p:txBody>
      </p:sp>
      <p:graphicFrame>
        <p:nvGraphicFramePr>
          <p:cNvPr id="5" name="Table Placeholder 4">
            <a:extLst>
              <a:ext uri="{FF2B5EF4-FFF2-40B4-BE49-F238E27FC236}">
                <a16:creationId xmlns:a16="http://schemas.microsoft.com/office/drawing/2014/main" id="{5D4F2DC2-5563-4D7B-983E-A191301912DC}"/>
              </a:ext>
            </a:extLst>
          </p:cNvPr>
          <p:cNvGraphicFramePr>
            <a:graphicFrameLocks noGrp="1"/>
          </p:cNvGraphicFramePr>
          <p:nvPr>
            <p:ph type="tbl" sz="quarter" idx="13"/>
            <p:extLst>
              <p:ext uri="{D42A27DB-BD31-4B8C-83A1-F6EECF244321}">
                <p14:modId xmlns:p14="http://schemas.microsoft.com/office/powerpoint/2010/main" val="3729676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25202146"/>
                    </a:ext>
                  </a:extLst>
                </a:gridCol>
                <a:gridCol w="1810512">
                  <a:extLst>
                    <a:ext uri="{9D8B030D-6E8A-4147-A177-3AD203B41FA5}">
                      <a16:colId xmlns:a16="http://schemas.microsoft.com/office/drawing/2014/main" val="2644692718"/>
                    </a:ext>
                  </a:extLst>
                </a:gridCol>
                <a:gridCol w="411480">
                  <a:extLst>
                    <a:ext uri="{9D8B030D-6E8A-4147-A177-3AD203B41FA5}">
                      <a16:colId xmlns:a16="http://schemas.microsoft.com/office/drawing/2014/main" val="594918597"/>
                    </a:ext>
                  </a:extLst>
                </a:gridCol>
                <a:gridCol w="411480">
                  <a:extLst>
                    <a:ext uri="{9D8B030D-6E8A-4147-A177-3AD203B41FA5}">
                      <a16:colId xmlns:a16="http://schemas.microsoft.com/office/drawing/2014/main" val="3276346136"/>
                    </a:ext>
                  </a:extLst>
                </a:gridCol>
                <a:gridCol w="411480">
                  <a:extLst>
                    <a:ext uri="{9D8B030D-6E8A-4147-A177-3AD203B41FA5}">
                      <a16:colId xmlns:a16="http://schemas.microsoft.com/office/drawing/2014/main" val="2172505441"/>
                    </a:ext>
                  </a:extLst>
                </a:gridCol>
                <a:gridCol w="411480">
                  <a:extLst>
                    <a:ext uri="{9D8B030D-6E8A-4147-A177-3AD203B41FA5}">
                      <a16:colId xmlns:a16="http://schemas.microsoft.com/office/drawing/2014/main" val="2608235966"/>
                    </a:ext>
                  </a:extLst>
                </a:gridCol>
                <a:gridCol w="411480">
                  <a:extLst>
                    <a:ext uri="{9D8B030D-6E8A-4147-A177-3AD203B41FA5}">
                      <a16:colId xmlns:a16="http://schemas.microsoft.com/office/drawing/2014/main" val="1574699795"/>
                    </a:ext>
                  </a:extLst>
                </a:gridCol>
                <a:gridCol w="411480">
                  <a:extLst>
                    <a:ext uri="{9D8B030D-6E8A-4147-A177-3AD203B41FA5}">
                      <a16:colId xmlns:a16="http://schemas.microsoft.com/office/drawing/2014/main" val="355674948"/>
                    </a:ext>
                  </a:extLst>
                </a:gridCol>
                <a:gridCol w="411480">
                  <a:extLst>
                    <a:ext uri="{9D8B030D-6E8A-4147-A177-3AD203B41FA5}">
                      <a16:colId xmlns:a16="http://schemas.microsoft.com/office/drawing/2014/main" val="1684125558"/>
                    </a:ext>
                  </a:extLst>
                </a:gridCol>
                <a:gridCol w="411480">
                  <a:extLst>
                    <a:ext uri="{9D8B030D-6E8A-4147-A177-3AD203B41FA5}">
                      <a16:colId xmlns:a16="http://schemas.microsoft.com/office/drawing/2014/main" val="2137113512"/>
                    </a:ext>
                  </a:extLst>
                </a:gridCol>
                <a:gridCol w="411480">
                  <a:extLst>
                    <a:ext uri="{9D8B030D-6E8A-4147-A177-3AD203B41FA5}">
                      <a16:colId xmlns:a16="http://schemas.microsoft.com/office/drawing/2014/main" val="3117334230"/>
                    </a:ext>
                  </a:extLst>
                </a:gridCol>
                <a:gridCol w="411480">
                  <a:extLst>
                    <a:ext uri="{9D8B030D-6E8A-4147-A177-3AD203B41FA5}">
                      <a16:colId xmlns:a16="http://schemas.microsoft.com/office/drawing/2014/main" val="975588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750421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- 2024-03-15 10:45:34</a:t>
                      </a:r>
                      <a:r>
                        <a:rPr kumimoji="0" lang="en-US" sz="1000" b="0" i="0" u="none" strike="noStrike" kern="1200" cap="none" spc="0" normalizeH="0" baseline="0" noProof="0">
                          <a:ln>
                            <a:noFill/>
                          </a:ln>
                          <a:solidFill>
                            <a:prstClr val="black"/>
                          </a:solidFill>
                          <a:effectLst/>
                          <a:uLnTx/>
                          <a:uFillTx/>
                          <a:latin typeface="Calibri"/>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https://quintly-eu-image-storage.s3.amazonaws.com/1ead8fadadd3f51b9f3f1f78fd68a246/b9f0ebeb9a4bc9cf3fa522f84b7dc691.jpg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2.9206 %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2204631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- 2024-03-01 01:30:04</a:t>
                      </a:r>
                      <a:r>
                        <a:rPr kumimoji="0" lang="en-US" sz="1000" b="0" i="0" u="none" strike="noStrike" kern="1200" cap="none" spc="0" normalizeH="0" baseline="0" noProof="0">
                          <a:ln>
                            <a:noFill/>
                          </a:ln>
                          <a:solidFill>
                            <a:prstClr val="black"/>
                          </a:solidFill>
                          <a:effectLst/>
                          <a:uLnTx/>
                          <a:uFillTx/>
                          <a:latin typeface="Calibri"/>
                          <a:ea typeface="+mn-ea"/>
                          <a:cs typeface="+mn-cs"/>
                        </a:rPr>
                        <a:t>
 Swipe through cool car pics, always spotting a BMW.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https://quintly-eu-image-storage.s3.amazonaws.com/1ead8fadadd3f51b9f3f1f78fd68a246/424cb92562f9b8881239c0e5d916d1b7.jpg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71499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407201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- 2024-03-16 10:36:05</a:t>
                      </a:r>
                      <a:r>
                        <a:rPr kumimoji="0" lang="en-US" sz="1000" b="0" i="0" u="none" strike="noStrike" kern="1200" cap="none" spc="0" normalizeH="0" baseline="0" noProof="0">
                          <a:ln>
                            <a:noFill/>
                          </a:ln>
                          <a:solidFill>
                            <a:prstClr val="black"/>
                          </a:solidFill>
                          <a:effectLst/>
                          <a:uLnTx/>
                          <a:uFillTx/>
                          <a:latin typeface="Calibri"/>
                          <a:ea typeface="+mn-ea"/>
                          <a:cs typeface="+mn-cs"/>
                        </a:rPr>
                        <a:t>
 Countdown is on. We're ready for #Sebring12. What about you?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https://quintly-eu-image-storage.s3.amazonaws.com/1ead8fadadd3f51b9f3f1f78fd68a246/c09a7bed7d07ff9022736a1e2d939539.jpg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1038471162"/>
                  </a:ext>
                </a:extLst>
              </a:tr>
            </a:tbl>
          </a:graphicData>
        </a:graphic>
      </p:graphicFrame>
      <p:sp>
        <p:nvSpPr>
          <p:cNvPr id="4" name="Text Placeholder 3">
            <a:extLst>
              <a:ext uri="{FF2B5EF4-FFF2-40B4-BE49-F238E27FC236}">
                <a16:creationId xmlns:a16="http://schemas.microsoft.com/office/drawing/2014/main" id="{94FA940C-8CBE-426E-8B13-9622A0733E9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7029052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C6137-1ADE-405A-B427-154B9566C766}"/>
              </a:ext>
            </a:extLst>
          </p:cNvPr>
          <p:cNvSpPr>
            <a:spLocks noGrp="1"/>
          </p:cNvSpPr>
          <p:nvPr>
            <p:ph type="title"/>
          </p:nvPr>
        </p:nvSpPr>
        <p:spPr/>
        <p:txBody>
          <a:bodyPr/>
          <a:lstStyle/>
          <a:p>
            <a:r>
              <a:rPr lang="en-US"/>
              <a:t>Facebook Own Posts Table | BMW Motorsport - 3 of 15</a:t>
            </a:r>
          </a:p>
        </p:txBody>
      </p:sp>
      <p:graphicFrame>
        <p:nvGraphicFramePr>
          <p:cNvPr id="5" name="Table Placeholder 4">
            <a:extLst>
              <a:ext uri="{FF2B5EF4-FFF2-40B4-BE49-F238E27FC236}">
                <a16:creationId xmlns:a16="http://schemas.microsoft.com/office/drawing/2014/main" id="{77106629-93CD-4C80-AF92-4FAE5C0D5867}"/>
              </a:ext>
            </a:extLst>
          </p:cNvPr>
          <p:cNvGraphicFramePr>
            <a:graphicFrameLocks noGrp="1"/>
          </p:cNvGraphicFramePr>
          <p:nvPr>
            <p:ph type="tbl" sz="quarter" idx="13"/>
            <p:extLst>
              <p:ext uri="{D42A27DB-BD31-4B8C-83A1-F6EECF244321}">
                <p14:modId xmlns:p14="http://schemas.microsoft.com/office/powerpoint/2010/main" val="23589737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01887777"/>
                    </a:ext>
                  </a:extLst>
                </a:gridCol>
                <a:gridCol w="1810512">
                  <a:extLst>
                    <a:ext uri="{9D8B030D-6E8A-4147-A177-3AD203B41FA5}">
                      <a16:colId xmlns:a16="http://schemas.microsoft.com/office/drawing/2014/main" val="853114471"/>
                    </a:ext>
                  </a:extLst>
                </a:gridCol>
                <a:gridCol w="411480">
                  <a:extLst>
                    <a:ext uri="{9D8B030D-6E8A-4147-A177-3AD203B41FA5}">
                      <a16:colId xmlns:a16="http://schemas.microsoft.com/office/drawing/2014/main" val="114793230"/>
                    </a:ext>
                  </a:extLst>
                </a:gridCol>
                <a:gridCol w="411480">
                  <a:extLst>
                    <a:ext uri="{9D8B030D-6E8A-4147-A177-3AD203B41FA5}">
                      <a16:colId xmlns:a16="http://schemas.microsoft.com/office/drawing/2014/main" val="1521036177"/>
                    </a:ext>
                  </a:extLst>
                </a:gridCol>
                <a:gridCol w="411480">
                  <a:extLst>
                    <a:ext uri="{9D8B030D-6E8A-4147-A177-3AD203B41FA5}">
                      <a16:colId xmlns:a16="http://schemas.microsoft.com/office/drawing/2014/main" val="3515537958"/>
                    </a:ext>
                  </a:extLst>
                </a:gridCol>
                <a:gridCol w="411480">
                  <a:extLst>
                    <a:ext uri="{9D8B030D-6E8A-4147-A177-3AD203B41FA5}">
                      <a16:colId xmlns:a16="http://schemas.microsoft.com/office/drawing/2014/main" val="3711066142"/>
                    </a:ext>
                  </a:extLst>
                </a:gridCol>
                <a:gridCol w="411480">
                  <a:extLst>
                    <a:ext uri="{9D8B030D-6E8A-4147-A177-3AD203B41FA5}">
                      <a16:colId xmlns:a16="http://schemas.microsoft.com/office/drawing/2014/main" val="3410982284"/>
                    </a:ext>
                  </a:extLst>
                </a:gridCol>
                <a:gridCol w="411480">
                  <a:extLst>
                    <a:ext uri="{9D8B030D-6E8A-4147-A177-3AD203B41FA5}">
                      <a16:colId xmlns:a16="http://schemas.microsoft.com/office/drawing/2014/main" val="2357810248"/>
                    </a:ext>
                  </a:extLst>
                </a:gridCol>
                <a:gridCol w="411480">
                  <a:extLst>
                    <a:ext uri="{9D8B030D-6E8A-4147-A177-3AD203B41FA5}">
                      <a16:colId xmlns:a16="http://schemas.microsoft.com/office/drawing/2014/main" val="4236859342"/>
                    </a:ext>
                  </a:extLst>
                </a:gridCol>
                <a:gridCol w="411480">
                  <a:extLst>
                    <a:ext uri="{9D8B030D-6E8A-4147-A177-3AD203B41FA5}">
                      <a16:colId xmlns:a16="http://schemas.microsoft.com/office/drawing/2014/main" val="4004098406"/>
                    </a:ext>
                  </a:extLst>
                </a:gridCol>
                <a:gridCol w="411480">
                  <a:extLst>
                    <a:ext uri="{9D8B030D-6E8A-4147-A177-3AD203B41FA5}">
                      <a16:colId xmlns:a16="http://schemas.microsoft.com/office/drawing/2014/main" val="2042624141"/>
                    </a:ext>
                  </a:extLst>
                </a:gridCol>
                <a:gridCol w="411480">
                  <a:extLst>
                    <a:ext uri="{9D8B030D-6E8A-4147-A177-3AD203B41FA5}">
                      <a16:colId xmlns:a16="http://schemas.microsoft.com/office/drawing/2014/main" val="2315236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0160233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- 2024-03-24 16:00:11</a:t>
                      </a:r>
                      <a:r>
                        <a:rPr kumimoji="0" lang="en-US" sz="1000" b="0" i="0" u="none" strike="noStrike" kern="1200" cap="none" spc="0" normalizeH="0" baseline="0" noProof="0">
                          <a:ln>
                            <a:noFill/>
                          </a:ln>
                          <a:solidFill>
                            <a:prstClr val="black"/>
                          </a:solidFill>
                          <a:effectLst/>
                          <a:uLnTx/>
                          <a:uFillTx/>
                          <a:latin typeface="Calibri"/>
                          <a:ea typeface="+mn-ea"/>
                          <a:cs typeface="+mn-cs"/>
                        </a:rPr>
                        <a:t>
 Introducing Gen2K. Four exceptionally talented drivers born after the turn of the millennium: Dan Harper, Max Hesse, Neil Verhagen, and Charles Weerts.
Full story:
For decades, BMW M Motorsport nurtures young racing talent. Most recently, the BMW Junior Team made waves in GT racing, molding talents like Harper, Hesse, and Verhagen into seasoned BMW M works drivers. Joining them is Weerts, forming a group born after the turn of the millennium. BMW M Motorsport christens them 'Gen2K' for the 2024 season, complete with a new logo. 
The 'Generation 2000' around the three members of the BMW Junior Team and Weerts, who in his young age has already celebrated many great successes in GT racing in recent years with the WRT team, embodies BMW M Motorsport's approach to bring as much youthful dynamism as possible into its lineup alongside experience, making it as versatile as possible. #gen2k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https://quintly-eu-image-storage.s3.amazonaws.com/1ead8fadadd3f51b9f3f1f78fd68a246/c8398166ac0ffe6ad133b3af1bd7f36b.jpg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extLst>
                  <a:ext uri="{0D108BD9-81ED-4DB2-BD59-A6C34878D82A}">
                    <a16:rowId xmlns:a16="http://schemas.microsoft.com/office/drawing/2014/main" val="251024767"/>
                  </a:ext>
                </a:extLst>
              </a:tr>
            </a:tbl>
          </a:graphicData>
        </a:graphic>
      </p:graphicFrame>
      <p:sp>
        <p:nvSpPr>
          <p:cNvPr id="4" name="Text Placeholder 3">
            <a:extLst>
              <a:ext uri="{FF2B5EF4-FFF2-40B4-BE49-F238E27FC236}">
                <a16:creationId xmlns:a16="http://schemas.microsoft.com/office/drawing/2014/main" id="{B07740B0-6B61-405C-9AA4-A88E8777558F}"/>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185569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31E64E-1EC2-447D-8635-FA6ADF06C95B}"/>
              </a:ext>
            </a:extLst>
          </p:cNvPr>
          <p:cNvSpPr>
            <a:spLocks noGrp="1"/>
          </p:cNvSpPr>
          <p:nvPr>
            <p:ph type="title"/>
          </p:nvPr>
        </p:nvSpPr>
        <p:spPr/>
        <p:txBody>
          <a:bodyPr/>
          <a:lstStyle/>
          <a:p>
            <a:r>
              <a:rPr lang="en-US"/>
              <a:t>Facebook Own Posts Table | BMW Motorsport - 4 of 15</a:t>
            </a:r>
          </a:p>
        </p:txBody>
      </p:sp>
      <p:graphicFrame>
        <p:nvGraphicFramePr>
          <p:cNvPr id="5" name="Table Placeholder 4">
            <a:extLst>
              <a:ext uri="{FF2B5EF4-FFF2-40B4-BE49-F238E27FC236}">
                <a16:creationId xmlns:a16="http://schemas.microsoft.com/office/drawing/2014/main" id="{251AFC90-A295-4ACA-B136-70B325D7C43F}"/>
              </a:ext>
            </a:extLst>
          </p:cNvPr>
          <p:cNvGraphicFramePr>
            <a:graphicFrameLocks noGrp="1"/>
          </p:cNvGraphicFramePr>
          <p:nvPr>
            <p:ph type="tbl" sz="quarter" idx="13"/>
            <p:extLst>
              <p:ext uri="{D42A27DB-BD31-4B8C-83A1-F6EECF244321}">
                <p14:modId xmlns:p14="http://schemas.microsoft.com/office/powerpoint/2010/main" val="2282853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32329367"/>
                    </a:ext>
                  </a:extLst>
                </a:gridCol>
                <a:gridCol w="1810512">
                  <a:extLst>
                    <a:ext uri="{9D8B030D-6E8A-4147-A177-3AD203B41FA5}">
                      <a16:colId xmlns:a16="http://schemas.microsoft.com/office/drawing/2014/main" val="839915678"/>
                    </a:ext>
                  </a:extLst>
                </a:gridCol>
                <a:gridCol w="411480">
                  <a:extLst>
                    <a:ext uri="{9D8B030D-6E8A-4147-A177-3AD203B41FA5}">
                      <a16:colId xmlns:a16="http://schemas.microsoft.com/office/drawing/2014/main" val="3236232055"/>
                    </a:ext>
                  </a:extLst>
                </a:gridCol>
                <a:gridCol w="411480">
                  <a:extLst>
                    <a:ext uri="{9D8B030D-6E8A-4147-A177-3AD203B41FA5}">
                      <a16:colId xmlns:a16="http://schemas.microsoft.com/office/drawing/2014/main" val="2704303730"/>
                    </a:ext>
                  </a:extLst>
                </a:gridCol>
                <a:gridCol w="411480">
                  <a:extLst>
                    <a:ext uri="{9D8B030D-6E8A-4147-A177-3AD203B41FA5}">
                      <a16:colId xmlns:a16="http://schemas.microsoft.com/office/drawing/2014/main" val="2869422579"/>
                    </a:ext>
                  </a:extLst>
                </a:gridCol>
                <a:gridCol w="411480">
                  <a:extLst>
                    <a:ext uri="{9D8B030D-6E8A-4147-A177-3AD203B41FA5}">
                      <a16:colId xmlns:a16="http://schemas.microsoft.com/office/drawing/2014/main" val="2200862722"/>
                    </a:ext>
                  </a:extLst>
                </a:gridCol>
                <a:gridCol w="411480">
                  <a:extLst>
                    <a:ext uri="{9D8B030D-6E8A-4147-A177-3AD203B41FA5}">
                      <a16:colId xmlns:a16="http://schemas.microsoft.com/office/drawing/2014/main" val="3644849333"/>
                    </a:ext>
                  </a:extLst>
                </a:gridCol>
                <a:gridCol w="411480">
                  <a:extLst>
                    <a:ext uri="{9D8B030D-6E8A-4147-A177-3AD203B41FA5}">
                      <a16:colId xmlns:a16="http://schemas.microsoft.com/office/drawing/2014/main" val="4113193333"/>
                    </a:ext>
                  </a:extLst>
                </a:gridCol>
                <a:gridCol w="411480">
                  <a:extLst>
                    <a:ext uri="{9D8B030D-6E8A-4147-A177-3AD203B41FA5}">
                      <a16:colId xmlns:a16="http://schemas.microsoft.com/office/drawing/2014/main" val="2671069191"/>
                    </a:ext>
                  </a:extLst>
                </a:gridCol>
                <a:gridCol w="411480">
                  <a:extLst>
                    <a:ext uri="{9D8B030D-6E8A-4147-A177-3AD203B41FA5}">
                      <a16:colId xmlns:a16="http://schemas.microsoft.com/office/drawing/2014/main" val="1932383150"/>
                    </a:ext>
                  </a:extLst>
                </a:gridCol>
                <a:gridCol w="411480">
                  <a:extLst>
                    <a:ext uri="{9D8B030D-6E8A-4147-A177-3AD203B41FA5}">
                      <a16:colId xmlns:a16="http://schemas.microsoft.com/office/drawing/2014/main" val="4078754158"/>
                    </a:ext>
                  </a:extLst>
                </a:gridCol>
                <a:gridCol w="411480">
                  <a:extLst>
                    <a:ext uri="{9D8B030D-6E8A-4147-A177-3AD203B41FA5}">
                      <a16:colId xmlns:a16="http://schemas.microsoft.com/office/drawing/2014/main" val="25774460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9478072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- 2024-03-01 17:14:19</a:t>
                      </a:r>
                      <a:r>
                        <a:rPr kumimoji="0" lang="en-US" sz="1000" b="0" i="0" u="none" strike="noStrike" kern="1200" cap="none" spc="0" normalizeH="0" baseline="0" noProof="0">
                          <a:ln>
                            <a:noFill/>
                          </a:ln>
                          <a:solidFill>
                            <a:prstClr val="black"/>
                          </a:solidFill>
                          <a:effectLst/>
                          <a:uLnTx/>
                          <a:uFillTx/>
                          <a:latin typeface="Calibri"/>
                          <a:ea typeface="+mn-ea"/>
                          <a:cs typeface="+mn-cs"/>
                        </a:rPr>
                        <a:t>
 ⚫️⚪️ First WEC weekend – first Hyperpole shootout.
The WRT #46 squad smashed it, battling hard for that prime spot in the Qatar race till the end. Bagging P9 at the line, while the sister car gears up from P14 for Saturday's race. 🆙 #WEC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https://quintly-eu-image-storage.s3.amazonaws.com/1ead8fadadd3f51b9f3f1f78fd68a246/be68ea30307c3c014a05b541cf32bc7d.jpg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extLst>
                  <a:ext uri="{0D108BD9-81ED-4DB2-BD59-A6C34878D82A}">
                    <a16:rowId xmlns:a16="http://schemas.microsoft.com/office/drawing/2014/main" val="1222317279"/>
                  </a:ext>
                </a:extLst>
              </a:tr>
            </a:tbl>
          </a:graphicData>
        </a:graphic>
      </p:graphicFrame>
      <p:sp>
        <p:nvSpPr>
          <p:cNvPr id="4" name="Text Placeholder 3">
            <a:extLst>
              <a:ext uri="{FF2B5EF4-FFF2-40B4-BE49-F238E27FC236}">
                <a16:creationId xmlns:a16="http://schemas.microsoft.com/office/drawing/2014/main" id="{BC06CDCC-ACD2-4F2C-A1AA-FD0925CC321C}"/>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4260680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94703C-060C-4EBF-9EB4-2D8E16DF373D}"/>
              </a:ext>
            </a:extLst>
          </p:cNvPr>
          <p:cNvSpPr>
            <a:spLocks noGrp="1"/>
          </p:cNvSpPr>
          <p:nvPr>
            <p:ph type="title"/>
          </p:nvPr>
        </p:nvSpPr>
        <p:spPr/>
        <p:txBody>
          <a:bodyPr/>
          <a:lstStyle/>
          <a:p>
            <a:r>
              <a:rPr lang="en-US"/>
              <a:t>Facebook Own Posts Table | BMW Motorsport - 5 of 15</a:t>
            </a:r>
          </a:p>
        </p:txBody>
      </p:sp>
      <p:graphicFrame>
        <p:nvGraphicFramePr>
          <p:cNvPr id="5" name="Table Placeholder 4">
            <a:extLst>
              <a:ext uri="{FF2B5EF4-FFF2-40B4-BE49-F238E27FC236}">
                <a16:creationId xmlns:a16="http://schemas.microsoft.com/office/drawing/2014/main" id="{1CBE5B08-C771-4671-A954-1EC3CEAA834E}"/>
              </a:ext>
            </a:extLst>
          </p:cNvPr>
          <p:cNvGraphicFramePr>
            <a:graphicFrameLocks noGrp="1"/>
          </p:cNvGraphicFramePr>
          <p:nvPr>
            <p:ph type="tbl" sz="quarter" idx="13"/>
            <p:extLst>
              <p:ext uri="{D42A27DB-BD31-4B8C-83A1-F6EECF244321}">
                <p14:modId xmlns:p14="http://schemas.microsoft.com/office/powerpoint/2010/main" val="28615490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833195904"/>
                    </a:ext>
                  </a:extLst>
                </a:gridCol>
                <a:gridCol w="1810512">
                  <a:extLst>
                    <a:ext uri="{9D8B030D-6E8A-4147-A177-3AD203B41FA5}">
                      <a16:colId xmlns:a16="http://schemas.microsoft.com/office/drawing/2014/main" val="4235905608"/>
                    </a:ext>
                  </a:extLst>
                </a:gridCol>
                <a:gridCol w="411480">
                  <a:extLst>
                    <a:ext uri="{9D8B030D-6E8A-4147-A177-3AD203B41FA5}">
                      <a16:colId xmlns:a16="http://schemas.microsoft.com/office/drawing/2014/main" val="3350090965"/>
                    </a:ext>
                  </a:extLst>
                </a:gridCol>
                <a:gridCol w="411480">
                  <a:extLst>
                    <a:ext uri="{9D8B030D-6E8A-4147-A177-3AD203B41FA5}">
                      <a16:colId xmlns:a16="http://schemas.microsoft.com/office/drawing/2014/main" val="1374940907"/>
                    </a:ext>
                  </a:extLst>
                </a:gridCol>
                <a:gridCol w="411480">
                  <a:extLst>
                    <a:ext uri="{9D8B030D-6E8A-4147-A177-3AD203B41FA5}">
                      <a16:colId xmlns:a16="http://schemas.microsoft.com/office/drawing/2014/main" val="2574992739"/>
                    </a:ext>
                  </a:extLst>
                </a:gridCol>
                <a:gridCol w="411480">
                  <a:extLst>
                    <a:ext uri="{9D8B030D-6E8A-4147-A177-3AD203B41FA5}">
                      <a16:colId xmlns:a16="http://schemas.microsoft.com/office/drawing/2014/main" val="2449049430"/>
                    </a:ext>
                  </a:extLst>
                </a:gridCol>
                <a:gridCol w="411480">
                  <a:extLst>
                    <a:ext uri="{9D8B030D-6E8A-4147-A177-3AD203B41FA5}">
                      <a16:colId xmlns:a16="http://schemas.microsoft.com/office/drawing/2014/main" val="3122684330"/>
                    </a:ext>
                  </a:extLst>
                </a:gridCol>
                <a:gridCol w="411480">
                  <a:extLst>
                    <a:ext uri="{9D8B030D-6E8A-4147-A177-3AD203B41FA5}">
                      <a16:colId xmlns:a16="http://schemas.microsoft.com/office/drawing/2014/main" val="1103311717"/>
                    </a:ext>
                  </a:extLst>
                </a:gridCol>
                <a:gridCol w="411480">
                  <a:extLst>
                    <a:ext uri="{9D8B030D-6E8A-4147-A177-3AD203B41FA5}">
                      <a16:colId xmlns:a16="http://schemas.microsoft.com/office/drawing/2014/main" val="3123728528"/>
                    </a:ext>
                  </a:extLst>
                </a:gridCol>
                <a:gridCol w="411480">
                  <a:extLst>
                    <a:ext uri="{9D8B030D-6E8A-4147-A177-3AD203B41FA5}">
                      <a16:colId xmlns:a16="http://schemas.microsoft.com/office/drawing/2014/main" val="1932697566"/>
                    </a:ext>
                  </a:extLst>
                </a:gridCol>
                <a:gridCol w="411480">
                  <a:extLst>
                    <a:ext uri="{9D8B030D-6E8A-4147-A177-3AD203B41FA5}">
                      <a16:colId xmlns:a16="http://schemas.microsoft.com/office/drawing/2014/main" val="3511017797"/>
                    </a:ext>
                  </a:extLst>
                </a:gridCol>
                <a:gridCol w="411480">
                  <a:extLst>
                    <a:ext uri="{9D8B030D-6E8A-4147-A177-3AD203B41FA5}">
                      <a16:colId xmlns:a16="http://schemas.microsoft.com/office/drawing/2014/main" val="22336670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9745838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- 2024-03-28 15:16:33</a:t>
                      </a:r>
                      <a:r>
                        <a:rPr kumimoji="0" lang="en-US" sz="1000" b="0" i="0" u="none" strike="noStrike" kern="1200" cap="none" spc="0" normalizeH="0" baseline="0" noProof="0">
                          <a:ln>
                            <a:noFill/>
                          </a:ln>
                          <a:solidFill>
                            <a:prstClr val="black"/>
                          </a:solidFill>
                          <a:effectLst/>
                          <a:uLnTx/>
                          <a:uFillTx/>
                          <a:latin typeface="Calibri"/>
                          <a:ea typeface="+mn-ea"/>
                          <a:cs typeface="+mn-cs"/>
                        </a:rPr>
                        <a:t>
 This season is about to get legendary. FK Performance is taking over the ADAC GT Masters with TWO stunning BMW M4 GT3s.
Steering these speed demons? The phenomenal lineup of Grégory de Sybourg, Eduardo Coseteng, Maxime Oosten, and Leon Köhler. Get set for a season of unforgettable moments. 
Are you with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https://quintly-eu-image-storage.s3.amazonaws.com/1ead8fadadd3f51b9f3f1f78fd68a246/80cb3f34f6f4c82fc12806fdae491d3e.jpg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3.9830 %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5 %</a:t>
                      </a:r>
                    </a:p>
                  </a:txBody>
                  <a:tcPr/>
                </a:tc>
                <a:extLst>
                  <a:ext uri="{0D108BD9-81ED-4DB2-BD59-A6C34878D82A}">
                    <a16:rowId xmlns:a16="http://schemas.microsoft.com/office/drawing/2014/main" val="3530001584"/>
                  </a:ext>
                </a:extLst>
              </a:tr>
            </a:tbl>
          </a:graphicData>
        </a:graphic>
      </p:graphicFrame>
      <p:sp>
        <p:nvSpPr>
          <p:cNvPr id="4" name="Text Placeholder 3">
            <a:extLst>
              <a:ext uri="{FF2B5EF4-FFF2-40B4-BE49-F238E27FC236}">
                <a16:creationId xmlns:a16="http://schemas.microsoft.com/office/drawing/2014/main" id="{51F6DDAE-F408-4774-A58A-E932BDCD1504}"/>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349456690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15E14B-FCE2-4543-A426-66E3FEF59846}"/>
              </a:ext>
            </a:extLst>
          </p:cNvPr>
          <p:cNvSpPr>
            <a:spLocks noGrp="1"/>
          </p:cNvSpPr>
          <p:nvPr>
            <p:ph type="title"/>
          </p:nvPr>
        </p:nvSpPr>
        <p:spPr/>
        <p:txBody>
          <a:bodyPr/>
          <a:lstStyle/>
          <a:p>
            <a:r>
              <a:rPr lang="en-US"/>
              <a:t>Facebook Own Posts Table | BMW Motorsport - 6 of 15</a:t>
            </a:r>
          </a:p>
        </p:txBody>
      </p:sp>
      <p:graphicFrame>
        <p:nvGraphicFramePr>
          <p:cNvPr id="5" name="Table Placeholder 4">
            <a:extLst>
              <a:ext uri="{FF2B5EF4-FFF2-40B4-BE49-F238E27FC236}">
                <a16:creationId xmlns:a16="http://schemas.microsoft.com/office/drawing/2014/main" id="{93402847-A6B3-44FC-8DCC-1026BAB4D808}"/>
              </a:ext>
            </a:extLst>
          </p:cNvPr>
          <p:cNvGraphicFramePr>
            <a:graphicFrameLocks noGrp="1"/>
          </p:cNvGraphicFramePr>
          <p:nvPr>
            <p:ph type="tbl" sz="quarter" idx="13"/>
            <p:extLst>
              <p:ext uri="{D42A27DB-BD31-4B8C-83A1-F6EECF244321}">
                <p14:modId xmlns:p14="http://schemas.microsoft.com/office/powerpoint/2010/main" val="34393647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00978716"/>
                    </a:ext>
                  </a:extLst>
                </a:gridCol>
                <a:gridCol w="1810512">
                  <a:extLst>
                    <a:ext uri="{9D8B030D-6E8A-4147-A177-3AD203B41FA5}">
                      <a16:colId xmlns:a16="http://schemas.microsoft.com/office/drawing/2014/main" val="2646527432"/>
                    </a:ext>
                  </a:extLst>
                </a:gridCol>
                <a:gridCol w="411480">
                  <a:extLst>
                    <a:ext uri="{9D8B030D-6E8A-4147-A177-3AD203B41FA5}">
                      <a16:colId xmlns:a16="http://schemas.microsoft.com/office/drawing/2014/main" val="3813817581"/>
                    </a:ext>
                  </a:extLst>
                </a:gridCol>
                <a:gridCol w="411480">
                  <a:extLst>
                    <a:ext uri="{9D8B030D-6E8A-4147-A177-3AD203B41FA5}">
                      <a16:colId xmlns:a16="http://schemas.microsoft.com/office/drawing/2014/main" val="1074766050"/>
                    </a:ext>
                  </a:extLst>
                </a:gridCol>
                <a:gridCol w="411480">
                  <a:extLst>
                    <a:ext uri="{9D8B030D-6E8A-4147-A177-3AD203B41FA5}">
                      <a16:colId xmlns:a16="http://schemas.microsoft.com/office/drawing/2014/main" val="322388093"/>
                    </a:ext>
                  </a:extLst>
                </a:gridCol>
                <a:gridCol w="411480">
                  <a:extLst>
                    <a:ext uri="{9D8B030D-6E8A-4147-A177-3AD203B41FA5}">
                      <a16:colId xmlns:a16="http://schemas.microsoft.com/office/drawing/2014/main" val="1370272068"/>
                    </a:ext>
                  </a:extLst>
                </a:gridCol>
                <a:gridCol w="411480">
                  <a:extLst>
                    <a:ext uri="{9D8B030D-6E8A-4147-A177-3AD203B41FA5}">
                      <a16:colId xmlns:a16="http://schemas.microsoft.com/office/drawing/2014/main" val="4245004338"/>
                    </a:ext>
                  </a:extLst>
                </a:gridCol>
                <a:gridCol w="411480">
                  <a:extLst>
                    <a:ext uri="{9D8B030D-6E8A-4147-A177-3AD203B41FA5}">
                      <a16:colId xmlns:a16="http://schemas.microsoft.com/office/drawing/2014/main" val="709250512"/>
                    </a:ext>
                  </a:extLst>
                </a:gridCol>
                <a:gridCol w="411480">
                  <a:extLst>
                    <a:ext uri="{9D8B030D-6E8A-4147-A177-3AD203B41FA5}">
                      <a16:colId xmlns:a16="http://schemas.microsoft.com/office/drawing/2014/main" val="396006047"/>
                    </a:ext>
                  </a:extLst>
                </a:gridCol>
                <a:gridCol w="411480">
                  <a:extLst>
                    <a:ext uri="{9D8B030D-6E8A-4147-A177-3AD203B41FA5}">
                      <a16:colId xmlns:a16="http://schemas.microsoft.com/office/drawing/2014/main" val="4138809157"/>
                    </a:ext>
                  </a:extLst>
                </a:gridCol>
                <a:gridCol w="411480">
                  <a:extLst>
                    <a:ext uri="{9D8B030D-6E8A-4147-A177-3AD203B41FA5}">
                      <a16:colId xmlns:a16="http://schemas.microsoft.com/office/drawing/2014/main" val="1720098818"/>
                    </a:ext>
                  </a:extLst>
                </a:gridCol>
                <a:gridCol w="411480">
                  <a:extLst>
                    <a:ext uri="{9D8B030D-6E8A-4147-A177-3AD203B41FA5}">
                      <a16:colId xmlns:a16="http://schemas.microsoft.com/office/drawing/2014/main" val="12552869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4467045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- 2024-03-05 15:59:13</a:t>
                      </a:r>
                      <a:r>
                        <a:rPr kumimoji="0" lang="en-US" sz="1000" b="0" i="0" u="none" strike="noStrike" kern="1200" cap="none" spc="0" normalizeH="0" baseline="0" noProof="0">
                          <a:ln>
                            <a:noFill/>
                          </a:ln>
                          <a:solidFill>
                            <a:prstClr val="black"/>
                          </a:solidFill>
                          <a:effectLst/>
                          <a:uLnTx/>
                          <a:uFillTx/>
                          <a:latin typeface="Calibri"/>
                          <a:ea typeface="+mn-ea"/>
                          <a:cs typeface="+mn-cs"/>
                        </a:rPr>
                        <a:t>
 🔥 #GTWC season's warming up with the prologue featuring Century Motorsport, WRT, and ROWE Racing! It's gonna be epic. Let's goooo.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https://quintly-eu-image-storage.s3.amazonaws.com/1ead8fadadd3f51b9f3f1f78fd68a246/8769b8ee87d49b654ac5ef6726f70fa5.jpg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2508847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- 2024-03-23 18:03:26</a:t>
                      </a:r>
                      <a:r>
                        <a:rPr kumimoji="0" lang="en-US" sz="1000" b="0" i="0" u="none" strike="noStrike" kern="1200" cap="none" spc="0" normalizeH="0" baseline="0" noProof="0">
                          <a:ln>
                            <a:noFill/>
                          </a:ln>
                          <a:solidFill>
                            <a:prstClr val="black"/>
                          </a:solidFill>
                          <a:effectLst/>
                          <a:uLnTx/>
                          <a:uFillTx/>
                          <a:latin typeface="Calibri"/>
                          <a:ea typeface="+mn-ea"/>
                          <a:cs typeface="+mn-cs"/>
                        </a:rPr>
                        <a:t>
 Hell's season is back and we're all fired up.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https://quintly-eu-image-storage.s3.amazonaws.com/1ead8fadadd3f51b9f3f1f78fd68a246/4b6da4e35cc239f632e33d49df868b68.jpg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2.8731 %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1582267936"/>
                  </a:ext>
                </a:extLst>
              </a:tr>
            </a:tbl>
          </a:graphicData>
        </a:graphic>
      </p:graphicFrame>
      <p:sp>
        <p:nvSpPr>
          <p:cNvPr id="4" name="Text Placeholder 3">
            <a:extLst>
              <a:ext uri="{FF2B5EF4-FFF2-40B4-BE49-F238E27FC236}">
                <a16:creationId xmlns:a16="http://schemas.microsoft.com/office/drawing/2014/main" id="{F869A87A-95AC-464B-9F84-FF54B05D1A1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13179884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4EF87-D03B-4505-A509-C8C54163B052}"/>
              </a:ext>
            </a:extLst>
          </p:cNvPr>
          <p:cNvSpPr>
            <a:spLocks noGrp="1"/>
          </p:cNvSpPr>
          <p:nvPr>
            <p:ph type="title"/>
          </p:nvPr>
        </p:nvSpPr>
        <p:spPr/>
        <p:txBody>
          <a:bodyPr/>
          <a:lstStyle/>
          <a:p>
            <a:r>
              <a:rPr lang="en-US"/>
              <a:t>Facebook Own Posts Table | BMW Motorsport - 7 of 15</a:t>
            </a:r>
          </a:p>
        </p:txBody>
      </p:sp>
      <p:graphicFrame>
        <p:nvGraphicFramePr>
          <p:cNvPr id="5" name="Table Placeholder 4">
            <a:extLst>
              <a:ext uri="{FF2B5EF4-FFF2-40B4-BE49-F238E27FC236}">
                <a16:creationId xmlns:a16="http://schemas.microsoft.com/office/drawing/2014/main" id="{3C33775E-CB4B-4551-BCF7-7E13A577DF89}"/>
              </a:ext>
            </a:extLst>
          </p:cNvPr>
          <p:cNvGraphicFramePr>
            <a:graphicFrameLocks noGrp="1"/>
          </p:cNvGraphicFramePr>
          <p:nvPr>
            <p:ph type="tbl" sz="quarter" idx="13"/>
            <p:extLst>
              <p:ext uri="{D42A27DB-BD31-4B8C-83A1-F6EECF244321}">
                <p14:modId xmlns:p14="http://schemas.microsoft.com/office/powerpoint/2010/main" val="841543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820134072"/>
                    </a:ext>
                  </a:extLst>
                </a:gridCol>
                <a:gridCol w="1810512">
                  <a:extLst>
                    <a:ext uri="{9D8B030D-6E8A-4147-A177-3AD203B41FA5}">
                      <a16:colId xmlns:a16="http://schemas.microsoft.com/office/drawing/2014/main" val="1916719527"/>
                    </a:ext>
                  </a:extLst>
                </a:gridCol>
                <a:gridCol w="411480">
                  <a:extLst>
                    <a:ext uri="{9D8B030D-6E8A-4147-A177-3AD203B41FA5}">
                      <a16:colId xmlns:a16="http://schemas.microsoft.com/office/drawing/2014/main" val="394793582"/>
                    </a:ext>
                  </a:extLst>
                </a:gridCol>
                <a:gridCol w="411480">
                  <a:extLst>
                    <a:ext uri="{9D8B030D-6E8A-4147-A177-3AD203B41FA5}">
                      <a16:colId xmlns:a16="http://schemas.microsoft.com/office/drawing/2014/main" val="3488337790"/>
                    </a:ext>
                  </a:extLst>
                </a:gridCol>
                <a:gridCol w="411480">
                  <a:extLst>
                    <a:ext uri="{9D8B030D-6E8A-4147-A177-3AD203B41FA5}">
                      <a16:colId xmlns:a16="http://schemas.microsoft.com/office/drawing/2014/main" val="3535182614"/>
                    </a:ext>
                  </a:extLst>
                </a:gridCol>
                <a:gridCol w="411480">
                  <a:extLst>
                    <a:ext uri="{9D8B030D-6E8A-4147-A177-3AD203B41FA5}">
                      <a16:colId xmlns:a16="http://schemas.microsoft.com/office/drawing/2014/main" val="2847195215"/>
                    </a:ext>
                  </a:extLst>
                </a:gridCol>
                <a:gridCol w="411480">
                  <a:extLst>
                    <a:ext uri="{9D8B030D-6E8A-4147-A177-3AD203B41FA5}">
                      <a16:colId xmlns:a16="http://schemas.microsoft.com/office/drawing/2014/main" val="1643356969"/>
                    </a:ext>
                  </a:extLst>
                </a:gridCol>
                <a:gridCol w="411480">
                  <a:extLst>
                    <a:ext uri="{9D8B030D-6E8A-4147-A177-3AD203B41FA5}">
                      <a16:colId xmlns:a16="http://schemas.microsoft.com/office/drawing/2014/main" val="1036382229"/>
                    </a:ext>
                  </a:extLst>
                </a:gridCol>
                <a:gridCol w="411480">
                  <a:extLst>
                    <a:ext uri="{9D8B030D-6E8A-4147-A177-3AD203B41FA5}">
                      <a16:colId xmlns:a16="http://schemas.microsoft.com/office/drawing/2014/main" val="2029658825"/>
                    </a:ext>
                  </a:extLst>
                </a:gridCol>
                <a:gridCol w="411480">
                  <a:extLst>
                    <a:ext uri="{9D8B030D-6E8A-4147-A177-3AD203B41FA5}">
                      <a16:colId xmlns:a16="http://schemas.microsoft.com/office/drawing/2014/main" val="1022316814"/>
                    </a:ext>
                  </a:extLst>
                </a:gridCol>
                <a:gridCol w="411480">
                  <a:extLst>
                    <a:ext uri="{9D8B030D-6E8A-4147-A177-3AD203B41FA5}">
                      <a16:colId xmlns:a16="http://schemas.microsoft.com/office/drawing/2014/main" val="2653334046"/>
                    </a:ext>
                  </a:extLst>
                </a:gridCol>
                <a:gridCol w="411480">
                  <a:extLst>
                    <a:ext uri="{9D8B030D-6E8A-4147-A177-3AD203B41FA5}">
                      <a16:colId xmlns:a16="http://schemas.microsoft.com/office/drawing/2014/main" val="15863909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3891023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- 2024-03-02 20:09:43</a:t>
                      </a:r>
                      <a:r>
                        <a:rPr kumimoji="0" lang="en-US" sz="1000" b="0" i="0" u="none" strike="noStrike" kern="1200" cap="none" spc="0" normalizeH="0" baseline="0" noProof="0">
                          <a:ln>
                            <a:noFill/>
                          </a:ln>
                          <a:solidFill>
                            <a:prstClr val="black"/>
                          </a:solidFill>
                          <a:effectLst/>
                          <a:uLnTx/>
                          <a:uFillTx/>
                          <a:latin typeface="Calibri"/>
                          <a:ea typeface="+mn-ea"/>
                          <a:cs typeface="+mn-cs"/>
                        </a:rPr>
                        <a:t>
 Phew, that was close… Give props to the #46 BMW M4 GT3, just shy of a podium finish in its WEC debut. Huge shoutout to Rossi, Martin, Al Harthy, and WRT. P4 in LMGT3 is 🔥.
Farfus, Gelael, and Leung at the wheel of the #31 sister car showed some serious fighting spirit, bagging P6 in the World Championship race. Keep it up. #WEC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https://quintly-eu-image-storage.s3.amazonaws.com/1ead8fadadd3f51b9f3f1f78fd68a246/62f57f00cecfcd154eeda21f2c700733.jpg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52558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2.9777 %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2030269964"/>
                  </a:ext>
                </a:extLst>
              </a:tr>
            </a:tbl>
          </a:graphicData>
        </a:graphic>
      </p:graphicFrame>
      <p:sp>
        <p:nvSpPr>
          <p:cNvPr id="4" name="Text Placeholder 3">
            <a:extLst>
              <a:ext uri="{FF2B5EF4-FFF2-40B4-BE49-F238E27FC236}">
                <a16:creationId xmlns:a16="http://schemas.microsoft.com/office/drawing/2014/main" id="{D8A5D10C-28A7-438F-B69B-6C9FAC1CE61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0550044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3512C3-A752-4838-BD49-04FD0D773906}"/>
              </a:ext>
            </a:extLst>
          </p:cNvPr>
          <p:cNvSpPr>
            <a:spLocks noGrp="1"/>
          </p:cNvSpPr>
          <p:nvPr>
            <p:ph type="title"/>
          </p:nvPr>
        </p:nvSpPr>
        <p:spPr/>
        <p:txBody>
          <a:bodyPr/>
          <a:lstStyle/>
          <a:p>
            <a:r>
              <a:rPr lang="en-US"/>
              <a:t>Facebook Own Posts Table | BMW Motorsport - 8 of 15</a:t>
            </a:r>
          </a:p>
        </p:txBody>
      </p:sp>
      <p:graphicFrame>
        <p:nvGraphicFramePr>
          <p:cNvPr id="5" name="Table Placeholder 4">
            <a:extLst>
              <a:ext uri="{FF2B5EF4-FFF2-40B4-BE49-F238E27FC236}">
                <a16:creationId xmlns:a16="http://schemas.microsoft.com/office/drawing/2014/main" id="{9D2FD6B8-F3E5-4BE6-A69C-C218095174AF}"/>
              </a:ext>
            </a:extLst>
          </p:cNvPr>
          <p:cNvGraphicFramePr>
            <a:graphicFrameLocks noGrp="1"/>
          </p:cNvGraphicFramePr>
          <p:nvPr>
            <p:ph type="tbl" sz="quarter" idx="13"/>
            <p:extLst>
              <p:ext uri="{D42A27DB-BD31-4B8C-83A1-F6EECF244321}">
                <p14:modId xmlns:p14="http://schemas.microsoft.com/office/powerpoint/2010/main" val="2731670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43148911"/>
                    </a:ext>
                  </a:extLst>
                </a:gridCol>
                <a:gridCol w="1810512">
                  <a:extLst>
                    <a:ext uri="{9D8B030D-6E8A-4147-A177-3AD203B41FA5}">
                      <a16:colId xmlns:a16="http://schemas.microsoft.com/office/drawing/2014/main" val="1045839164"/>
                    </a:ext>
                  </a:extLst>
                </a:gridCol>
                <a:gridCol w="411480">
                  <a:extLst>
                    <a:ext uri="{9D8B030D-6E8A-4147-A177-3AD203B41FA5}">
                      <a16:colId xmlns:a16="http://schemas.microsoft.com/office/drawing/2014/main" val="2190838196"/>
                    </a:ext>
                  </a:extLst>
                </a:gridCol>
                <a:gridCol w="411480">
                  <a:extLst>
                    <a:ext uri="{9D8B030D-6E8A-4147-A177-3AD203B41FA5}">
                      <a16:colId xmlns:a16="http://schemas.microsoft.com/office/drawing/2014/main" val="916761643"/>
                    </a:ext>
                  </a:extLst>
                </a:gridCol>
                <a:gridCol w="411480">
                  <a:extLst>
                    <a:ext uri="{9D8B030D-6E8A-4147-A177-3AD203B41FA5}">
                      <a16:colId xmlns:a16="http://schemas.microsoft.com/office/drawing/2014/main" val="2985780753"/>
                    </a:ext>
                  </a:extLst>
                </a:gridCol>
                <a:gridCol w="411480">
                  <a:extLst>
                    <a:ext uri="{9D8B030D-6E8A-4147-A177-3AD203B41FA5}">
                      <a16:colId xmlns:a16="http://schemas.microsoft.com/office/drawing/2014/main" val="1870720483"/>
                    </a:ext>
                  </a:extLst>
                </a:gridCol>
                <a:gridCol w="411480">
                  <a:extLst>
                    <a:ext uri="{9D8B030D-6E8A-4147-A177-3AD203B41FA5}">
                      <a16:colId xmlns:a16="http://schemas.microsoft.com/office/drawing/2014/main" val="4167553471"/>
                    </a:ext>
                  </a:extLst>
                </a:gridCol>
                <a:gridCol w="411480">
                  <a:extLst>
                    <a:ext uri="{9D8B030D-6E8A-4147-A177-3AD203B41FA5}">
                      <a16:colId xmlns:a16="http://schemas.microsoft.com/office/drawing/2014/main" val="719528180"/>
                    </a:ext>
                  </a:extLst>
                </a:gridCol>
                <a:gridCol w="411480">
                  <a:extLst>
                    <a:ext uri="{9D8B030D-6E8A-4147-A177-3AD203B41FA5}">
                      <a16:colId xmlns:a16="http://schemas.microsoft.com/office/drawing/2014/main" val="3918580487"/>
                    </a:ext>
                  </a:extLst>
                </a:gridCol>
                <a:gridCol w="411480">
                  <a:extLst>
                    <a:ext uri="{9D8B030D-6E8A-4147-A177-3AD203B41FA5}">
                      <a16:colId xmlns:a16="http://schemas.microsoft.com/office/drawing/2014/main" val="1887491274"/>
                    </a:ext>
                  </a:extLst>
                </a:gridCol>
                <a:gridCol w="411480">
                  <a:extLst>
                    <a:ext uri="{9D8B030D-6E8A-4147-A177-3AD203B41FA5}">
                      <a16:colId xmlns:a16="http://schemas.microsoft.com/office/drawing/2014/main" val="1600995541"/>
                    </a:ext>
                  </a:extLst>
                </a:gridCol>
                <a:gridCol w="411480">
                  <a:extLst>
                    <a:ext uri="{9D8B030D-6E8A-4147-A177-3AD203B41FA5}">
                      <a16:colId xmlns:a16="http://schemas.microsoft.com/office/drawing/2014/main" val="1105718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0297093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- 2024-03-27 18:00:47</a:t>
                      </a:r>
                      <a:r>
                        <a:rPr kumimoji="0" lang="en-US" sz="1000" b="0" i="0" u="none" strike="noStrike" kern="1200" cap="none" spc="0" normalizeH="0" baseline="0" noProof="0">
                          <a:ln>
                            <a:noFill/>
                          </a:ln>
                          <a:solidFill>
                            <a:prstClr val="black"/>
                          </a:solidFill>
                          <a:effectLst/>
                          <a:uLnTx/>
                          <a:uFillTx/>
                          <a:latin typeface="Calibri"/>
                          <a:ea typeface="+mn-ea"/>
                          <a:cs typeface="+mn-cs"/>
                        </a:rPr>
                        <a:t>
 Get hyped for some epic GT action! With 19 GT3s, 17 GT4s, and 10 manufacturers in the mix, the British GT Championship 2024 is gonna be lit AF! 🔥 And check it out, we've got two BMW M works drivers hitting the road: Dan Harper and Raffaele Marciello.
Harper’s teaming up with Century Motorsport and Michael Johnston to defend his title, while Marciello and John Ferguson are ready to rock with a banging lineup at RAM Racing. Strap in, 'cause these weekends are gonna be next level!
📸 British GT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https://quintly-eu-image-storage.s3.amazonaws.com/1ead8fadadd3f51b9f3f1f78fd68a246/2b35089c8e5ef71061f9d2f0d3487c0a.jpg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2124825118"/>
                  </a:ext>
                </a:extLst>
              </a:tr>
            </a:tbl>
          </a:graphicData>
        </a:graphic>
      </p:graphicFrame>
      <p:sp>
        <p:nvSpPr>
          <p:cNvPr id="4" name="Text Placeholder 3">
            <a:extLst>
              <a:ext uri="{FF2B5EF4-FFF2-40B4-BE49-F238E27FC236}">
                <a16:creationId xmlns:a16="http://schemas.microsoft.com/office/drawing/2014/main" id="{FCFEF8B4-37DA-4923-8773-2418C8166B0E}"/>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78036255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2586F8-3AF2-46CF-83C6-63EB0B00C55B}"/>
              </a:ext>
            </a:extLst>
          </p:cNvPr>
          <p:cNvSpPr>
            <a:spLocks noGrp="1"/>
          </p:cNvSpPr>
          <p:nvPr>
            <p:ph type="title"/>
          </p:nvPr>
        </p:nvSpPr>
        <p:spPr/>
        <p:txBody>
          <a:bodyPr/>
          <a:lstStyle/>
          <a:p>
            <a:r>
              <a:rPr lang="en-US"/>
              <a:t>Facebook Own Posts Table | BMW Motorsport - 9 of 15</a:t>
            </a:r>
          </a:p>
        </p:txBody>
      </p:sp>
      <p:graphicFrame>
        <p:nvGraphicFramePr>
          <p:cNvPr id="5" name="Table Placeholder 4">
            <a:extLst>
              <a:ext uri="{FF2B5EF4-FFF2-40B4-BE49-F238E27FC236}">
                <a16:creationId xmlns:a16="http://schemas.microsoft.com/office/drawing/2014/main" id="{D83C632A-0084-42F0-BEB6-0D530C227E05}"/>
              </a:ext>
            </a:extLst>
          </p:cNvPr>
          <p:cNvGraphicFramePr>
            <a:graphicFrameLocks noGrp="1"/>
          </p:cNvGraphicFramePr>
          <p:nvPr>
            <p:ph type="tbl" sz="quarter" idx="13"/>
            <p:extLst>
              <p:ext uri="{D42A27DB-BD31-4B8C-83A1-F6EECF244321}">
                <p14:modId xmlns:p14="http://schemas.microsoft.com/office/powerpoint/2010/main" val="25812426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197894955"/>
                    </a:ext>
                  </a:extLst>
                </a:gridCol>
                <a:gridCol w="1810512">
                  <a:extLst>
                    <a:ext uri="{9D8B030D-6E8A-4147-A177-3AD203B41FA5}">
                      <a16:colId xmlns:a16="http://schemas.microsoft.com/office/drawing/2014/main" val="153474038"/>
                    </a:ext>
                  </a:extLst>
                </a:gridCol>
                <a:gridCol w="411480">
                  <a:extLst>
                    <a:ext uri="{9D8B030D-6E8A-4147-A177-3AD203B41FA5}">
                      <a16:colId xmlns:a16="http://schemas.microsoft.com/office/drawing/2014/main" val="3624461394"/>
                    </a:ext>
                  </a:extLst>
                </a:gridCol>
                <a:gridCol w="411480">
                  <a:extLst>
                    <a:ext uri="{9D8B030D-6E8A-4147-A177-3AD203B41FA5}">
                      <a16:colId xmlns:a16="http://schemas.microsoft.com/office/drawing/2014/main" val="3457923326"/>
                    </a:ext>
                  </a:extLst>
                </a:gridCol>
                <a:gridCol w="411480">
                  <a:extLst>
                    <a:ext uri="{9D8B030D-6E8A-4147-A177-3AD203B41FA5}">
                      <a16:colId xmlns:a16="http://schemas.microsoft.com/office/drawing/2014/main" val="3652124340"/>
                    </a:ext>
                  </a:extLst>
                </a:gridCol>
                <a:gridCol w="411480">
                  <a:extLst>
                    <a:ext uri="{9D8B030D-6E8A-4147-A177-3AD203B41FA5}">
                      <a16:colId xmlns:a16="http://schemas.microsoft.com/office/drawing/2014/main" val="2361883846"/>
                    </a:ext>
                  </a:extLst>
                </a:gridCol>
                <a:gridCol w="411480">
                  <a:extLst>
                    <a:ext uri="{9D8B030D-6E8A-4147-A177-3AD203B41FA5}">
                      <a16:colId xmlns:a16="http://schemas.microsoft.com/office/drawing/2014/main" val="2166604128"/>
                    </a:ext>
                  </a:extLst>
                </a:gridCol>
                <a:gridCol w="411480">
                  <a:extLst>
                    <a:ext uri="{9D8B030D-6E8A-4147-A177-3AD203B41FA5}">
                      <a16:colId xmlns:a16="http://schemas.microsoft.com/office/drawing/2014/main" val="2649811362"/>
                    </a:ext>
                  </a:extLst>
                </a:gridCol>
                <a:gridCol w="411480">
                  <a:extLst>
                    <a:ext uri="{9D8B030D-6E8A-4147-A177-3AD203B41FA5}">
                      <a16:colId xmlns:a16="http://schemas.microsoft.com/office/drawing/2014/main" val="1449068927"/>
                    </a:ext>
                  </a:extLst>
                </a:gridCol>
                <a:gridCol w="411480">
                  <a:extLst>
                    <a:ext uri="{9D8B030D-6E8A-4147-A177-3AD203B41FA5}">
                      <a16:colId xmlns:a16="http://schemas.microsoft.com/office/drawing/2014/main" val="1368178473"/>
                    </a:ext>
                  </a:extLst>
                </a:gridCol>
                <a:gridCol w="411480">
                  <a:extLst>
                    <a:ext uri="{9D8B030D-6E8A-4147-A177-3AD203B41FA5}">
                      <a16:colId xmlns:a16="http://schemas.microsoft.com/office/drawing/2014/main" val="3709501628"/>
                    </a:ext>
                  </a:extLst>
                </a:gridCol>
                <a:gridCol w="411480">
                  <a:extLst>
                    <a:ext uri="{9D8B030D-6E8A-4147-A177-3AD203B41FA5}">
                      <a16:colId xmlns:a16="http://schemas.microsoft.com/office/drawing/2014/main" val="2843976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1973521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- 2024-03-17 17:00:04</a:t>
                      </a:r>
                      <a:r>
                        <a:rPr kumimoji="0" lang="en-US" sz="1000" b="0" i="0" u="none" strike="noStrike" kern="1200" cap="none" spc="0" normalizeH="0" baseline="0" noProof="0">
                          <a:ln>
                            <a:noFill/>
                          </a:ln>
                          <a:solidFill>
                            <a:prstClr val="black"/>
                          </a:solidFill>
                          <a:effectLst/>
                          <a:uLnTx/>
                          <a:uFillTx/>
                          <a:latin typeface="Calibri"/>
                          <a:ea typeface="+mn-ea"/>
                          <a:cs typeface="+mn-cs"/>
                        </a:rPr>
                        <a:t>
 Ready to fuel your GT passion with our epic photo drop?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https://quintly-eu-image-storage.s3.amazonaws.com/1ead8fadadd3f51b9f3f1f78fd68a246/8e2dbe9c69021c10527a45652810adf6.jpg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29965919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- 2024-03-03 17:00:21</a:t>
                      </a:r>
                      <a:r>
                        <a:rPr kumimoji="0" lang="en-US" sz="1000" b="0" i="0" u="none" strike="noStrike" kern="1200" cap="none" spc="0" normalizeH="0" baseline="0" noProof="0">
                          <a:ln>
                            <a:noFill/>
                          </a:ln>
                          <a:solidFill>
                            <a:prstClr val="black"/>
                          </a:solidFill>
                          <a:effectLst/>
                          <a:uLnTx/>
                          <a:uFillTx/>
                          <a:latin typeface="Calibri"/>
                          <a:ea typeface="+mn-ea"/>
                          <a:cs typeface="+mn-cs"/>
                        </a:rPr>
                        <a:t>
 It wasn't the WEC season opener we all hoped for, but rather a debut race for the Hypercars filled with challenges. There's a lot of work ahead of us. We definitely need to come back stronger. #WEC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https://quintly-eu-image-storage.s3.amazonaws.com/1ead8fadadd3f51b9f3f1f78fd68a246/13010d7a0717f19105cd8fbf8cdad115.jpg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2.1436 %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194817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- 2024-03-02 11:20:50</a:t>
                      </a:r>
                      <a:r>
                        <a:rPr kumimoji="0" lang="en-US" sz="1000" b="0" i="0" u="none" strike="noStrike" kern="1200" cap="none" spc="0" normalizeH="0" baseline="0" noProof="0">
                          <a:ln>
                            <a:noFill/>
                          </a:ln>
                          <a:solidFill>
                            <a:prstClr val="black"/>
                          </a:solidFill>
                          <a:effectLst/>
                          <a:uLnTx/>
                          <a:uFillTx/>
                          <a:latin typeface="Calibri"/>
                          <a:ea typeface="+mn-ea"/>
                          <a:cs typeface="+mn-cs"/>
                        </a:rPr>
                        <a:t>
 The Hypercar journey in WEC has begun. It's electrifying. Join us on this epic ride. #WEC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https://quintly-eu-image-storage.s3.amazonaws.com/1ead8fadadd3f51b9f3f1f78fd68a246/ee1273a01cfddd0431daf9656699b232.jpg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2.5644 %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1589633715"/>
                  </a:ext>
                </a:extLst>
              </a:tr>
            </a:tbl>
          </a:graphicData>
        </a:graphic>
      </p:graphicFrame>
      <p:sp>
        <p:nvSpPr>
          <p:cNvPr id="4" name="Text Placeholder 3">
            <a:extLst>
              <a:ext uri="{FF2B5EF4-FFF2-40B4-BE49-F238E27FC236}">
                <a16:creationId xmlns:a16="http://schemas.microsoft.com/office/drawing/2014/main" id="{78B2BA09-1EBE-4097-86CF-A41FDF24048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69514956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639414-8E25-4219-8ABE-B4F6F7E21BAD}"/>
              </a:ext>
            </a:extLst>
          </p:cNvPr>
          <p:cNvSpPr>
            <a:spLocks noGrp="1"/>
          </p:cNvSpPr>
          <p:nvPr>
            <p:ph type="title"/>
          </p:nvPr>
        </p:nvSpPr>
        <p:spPr/>
        <p:txBody>
          <a:bodyPr/>
          <a:lstStyle/>
          <a:p>
            <a:r>
              <a:rPr lang="en-US"/>
              <a:t>Facebook Own Posts Table | BMW Motorsport - 10 of 15</a:t>
            </a:r>
          </a:p>
        </p:txBody>
      </p:sp>
      <p:graphicFrame>
        <p:nvGraphicFramePr>
          <p:cNvPr id="5" name="Table Placeholder 4">
            <a:extLst>
              <a:ext uri="{FF2B5EF4-FFF2-40B4-BE49-F238E27FC236}">
                <a16:creationId xmlns:a16="http://schemas.microsoft.com/office/drawing/2014/main" id="{CD30E6CC-9456-4E0E-BC15-BE0665EABF17}"/>
              </a:ext>
            </a:extLst>
          </p:cNvPr>
          <p:cNvGraphicFramePr>
            <a:graphicFrameLocks noGrp="1"/>
          </p:cNvGraphicFramePr>
          <p:nvPr>
            <p:ph type="tbl" sz="quarter" idx="13"/>
            <p:extLst>
              <p:ext uri="{D42A27DB-BD31-4B8C-83A1-F6EECF244321}">
                <p14:modId xmlns:p14="http://schemas.microsoft.com/office/powerpoint/2010/main" val="17557706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95565983"/>
                    </a:ext>
                  </a:extLst>
                </a:gridCol>
                <a:gridCol w="1810512">
                  <a:extLst>
                    <a:ext uri="{9D8B030D-6E8A-4147-A177-3AD203B41FA5}">
                      <a16:colId xmlns:a16="http://schemas.microsoft.com/office/drawing/2014/main" val="3306052805"/>
                    </a:ext>
                  </a:extLst>
                </a:gridCol>
                <a:gridCol w="411480">
                  <a:extLst>
                    <a:ext uri="{9D8B030D-6E8A-4147-A177-3AD203B41FA5}">
                      <a16:colId xmlns:a16="http://schemas.microsoft.com/office/drawing/2014/main" val="2051584191"/>
                    </a:ext>
                  </a:extLst>
                </a:gridCol>
                <a:gridCol w="411480">
                  <a:extLst>
                    <a:ext uri="{9D8B030D-6E8A-4147-A177-3AD203B41FA5}">
                      <a16:colId xmlns:a16="http://schemas.microsoft.com/office/drawing/2014/main" val="3171412418"/>
                    </a:ext>
                  </a:extLst>
                </a:gridCol>
                <a:gridCol w="411480">
                  <a:extLst>
                    <a:ext uri="{9D8B030D-6E8A-4147-A177-3AD203B41FA5}">
                      <a16:colId xmlns:a16="http://schemas.microsoft.com/office/drawing/2014/main" val="1161716832"/>
                    </a:ext>
                  </a:extLst>
                </a:gridCol>
                <a:gridCol w="411480">
                  <a:extLst>
                    <a:ext uri="{9D8B030D-6E8A-4147-A177-3AD203B41FA5}">
                      <a16:colId xmlns:a16="http://schemas.microsoft.com/office/drawing/2014/main" val="1199642132"/>
                    </a:ext>
                  </a:extLst>
                </a:gridCol>
                <a:gridCol w="411480">
                  <a:extLst>
                    <a:ext uri="{9D8B030D-6E8A-4147-A177-3AD203B41FA5}">
                      <a16:colId xmlns:a16="http://schemas.microsoft.com/office/drawing/2014/main" val="746747781"/>
                    </a:ext>
                  </a:extLst>
                </a:gridCol>
                <a:gridCol w="411480">
                  <a:extLst>
                    <a:ext uri="{9D8B030D-6E8A-4147-A177-3AD203B41FA5}">
                      <a16:colId xmlns:a16="http://schemas.microsoft.com/office/drawing/2014/main" val="2552761537"/>
                    </a:ext>
                  </a:extLst>
                </a:gridCol>
                <a:gridCol w="411480">
                  <a:extLst>
                    <a:ext uri="{9D8B030D-6E8A-4147-A177-3AD203B41FA5}">
                      <a16:colId xmlns:a16="http://schemas.microsoft.com/office/drawing/2014/main" val="237894677"/>
                    </a:ext>
                  </a:extLst>
                </a:gridCol>
                <a:gridCol w="411480">
                  <a:extLst>
                    <a:ext uri="{9D8B030D-6E8A-4147-A177-3AD203B41FA5}">
                      <a16:colId xmlns:a16="http://schemas.microsoft.com/office/drawing/2014/main" val="383121780"/>
                    </a:ext>
                  </a:extLst>
                </a:gridCol>
                <a:gridCol w="411480">
                  <a:extLst>
                    <a:ext uri="{9D8B030D-6E8A-4147-A177-3AD203B41FA5}">
                      <a16:colId xmlns:a16="http://schemas.microsoft.com/office/drawing/2014/main" val="2793521835"/>
                    </a:ext>
                  </a:extLst>
                </a:gridCol>
                <a:gridCol w="411480">
                  <a:extLst>
                    <a:ext uri="{9D8B030D-6E8A-4147-A177-3AD203B41FA5}">
                      <a16:colId xmlns:a16="http://schemas.microsoft.com/office/drawing/2014/main" val="31418219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764964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- 2024-03-01 22:15:41</a:t>
                      </a:r>
                      <a:r>
                        <a:rPr kumimoji="0" lang="en-US" sz="1000" b="0" i="0" u="none" strike="noStrike" kern="1200" cap="none" spc="0" normalizeH="0" baseline="0" noProof="0">
                          <a:ln>
                            <a:noFill/>
                          </a:ln>
                          <a:solidFill>
                            <a:prstClr val="black"/>
                          </a:solidFill>
                          <a:effectLst/>
                          <a:uLnTx/>
                          <a:uFillTx/>
                          <a:latin typeface="Calibri"/>
                          <a:ea typeface="+mn-ea"/>
                          <a:cs typeface="+mn-cs"/>
                        </a:rPr>
                        <a:t>
 Huge props to the photographer for capturing these epic BMW night shots. #WEC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https://quintly-eu-image-storage.s3.amazonaws.com/1ead8fadadd3f51b9f3f1f78fd68a246/cf4657d44aa46d34a5a40bd04c694aad.jpg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33344613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- 2024-03-26 14:00:13</a:t>
                      </a:r>
                      <a:r>
                        <a:rPr kumimoji="0" lang="en-US" sz="1000" b="0" i="0" u="none" strike="noStrike" kern="1200" cap="none" spc="0" normalizeH="0" baseline="0" noProof="0">
                          <a:ln>
                            <a:noFill/>
                          </a:ln>
                          <a:solidFill>
                            <a:prstClr val="black"/>
                          </a:solidFill>
                          <a:effectLst/>
                          <a:uLnTx/>
                          <a:uFillTx/>
                          <a:latin typeface="Calibri"/>
                          <a:ea typeface="+mn-ea"/>
                          <a:cs typeface="+mn-cs"/>
                        </a:rPr>
                        <a:t>
 Tell us: Which ride would you love to throw around the Nordschleife?
It's amazing to see how many customer teams proudly fly the BMW M flag in the Green Hell. Their passion and dedication make us truly proud.
Here's to an awesome season in the Hell, teams!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https://quintly-eu-image-storage.s3.amazonaws.com/1ead8fadadd3f51b9f3f1f78fd68a246/351aaeeacae7d3717739ef166e0b5a61.jpg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49347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1761552508"/>
                  </a:ext>
                </a:extLst>
              </a:tr>
            </a:tbl>
          </a:graphicData>
        </a:graphic>
      </p:graphicFrame>
      <p:sp>
        <p:nvSpPr>
          <p:cNvPr id="4" name="Text Placeholder 3">
            <a:extLst>
              <a:ext uri="{FF2B5EF4-FFF2-40B4-BE49-F238E27FC236}">
                <a16:creationId xmlns:a16="http://schemas.microsoft.com/office/drawing/2014/main" id="{1DD43EB2-592C-4DBE-B1F9-6555A5A48202}"/>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8513398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10AAD-3C24-40EE-8A74-CA54EA602127}"/>
              </a:ext>
            </a:extLst>
          </p:cNvPr>
          <p:cNvSpPr>
            <a:spLocks noGrp="1"/>
          </p:cNvSpPr>
          <p:nvPr>
            <p:ph type="title"/>
          </p:nvPr>
        </p:nvSpPr>
        <p:spPr/>
        <p:txBody>
          <a:bodyPr/>
          <a:lstStyle/>
          <a:p>
            <a:r>
              <a:rPr lang="en-US"/>
              <a:t>Facebook Own Posts Table | BMW Motorsport - 11 of 15</a:t>
            </a:r>
          </a:p>
        </p:txBody>
      </p:sp>
      <p:graphicFrame>
        <p:nvGraphicFramePr>
          <p:cNvPr id="5" name="Table Placeholder 4">
            <a:extLst>
              <a:ext uri="{FF2B5EF4-FFF2-40B4-BE49-F238E27FC236}">
                <a16:creationId xmlns:a16="http://schemas.microsoft.com/office/drawing/2014/main" id="{99A78FCD-4329-486E-95BE-014AF5FFB341}"/>
              </a:ext>
            </a:extLst>
          </p:cNvPr>
          <p:cNvGraphicFramePr>
            <a:graphicFrameLocks noGrp="1"/>
          </p:cNvGraphicFramePr>
          <p:nvPr>
            <p:ph type="tbl" sz="quarter" idx="13"/>
            <p:extLst>
              <p:ext uri="{D42A27DB-BD31-4B8C-83A1-F6EECF244321}">
                <p14:modId xmlns:p14="http://schemas.microsoft.com/office/powerpoint/2010/main" val="20299770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727080666"/>
                    </a:ext>
                  </a:extLst>
                </a:gridCol>
                <a:gridCol w="1810512">
                  <a:extLst>
                    <a:ext uri="{9D8B030D-6E8A-4147-A177-3AD203B41FA5}">
                      <a16:colId xmlns:a16="http://schemas.microsoft.com/office/drawing/2014/main" val="527110701"/>
                    </a:ext>
                  </a:extLst>
                </a:gridCol>
                <a:gridCol w="411480">
                  <a:extLst>
                    <a:ext uri="{9D8B030D-6E8A-4147-A177-3AD203B41FA5}">
                      <a16:colId xmlns:a16="http://schemas.microsoft.com/office/drawing/2014/main" val="4138332705"/>
                    </a:ext>
                  </a:extLst>
                </a:gridCol>
                <a:gridCol w="411480">
                  <a:extLst>
                    <a:ext uri="{9D8B030D-6E8A-4147-A177-3AD203B41FA5}">
                      <a16:colId xmlns:a16="http://schemas.microsoft.com/office/drawing/2014/main" val="3682047488"/>
                    </a:ext>
                  </a:extLst>
                </a:gridCol>
                <a:gridCol w="411480">
                  <a:extLst>
                    <a:ext uri="{9D8B030D-6E8A-4147-A177-3AD203B41FA5}">
                      <a16:colId xmlns:a16="http://schemas.microsoft.com/office/drawing/2014/main" val="2566453794"/>
                    </a:ext>
                  </a:extLst>
                </a:gridCol>
                <a:gridCol w="411480">
                  <a:extLst>
                    <a:ext uri="{9D8B030D-6E8A-4147-A177-3AD203B41FA5}">
                      <a16:colId xmlns:a16="http://schemas.microsoft.com/office/drawing/2014/main" val="517208085"/>
                    </a:ext>
                  </a:extLst>
                </a:gridCol>
                <a:gridCol w="411480">
                  <a:extLst>
                    <a:ext uri="{9D8B030D-6E8A-4147-A177-3AD203B41FA5}">
                      <a16:colId xmlns:a16="http://schemas.microsoft.com/office/drawing/2014/main" val="4231721522"/>
                    </a:ext>
                  </a:extLst>
                </a:gridCol>
                <a:gridCol w="411480">
                  <a:extLst>
                    <a:ext uri="{9D8B030D-6E8A-4147-A177-3AD203B41FA5}">
                      <a16:colId xmlns:a16="http://schemas.microsoft.com/office/drawing/2014/main" val="3503379292"/>
                    </a:ext>
                  </a:extLst>
                </a:gridCol>
                <a:gridCol w="411480">
                  <a:extLst>
                    <a:ext uri="{9D8B030D-6E8A-4147-A177-3AD203B41FA5}">
                      <a16:colId xmlns:a16="http://schemas.microsoft.com/office/drawing/2014/main" val="644373050"/>
                    </a:ext>
                  </a:extLst>
                </a:gridCol>
                <a:gridCol w="411480">
                  <a:extLst>
                    <a:ext uri="{9D8B030D-6E8A-4147-A177-3AD203B41FA5}">
                      <a16:colId xmlns:a16="http://schemas.microsoft.com/office/drawing/2014/main" val="3812739419"/>
                    </a:ext>
                  </a:extLst>
                </a:gridCol>
                <a:gridCol w="411480">
                  <a:extLst>
                    <a:ext uri="{9D8B030D-6E8A-4147-A177-3AD203B41FA5}">
                      <a16:colId xmlns:a16="http://schemas.microsoft.com/office/drawing/2014/main" val="844162806"/>
                    </a:ext>
                  </a:extLst>
                </a:gridCol>
                <a:gridCol w="411480">
                  <a:extLst>
                    <a:ext uri="{9D8B030D-6E8A-4147-A177-3AD203B41FA5}">
                      <a16:colId xmlns:a16="http://schemas.microsoft.com/office/drawing/2014/main" val="2363598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2098570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- 2024-03-20 15:00:21</a:t>
                      </a:r>
                      <a:r>
                        <a:rPr kumimoji="0" lang="en-US" sz="1000" b="0" i="0" u="none" strike="noStrike" kern="1200" cap="none" spc="0" normalizeH="0" baseline="0" noProof="0">
                          <a:ln>
                            <a:noFill/>
                          </a:ln>
                          <a:solidFill>
                            <a:prstClr val="black"/>
                          </a:solidFill>
                          <a:effectLst/>
                          <a:uLnTx/>
                          <a:uFillTx/>
                          <a:latin typeface="Calibri"/>
                          <a:ea typeface="+mn-ea"/>
                          <a:cs typeface="+mn-cs"/>
                        </a:rPr>
                        <a:t>
 On the menu today: an appetizer for the upcoming GT4 France season.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https://quintly-eu-image-storage.s3.amazonaws.com/1ead8fadadd3f51b9f3f1f78fd68a246/3950535edd876acbed7f0981b21a7091.jpg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2.6292 %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3657060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- 2024-03-14 13:03:11</a:t>
                      </a:r>
                      <a:r>
                        <a:rPr kumimoji="0" lang="en-US" sz="1000" b="0" i="0" u="none" strike="noStrike" kern="1200" cap="none" spc="0" normalizeH="0" baseline="0" noProof="0">
                          <a:ln>
                            <a:noFill/>
                          </a:ln>
                          <a:solidFill>
                            <a:prstClr val="black"/>
                          </a:solidFill>
                          <a:effectLst/>
                          <a:uLnTx/>
                          <a:uFillTx/>
                          <a:latin typeface="Calibri"/>
                          <a:ea typeface="+mn-ea"/>
                          <a:cs typeface="+mn-cs"/>
                        </a:rPr>
                        <a:t>
 Teams getting set for the 12-hour Sebring slam this weekend! Let's race.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https://quintly-eu-image-storage.s3.amazonaws.com/1ead8fadadd3f51b9f3f1f78fd68a246/19a7d37d09a0274c1837d8d32a8f650b.jpg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4 %</a:t>
                      </a:r>
                    </a:p>
                  </a:txBody>
                  <a:tcPr/>
                </a:tc>
                <a:extLst>
                  <a:ext uri="{0D108BD9-81ED-4DB2-BD59-A6C34878D82A}">
                    <a16:rowId xmlns:a16="http://schemas.microsoft.com/office/drawing/2014/main" val="3741762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- 2024-03-18 16:06:08</a:t>
                      </a:r>
                      <a:r>
                        <a:rPr kumimoji="0" lang="en-US" sz="1000" b="0" i="0" u="none" strike="noStrike" kern="1200" cap="none" spc="0" normalizeH="0" baseline="0" noProof="0">
                          <a:ln>
                            <a:noFill/>
                          </a:ln>
                          <a:solidFill>
                            <a:prstClr val="black"/>
                          </a:solidFill>
                          <a:effectLst/>
                          <a:uLnTx/>
                          <a:uFillTx/>
                          <a:latin typeface="Calibri"/>
                          <a:ea typeface="+mn-ea"/>
                          <a:cs typeface="+mn-cs"/>
                        </a:rPr>
                        <a:t>
 Hit 👍🏻 if you're all about that M4 life like 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https://quintly-eu-image-storage.s3.amazonaws.com/1ead8fadadd3f51b9f3f1f78fd68a246/bdb6b68fed7da7a3cca30ec636fc3844.jpg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4121403972"/>
                  </a:ext>
                </a:extLst>
              </a:tr>
            </a:tbl>
          </a:graphicData>
        </a:graphic>
      </p:graphicFrame>
      <p:sp>
        <p:nvSpPr>
          <p:cNvPr id="4" name="Text Placeholder 3">
            <a:extLst>
              <a:ext uri="{FF2B5EF4-FFF2-40B4-BE49-F238E27FC236}">
                <a16:creationId xmlns:a16="http://schemas.microsoft.com/office/drawing/2014/main" id="{66E965E9-AC1B-4A59-A058-3F3999CEE809}"/>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288138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9356C-7DAE-4D88-AF54-6FC64661FBC3}"/>
              </a:ext>
            </a:extLst>
          </p:cNvPr>
          <p:cNvSpPr>
            <a:spLocks noGrp="1"/>
          </p:cNvSpPr>
          <p:nvPr>
            <p:ph type="title"/>
          </p:nvPr>
        </p:nvSpPr>
        <p:spPr/>
        <p:txBody>
          <a:bodyPr/>
          <a:lstStyle/>
          <a:p>
            <a:r>
              <a:rPr lang="en-US"/>
              <a:t>Facebook Own Posts Table | BMW Motorsport - 12 of 15</a:t>
            </a:r>
          </a:p>
        </p:txBody>
      </p:sp>
      <p:graphicFrame>
        <p:nvGraphicFramePr>
          <p:cNvPr id="5" name="Table Placeholder 4">
            <a:extLst>
              <a:ext uri="{FF2B5EF4-FFF2-40B4-BE49-F238E27FC236}">
                <a16:creationId xmlns:a16="http://schemas.microsoft.com/office/drawing/2014/main" id="{94698EDC-7F4C-462C-B512-4F46943185CB}"/>
              </a:ext>
            </a:extLst>
          </p:cNvPr>
          <p:cNvGraphicFramePr>
            <a:graphicFrameLocks noGrp="1"/>
          </p:cNvGraphicFramePr>
          <p:nvPr>
            <p:ph type="tbl" sz="quarter" idx="13"/>
            <p:extLst>
              <p:ext uri="{D42A27DB-BD31-4B8C-83A1-F6EECF244321}">
                <p14:modId xmlns:p14="http://schemas.microsoft.com/office/powerpoint/2010/main" val="35577127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451107"/>
                    </a:ext>
                  </a:extLst>
                </a:gridCol>
                <a:gridCol w="1810512">
                  <a:extLst>
                    <a:ext uri="{9D8B030D-6E8A-4147-A177-3AD203B41FA5}">
                      <a16:colId xmlns:a16="http://schemas.microsoft.com/office/drawing/2014/main" val="2511780446"/>
                    </a:ext>
                  </a:extLst>
                </a:gridCol>
                <a:gridCol w="411480">
                  <a:extLst>
                    <a:ext uri="{9D8B030D-6E8A-4147-A177-3AD203B41FA5}">
                      <a16:colId xmlns:a16="http://schemas.microsoft.com/office/drawing/2014/main" val="376811771"/>
                    </a:ext>
                  </a:extLst>
                </a:gridCol>
                <a:gridCol w="411480">
                  <a:extLst>
                    <a:ext uri="{9D8B030D-6E8A-4147-A177-3AD203B41FA5}">
                      <a16:colId xmlns:a16="http://schemas.microsoft.com/office/drawing/2014/main" val="3709453685"/>
                    </a:ext>
                  </a:extLst>
                </a:gridCol>
                <a:gridCol w="411480">
                  <a:extLst>
                    <a:ext uri="{9D8B030D-6E8A-4147-A177-3AD203B41FA5}">
                      <a16:colId xmlns:a16="http://schemas.microsoft.com/office/drawing/2014/main" val="4028856517"/>
                    </a:ext>
                  </a:extLst>
                </a:gridCol>
                <a:gridCol w="411480">
                  <a:extLst>
                    <a:ext uri="{9D8B030D-6E8A-4147-A177-3AD203B41FA5}">
                      <a16:colId xmlns:a16="http://schemas.microsoft.com/office/drawing/2014/main" val="2815306318"/>
                    </a:ext>
                  </a:extLst>
                </a:gridCol>
                <a:gridCol w="411480">
                  <a:extLst>
                    <a:ext uri="{9D8B030D-6E8A-4147-A177-3AD203B41FA5}">
                      <a16:colId xmlns:a16="http://schemas.microsoft.com/office/drawing/2014/main" val="4192841468"/>
                    </a:ext>
                  </a:extLst>
                </a:gridCol>
                <a:gridCol w="411480">
                  <a:extLst>
                    <a:ext uri="{9D8B030D-6E8A-4147-A177-3AD203B41FA5}">
                      <a16:colId xmlns:a16="http://schemas.microsoft.com/office/drawing/2014/main" val="956329679"/>
                    </a:ext>
                  </a:extLst>
                </a:gridCol>
                <a:gridCol w="411480">
                  <a:extLst>
                    <a:ext uri="{9D8B030D-6E8A-4147-A177-3AD203B41FA5}">
                      <a16:colId xmlns:a16="http://schemas.microsoft.com/office/drawing/2014/main" val="3234217978"/>
                    </a:ext>
                  </a:extLst>
                </a:gridCol>
                <a:gridCol w="411480">
                  <a:extLst>
                    <a:ext uri="{9D8B030D-6E8A-4147-A177-3AD203B41FA5}">
                      <a16:colId xmlns:a16="http://schemas.microsoft.com/office/drawing/2014/main" val="2665116739"/>
                    </a:ext>
                  </a:extLst>
                </a:gridCol>
                <a:gridCol w="411480">
                  <a:extLst>
                    <a:ext uri="{9D8B030D-6E8A-4147-A177-3AD203B41FA5}">
                      <a16:colId xmlns:a16="http://schemas.microsoft.com/office/drawing/2014/main" val="876804471"/>
                    </a:ext>
                  </a:extLst>
                </a:gridCol>
                <a:gridCol w="411480">
                  <a:extLst>
                    <a:ext uri="{9D8B030D-6E8A-4147-A177-3AD203B41FA5}">
                      <a16:colId xmlns:a16="http://schemas.microsoft.com/office/drawing/2014/main" val="38129225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1345431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- 2024-03-13 14:02:02</a:t>
                      </a:r>
                      <a:r>
                        <a:rPr kumimoji="0" lang="en-US" sz="1000" b="0" i="0" u="none" strike="noStrike" kern="1200" cap="none" spc="0" normalizeH="0" baseline="0" noProof="0">
                          <a:ln>
                            <a:noFill/>
                          </a:ln>
                          <a:solidFill>
                            <a:prstClr val="black"/>
                          </a:solidFill>
                          <a:effectLst/>
                          <a:uLnTx/>
                          <a:uFillTx/>
                          <a:latin typeface="Calibri"/>
                          <a:ea typeface="+mn-ea"/>
                          <a:cs typeface="+mn-cs"/>
                        </a:rPr>
                        <a:t>
 All set for an electrifying showdown! Two BMW M Hybrid V8s are hitting the Sebring track, eyeing the season's first GTP trophy.
Think back to last year's 12-hour race: #25 achieved a historic milestone, capturing the hybrid prototype's first-ever podium. Who's going to be the star this time around? Stay tuned. ⚡️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https://quintly-eu-image-storage.s3.amazonaws.com/1ead8fadadd3f51b9f3f1f78fd68a246/774d7c7e11da6295f606c02946a6b6e1.jpg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2.1355 %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extLst>
                  <a:ext uri="{0D108BD9-81ED-4DB2-BD59-A6C34878D82A}">
                    <a16:rowId xmlns:a16="http://schemas.microsoft.com/office/drawing/2014/main" val="675070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- 2024-03-22 15:02:24</a:t>
                      </a:r>
                      <a:r>
                        <a:rPr kumimoji="0" lang="en-US" sz="1000" b="0" i="0" u="none" strike="noStrike" kern="1200" cap="none" spc="0" normalizeH="0" baseline="0" noProof="0">
                          <a:ln>
                            <a:noFill/>
                          </a:ln>
                          <a:solidFill>
                            <a:prstClr val="black"/>
                          </a:solidFill>
                          <a:effectLst/>
                          <a:uLnTx/>
                          <a:uFillTx/>
                          <a:latin typeface="Calibri"/>
                          <a:ea typeface="+mn-ea"/>
                          <a:cs typeface="+mn-cs"/>
                        </a:rPr>
                        <a:t>
 Car's got those boss-level posing skills.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https://quintly-eu-image-storage.s3.amazonaws.com/1ead8fadadd3f51b9f3f1f78fd68a246/14a6dccf71a81dd9fae2da244156a496.jpg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39026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2.0604 %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extLst>
                  <a:ext uri="{0D108BD9-81ED-4DB2-BD59-A6C34878D82A}">
                    <a16:rowId xmlns:a16="http://schemas.microsoft.com/office/drawing/2014/main" val="2169950555"/>
                  </a:ext>
                </a:extLst>
              </a:tr>
            </a:tbl>
          </a:graphicData>
        </a:graphic>
      </p:graphicFrame>
      <p:sp>
        <p:nvSpPr>
          <p:cNvPr id="4" name="Text Placeholder 3">
            <a:extLst>
              <a:ext uri="{FF2B5EF4-FFF2-40B4-BE49-F238E27FC236}">
                <a16:creationId xmlns:a16="http://schemas.microsoft.com/office/drawing/2014/main" id="{3BDA04D5-BE08-42FD-B5E7-F208B63E25CB}"/>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4122495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D9F5B4-6740-4071-AB6A-5E70DD54FF37}"/>
              </a:ext>
            </a:extLst>
          </p:cNvPr>
          <p:cNvSpPr>
            <a:spLocks noGrp="1"/>
          </p:cNvSpPr>
          <p:nvPr>
            <p:ph type="title"/>
          </p:nvPr>
        </p:nvSpPr>
        <p:spPr/>
        <p:txBody>
          <a:bodyPr/>
          <a:lstStyle/>
          <a:p>
            <a:r>
              <a:rPr lang="en-US"/>
              <a:t>Facebook Own Posts Table | BMW Motorsport - 13 of 15</a:t>
            </a:r>
          </a:p>
        </p:txBody>
      </p:sp>
      <p:graphicFrame>
        <p:nvGraphicFramePr>
          <p:cNvPr id="5" name="Table Placeholder 4">
            <a:extLst>
              <a:ext uri="{FF2B5EF4-FFF2-40B4-BE49-F238E27FC236}">
                <a16:creationId xmlns:a16="http://schemas.microsoft.com/office/drawing/2014/main" id="{23E8FD15-4C64-4D04-BF72-9C34C4F172F7}"/>
              </a:ext>
            </a:extLst>
          </p:cNvPr>
          <p:cNvGraphicFramePr>
            <a:graphicFrameLocks noGrp="1"/>
          </p:cNvGraphicFramePr>
          <p:nvPr>
            <p:ph type="tbl" sz="quarter" idx="13"/>
            <p:extLst>
              <p:ext uri="{D42A27DB-BD31-4B8C-83A1-F6EECF244321}">
                <p14:modId xmlns:p14="http://schemas.microsoft.com/office/powerpoint/2010/main" val="29263613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46077860"/>
                    </a:ext>
                  </a:extLst>
                </a:gridCol>
                <a:gridCol w="1810512">
                  <a:extLst>
                    <a:ext uri="{9D8B030D-6E8A-4147-A177-3AD203B41FA5}">
                      <a16:colId xmlns:a16="http://schemas.microsoft.com/office/drawing/2014/main" val="2761046451"/>
                    </a:ext>
                  </a:extLst>
                </a:gridCol>
                <a:gridCol w="411480">
                  <a:extLst>
                    <a:ext uri="{9D8B030D-6E8A-4147-A177-3AD203B41FA5}">
                      <a16:colId xmlns:a16="http://schemas.microsoft.com/office/drawing/2014/main" val="4181085220"/>
                    </a:ext>
                  </a:extLst>
                </a:gridCol>
                <a:gridCol w="411480">
                  <a:extLst>
                    <a:ext uri="{9D8B030D-6E8A-4147-A177-3AD203B41FA5}">
                      <a16:colId xmlns:a16="http://schemas.microsoft.com/office/drawing/2014/main" val="2096402462"/>
                    </a:ext>
                  </a:extLst>
                </a:gridCol>
                <a:gridCol w="411480">
                  <a:extLst>
                    <a:ext uri="{9D8B030D-6E8A-4147-A177-3AD203B41FA5}">
                      <a16:colId xmlns:a16="http://schemas.microsoft.com/office/drawing/2014/main" val="2798692110"/>
                    </a:ext>
                  </a:extLst>
                </a:gridCol>
                <a:gridCol w="411480">
                  <a:extLst>
                    <a:ext uri="{9D8B030D-6E8A-4147-A177-3AD203B41FA5}">
                      <a16:colId xmlns:a16="http://schemas.microsoft.com/office/drawing/2014/main" val="1148212085"/>
                    </a:ext>
                  </a:extLst>
                </a:gridCol>
                <a:gridCol w="411480">
                  <a:extLst>
                    <a:ext uri="{9D8B030D-6E8A-4147-A177-3AD203B41FA5}">
                      <a16:colId xmlns:a16="http://schemas.microsoft.com/office/drawing/2014/main" val="146206813"/>
                    </a:ext>
                  </a:extLst>
                </a:gridCol>
                <a:gridCol w="411480">
                  <a:extLst>
                    <a:ext uri="{9D8B030D-6E8A-4147-A177-3AD203B41FA5}">
                      <a16:colId xmlns:a16="http://schemas.microsoft.com/office/drawing/2014/main" val="554544732"/>
                    </a:ext>
                  </a:extLst>
                </a:gridCol>
                <a:gridCol w="411480">
                  <a:extLst>
                    <a:ext uri="{9D8B030D-6E8A-4147-A177-3AD203B41FA5}">
                      <a16:colId xmlns:a16="http://schemas.microsoft.com/office/drawing/2014/main" val="364913415"/>
                    </a:ext>
                  </a:extLst>
                </a:gridCol>
                <a:gridCol w="411480">
                  <a:extLst>
                    <a:ext uri="{9D8B030D-6E8A-4147-A177-3AD203B41FA5}">
                      <a16:colId xmlns:a16="http://schemas.microsoft.com/office/drawing/2014/main" val="3331667470"/>
                    </a:ext>
                  </a:extLst>
                </a:gridCol>
                <a:gridCol w="411480">
                  <a:extLst>
                    <a:ext uri="{9D8B030D-6E8A-4147-A177-3AD203B41FA5}">
                      <a16:colId xmlns:a16="http://schemas.microsoft.com/office/drawing/2014/main" val="2543023512"/>
                    </a:ext>
                  </a:extLst>
                </a:gridCol>
                <a:gridCol w="411480">
                  <a:extLst>
                    <a:ext uri="{9D8B030D-6E8A-4147-A177-3AD203B41FA5}">
                      <a16:colId xmlns:a16="http://schemas.microsoft.com/office/drawing/2014/main" val="3309415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40631079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- 2024-03-14 18:43:44</a:t>
                      </a:r>
                      <a:r>
                        <a:rPr kumimoji="0" lang="en-US" sz="1000" b="0" i="0" u="none" strike="noStrike" kern="1200" cap="none" spc="0" normalizeH="0" baseline="0" noProof="0">
                          <a:ln>
                            <a:noFill/>
                          </a:ln>
                          <a:solidFill>
                            <a:prstClr val="black"/>
                          </a:solidFill>
                          <a:effectLst/>
                          <a:uLnTx/>
                          <a:uFillTx/>
                          <a:latin typeface="Calibri"/>
                          <a:ea typeface="+mn-ea"/>
                          <a:cs typeface="+mn-cs"/>
                        </a:rPr>
                        <a:t>
 Hitting Sebring's track, ready to race and roll. #IMSA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https://quintly-eu-image-storage.s3.amazonaws.com/1ead8fadadd3f51b9f3f1f78fd68a246/376ea8c7a8a1c6cfba59bb6c20686156.jpg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36528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6 %</a:t>
                      </a:r>
                    </a:p>
                  </a:txBody>
                  <a:tcPr/>
                </a:tc>
                <a:extLst>
                  <a:ext uri="{0D108BD9-81ED-4DB2-BD59-A6C34878D82A}">
                    <a16:rowId xmlns:a16="http://schemas.microsoft.com/office/drawing/2014/main" val="2416098838"/>
                  </a:ext>
                </a:extLst>
              </a:tr>
            </a:tbl>
          </a:graphicData>
        </a:graphic>
      </p:graphicFrame>
      <p:sp>
        <p:nvSpPr>
          <p:cNvPr id="4" name="Text Placeholder 3">
            <a:extLst>
              <a:ext uri="{FF2B5EF4-FFF2-40B4-BE49-F238E27FC236}">
                <a16:creationId xmlns:a16="http://schemas.microsoft.com/office/drawing/2014/main" id="{390D7767-49A8-418F-B5C3-C25593B39C2A}"/>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136131487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219D09-0F6F-480A-9317-A2AF4A6E6DB6}"/>
              </a:ext>
            </a:extLst>
          </p:cNvPr>
          <p:cNvSpPr>
            <a:spLocks noGrp="1"/>
          </p:cNvSpPr>
          <p:nvPr>
            <p:ph type="title"/>
          </p:nvPr>
        </p:nvSpPr>
        <p:spPr/>
        <p:txBody>
          <a:bodyPr/>
          <a:lstStyle/>
          <a:p>
            <a:r>
              <a:rPr lang="en-US"/>
              <a:t>Facebook Own Posts Table | BMW Motorsport - 14 of 15</a:t>
            </a:r>
          </a:p>
        </p:txBody>
      </p:sp>
      <p:graphicFrame>
        <p:nvGraphicFramePr>
          <p:cNvPr id="5" name="Table Placeholder 4">
            <a:extLst>
              <a:ext uri="{FF2B5EF4-FFF2-40B4-BE49-F238E27FC236}">
                <a16:creationId xmlns:a16="http://schemas.microsoft.com/office/drawing/2014/main" id="{CFD5B5DC-2B48-4717-A3A2-FCD79013B084}"/>
              </a:ext>
            </a:extLst>
          </p:cNvPr>
          <p:cNvGraphicFramePr>
            <a:graphicFrameLocks noGrp="1"/>
          </p:cNvGraphicFramePr>
          <p:nvPr>
            <p:ph type="tbl" sz="quarter" idx="13"/>
            <p:extLst>
              <p:ext uri="{D42A27DB-BD31-4B8C-83A1-F6EECF244321}">
                <p14:modId xmlns:p14="http://schemas.microsoft.com/office/powerpoint/2010/main" val="31352620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059563504"/>
                    </a:ext>
                  </a:extLst>
                </a:gridCol>
                <a:gridCol w="1810512">
                  <a:extLst>
                    <a:ext uri="{9D8B030D-6E8A-4147-A177-3AD203B41FA5}">
                      <a16:colId xmlns:a16="http://schemas.microsoft.com/office/drawing/2014/main" val="3392426413"/>
                    </a:ext>
                  </a:extLst>
                </a:gridCol>
                <a:gridCol w="411480">
                  <a:extLst>
                    <a:ext uri="{9D8B030D-6E8A-4147-A177-3AD203B41FA5}">
                      <a16:colId xmlns:a16="http://schemas.microsoft.com/office/drawing/2014/main" val="4133843140"/>
                    </a:ext>
                  </a:extLst>
                </a:gridCol>
                <a:gridCol w="411480">
                  <a:extLst>
                    <a:ext uri="{9D8B030D-6E8A-4147-A177-3AD203B41FA5}">
                      <a16:colId xmlns:a16="http://schemas.microsoft.com/office/drawing/2014/main" val="3995394850"/>
                    </a:ext>
                  </a:extLst>
                </a:gridCol>
                <a:gridCol w="411480">
                  <a:extLst>
                    <a:ext uri="{9D8B030D-6E8A-4147-A177-3AD203B41FA5}">
                      <a16:colId xmlns:a16="http://schemas.microsoft.com/office/drawing/2014/main" val="1318423553"/>
                    </a:ext>
                  </a:extLst>
                </a:gridCol>
                <a:gridCol w="411480">
                  <a:extLst>
                    <a:ext uri="{9D8B030D-6E8A-4147-A177-3AD203B41FA5}">
                      <a16:colId xmlns:a16="http://schemas.microsoft.com/office/drawing/2014/main" val="1806145162"/>
                    </a:ext>
                  </a:extLst>
                </a:gridCol>
                <a:gridCol w="411480">
                  <a:extLst>
                    <a:ext uri="{9D8B030D-6E8A-4147-A177-3AD203B41FA5}">
                      <a16:colId xmlns:a16="http://schemas.microsoft.com/office/drawing/2014/main" val="2331376975"/>
                    </a:ext>
                  </a:extLst>
                </a:gridCol>
                <a:gridCol w="411480">
                  <a:extLst>
                    <a:ext uri="{9D8B030D-6E8A-4147-A177-3AD203B41FA5}">
                      <a16:colId xmlns:a16="http://schemas.microsoft.com/office/drawing/2014/main" val="312416577"/>
                    </a:ext>
                  </a:extLst>
                </a:gridCol>
                <a:gridCol w="411480">
                  <a:extLst>
                    <a:ext uri="{9D8B030D-6E8A-4147-A177-3AD203B41FA5}">
                      <a16:colId xmlns:a16="http://schemas.microsoft.com/office/drawing/2014/main" val="1596052591"/>
                    </a:ext>
                  </a:extLst>
                </a:gridCol>
                <a:gridCol w="411480">
                  <a:extLst>
                    <a:ext uri="{9D8B030D-6E8A-4147-A177-3AD203B41FA5}">
                      <a16:colId xmlns:a16="http://schemas.microsoft.com/office/drawing/2014/main" val="3760612635"/>
                    </a:ext>
                  </a:extLst>
                </a:gridCol>
                <a:gridCol w="411480">
                  <a:extLst>
                    <a:ext uri="{9D8B030D-6E8A-4147-A177-3AD203B41FA5}">
                      <a16:colId xmlns:a16="http://schemas.microsoft.com/office/drawing/2014/main" val="827487284"/>
                    </a:ext>
                  </a:extLst>
                </a:gridCol>
                <a:gridCol w="411480">
                  <a:extLst>
                    <a:ext uri="{9D8B030D-6E8A-4147-A177-3AD203B41FA5}">
                      <a16:colId xmlns:a16="http://schemas.microsoft.com/office/drawing/2014/main" val="2112007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5364833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- 2024-03-21 14:03:02</a:t>
                      </a:r>
                      <a:r>
                        <a:rPr kumimoji="0" lang="en-US" sz="1000" b="0" i="0" u="none" strike="noStrike" kern="1200" cap="none" spc="0" normalizeH="0" baseline="0" noProof="0">
                          <a:ln>
                            <a:noFill/>
                          </a:ln>
                          <a:solidFill>
                            <a:prstClr val="black"/>
                          </a:solidFill>
                          <a:effectLst/>
                          <a:uLnTx/>
                          <a:uFillTx/>
                          <a:latin typeface="Calibri"/>
                          <a:ea typeface="+mn-ea"/>
                          <a:cs typeface="+mn-cs"/>
                        </a:rPr>
                        <a:t>
 Excited to welcome back our trusted partners RoboMarkets, Schaeffler, and Shell for the 2024 DTM season! Their vibrant colors will be weaving magic into the sleek designs of our BMW M4 GT3s.
What an incredible team we have, alongside DTM champs René Rast, Sheldon van der Linde, and Marco Wittmann, and the powerhouse that is Schubert Motorsport. Let's hit the track in style.
#DTM #bmwmperformanceparts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https://quintly-eu-image-storage.s3.amazonaws.com/1ead8fadadd3f51b9f3f1f78fd68a246/f32b9bb7c7e1663a6d7003c5546ada34.jpg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35603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19 %</a:t>
                      </a:r>
                    </a:p>
                  </a:txBody>
                  <a:tcPr/>
                </a:tc>
                <a:extLst>
                  <a:ext uri="{0D108BD9-81ED-4DB2-BD59-A6C34878D82A}">
                    <a16:rowId xmlns:a16="http://schemas.microsoft.com/office/drawing/2014/main" val="860157730"/>
                  </a:ext>
                </a:extLst>
              </a:tr>
            </a:tbl>
          </a:graphicData>
        </a:graphic>
      </p:graphicFrame>
      <p:sp>
        <p:nvSpPr>
          <p:cNvPr id="4" name="Text Placeholder 3">
            <a:extLst>
              <a:ext uri="{FF2B5EF4-FFF2-40B4-BE49-F238E27FC236}">
                <a16:creationId xmlns:a16="http://schemas.microsoft.com/office/drawing/2014/main" id="{19A0A573-EB6D-4F3F-AE71-D8144591EBC3}"/>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639757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3CC501-6080-4C1C-A103-13370E5CFF72}"/>
              </a:ext>
            </a:extLst>
          </p:cNvPr>
          <p:cNvSpPr>
            <a:spLocks noGrp="1"/>
          </p:cNvSpPr>
          <p:nvPr>
            <p:ph type="title"/>
          </p:nvPr>
        </p:nvSpPr>
        <p:spPr/>
        <p:txBody>
          <a:bodyPr/>
          <a:lstStyle/>
          <a:p>
            <a:r>
              <a:rPr lang="en-US"/>
              <a:t>Facebook Own Posts Table | BMW Motorsport - 15 of 15</a:t>
            </a:r>
          </a:p>
        </p:txBody>
      </p:sp>
      <p:graphicFrame>
        <p:nvGraphicFramePr>
          <p:cNvPr id="5" name="Table Placeholder 4">
            <a:extLst>
              <a:ext uri="{FF2B5EF4-FFF2-40B4-BE49-F238E27FC236}">
                <a16:creationId xmlns:a16="http://schemas.microsoft.com/office/drawing/2014/main" id="{2B76CCA8-9102-4D64-9620-B545A816BF0F}"/>
              </a:ext>
            </a:extLst>
          </p:cNvPr>
          <p:cNvGraphicFramePr>
            <a:graphicFrameLocks noGrp="1"/>
          </p:cNvGraphicFramePr>
          <p:nvPr>
            <p:ph type="tbl" sz="quarter" idx="13"/>
            <p:extLst>
              <p:ext uri="{D42A27DB-BD31-4B8C-83A1-F6EECF244321}">
                <p14:modId xmlns:p14="http://schemas.microsoft.com/office/powerpoint/2010/main" val="8843516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963550373"/>
                    </a:ext>
                  </a:extLst>
                </a:gridCol>
                <a:gridCol w="1810512">
                  <a:extLst>
                    <a:ext uri="{9D8B030D-6E8A-4147-A177-3AD203B41FA5}">
                      <a16:colId xmlns:a16="http://schemas.microsoft.com/office/drawing/2014/main" val="2799813076"/>
                    </a:ext>
                  </a:extLst>
                </a:gridCol>
                <a:gridCol w="411480">
                  <a:extLst>
                    <a:ext uri="{9D8B030D-6E8A-4147-A177-3AD203B41FA5}">
                      <a16:colId xmlns:a16="http://schemas.microsoft.com/office/drawing/2014/main" val="4063242271"/>
                    </a:ext>
                  </a:extLst>
                </a:gridCol>
                <a:gridCol w="411480">
                  <a:extLst>
                    <a:ext uri="{9D8B030D-6E8A-4147-A177-3AD203B41FA5}">
                      <a16:colId xmlns:a16="http://schemas.microsoft.com/office/drawing/2014/main" val="606344517"/>
                    </a:ext>
                  </a:extLst>
                </a:gridCol>
                <a:gridCol w="411480">
                  <a:extLst>
                    <a:ext uri="{9D8B030D-6E8A-4147-A177-3AD203B41FA5}">
                      <a16:colId xmlns:a16="http://schemas.microsoft.com/office/drawing/2014/main" val="3101206777"/>
                    </a:ext>
                  </a:extLst>
                </a:gridCol>
                <a:gridCol w="411480">
                  <a:extLst>
                    <a:ext uri="{9D8B030D-6E8A-4147-A177-3AD203B41FA5}">
                      <a16:colId xmlns:a16="http://schemas.microsoft.com/office/drawing/2014/main" val="2837240821"/>
                    </a:ext>
                  </a:extLst>
                </a:gridCol>
                <a:gridCol w="411480">
                  <a:extLst>
                    <a:ext uri="{9D8B030D-6E8A-4147-A177-3AD203B41FA5}">
                      <a16:colId xmlns:a16="http://schemas.microsoft.com/office/drawing/2014/main" val="652990502"/>
                    </a:ext>
                  </a:extLst>
                </a:gridCol>
                <a:gridCol w="411480">
                  <a:extLst>
                    <a:ext uri="{9D8B030D-6E8A-4147-A177-3AD203B41FA5}">
                      <a16:colId xmlns:a16="http://schemas.microsoft.com/office/drawing/2014/main" val="3201691508"/>
                    </a:ext>
                  </a:extLst>
                </a:gridCol>
                <a:gridCol w="411480">
                  <a:extLst>
                    <a:ext uri="{9D8B030D-6E8A-4147-A177-3AD203B41FA5}">
                      <a16:colId xmlns:a16="http://schemas.microsoft.com/office/drawing/2014/main" val="2159670"/>
                    </a:ext>
                  </a:extLst>
                </a:gridCol>
                <a:gridCol w="411480">
                  <a:extLst>
                    <a:ext uri="{9D8B030D-6E8A-4147-A177-3AD203B41FA5}">
                      <a16:colId xmlns:a16="http://schemas.microsoft.com/office/drawing/2014/main" val="2858864281"/>
                    </a:ext>
                  </a:extLst>
                </a:gridCol>
                <a:gridCol w="411480">
                  <a:extLst>
                    <a:ext uri="{9D8B030D-6E8A-4147-A177-3AD203B41FA5}">
                      <a16:colId xmlns:a16="http://schemas.microsoft.com/office/drawing/2014/main" val="4269057102"/>
                    </a:ext>
                  </a:extLst>
                </a:gridCol>
                <a:gridCol w="411480">
                  <a:extLst>
                    <a:ext uri="{9D8B030D-6E8A-4147-A177-3AD203B41FA5}">
                      <a16:colId xmlns:a16="http://schemas.microsoft.com/office/drawing/2014/main" val="42440227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extLst>
                  <a:ext uri="{0D108BD9-81ED-4DB2-BD59-A6C34878D82A}">
                    <a16:rowId xmlns:a16="http://schemas.microsoft.com/office/drawing/2014/main" val="32782932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BMW M Motorsport - 2024-03-02 17:24:42</a:t>
                      </a:r>
                      <a:r>
                        <a:rPr kumimoji="0" lang="en-US" sz="1000" b="0" i="0" u="none" strike="noStrike" kern="1200" cap="none" spc="0" normalizeH="0" baseline="0" noProof="0">
                          <a:ln>
                            <a:noFill/>
                          </a:ln>
                          <a:solidFill>
                            <a:prstClr val="black"/>
                          </a:solidFill>
                          <a:effectLst/>
                          <a:uLnTx/>
                          <a:uFillTx/>
                          <a:latin typeface="Calibri"/>
                          <a:ea typeface="+mn-ea"/>
                          <a:cs typeface="+mn-cs"/>
                        </a:rPr>
                        <a:t>
 Riding from sunset to nightfall. #WEC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https://quintly-eu-image-storage.s3.amazonaws.com/1ead8fadadd3f51b9f3f1f78fd68a246/644fe8b29cee618a09243917f5d6b8c2.jpg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1.8674 %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extLst>
                  <a:ext uri="{0D108BD9-81ED-4DB2-BD59-A6C34878D82A}">
                    <a16:rowId xmlns:a16="http://schemas.microsoft.com/office/drawing/2014/main" val="3999603089"/>
                  </a:ext>
                </a:extLst>
              </a:tr>
            </a:tbl>
          </a:graphicData>
        </a:graphic>
      </p:graphicFrame>
      <p:sp>
        <p:nvSpPr>
          <p:cNvPr id="4" name="Text Placeholder 3">
            <a:extLst>
              <a:ext uri="{FF2B5EF4-FFF2-40B4-BE49-F238E27FC236}">
                <a16:creationId xmlns:a16="http://schemas.microsoft.com/office/drawing/2014/main" id="{C0E2CC4C-8D21-4D99-A450-74E89E6EE5A8}"/>
              </a:ext>
            </a:extLst>
          </p:cNvPr>
          <p:cNvSpPr>
            <a:spLocks noGrp="1"/>
          </p:cNvSpPr>
          <p:nvPr>
            <p:ph type="body" sz="quarter" idx="14"/>
          </p:nvPr>
        </p:nvSpPr>
        <p:spPr/>
        <p:txBody>
          <a:bodyPr/>
          <a:lstStyle/>
          <a:p>
            <a:r>
              <a:rPr lang="en-US"/>
              <a:t>03/01/2024 - 03/31/2024</a:t>
            </a:r>
          </a:p>
        </p:txBody>
      </p:sp>
    </p:spTree>
    <p:extLst>
      <p:ext uri="{BB962C8B-B14F-4D97-AF65-F5344CB8AC3E}">
        <p14:creationId xmlns:p14="http://schemas.microsoft.com/office/powerpoint/2010/main" val="29283393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Default" id="{9D53725C-1829-7641-B939-1721FD7DCE93}" vid="{A2294D81-9B45-6744-A978-7650FB602084}"/>
    </a:ext>
  </a:extLst>
</a:theme>
</file>

<file path=docProps/app.xml><?xml version="1.0" encoding="utf-8"?>
<Properties xmlns="http://schemas.openxmlformats.org/officeDocument/2006/extended-properties" xmlns:vt="http://schemas.openxmlformats.org/officeDocument/2006/docPropsVTypes">
  <Template>20240408_101928</Template>
  <TotalTime>3</TotalTime>
  <Words>2281</Words>
  <Application>Microsoft Office PowerPoint</Application>
  <PresentationFormat>On-screen Show (4:3)</PresentationFormat>
  <Paragraphs>510</Paragraphs>
  <Slides>15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Calibri</vt:lpstr>
      <vt:lpstr>Arial</vt:lpstr>
      <vt:lpstr>quintly_template</vt:lpstr>
      <vt:lpstr>Facebook Own Posts Table | BMW Motorsport - 1 of 15</vt:lpstr>
      <vt:lpstr>Facebook Own Posts Table | BMW Motorsport - 2 of 15</vt:lpstr>
      <vt:lpstr>Facebook Own Posts Table | BMW Motorsport - 3 of 15</vt:lpstr>
      <vt:lpstr>Facebook Own Posts Table | BMW Motorsport - 4 of 15</vt:lpstr>
      <vt:lpstr>Facebook Own Posts Table | BMW Motorsport - 5 of 15</vt:lpstr>
      <vt:lpstr>Facebook Own Posts Table | BMW Motorsport - 6 of 15</vt:lpstr>
      <vt:lpstr>Facebook Own Posts Table | BMW Motorsport - 7 of 15</vt:lpstr>
      <vt:lpstr>Facebook Own Posts Table | BMW Motorsport - 8 of 15</vt:lpstr>
      <vt:lpstr>Facebook Own Posts Table | BMW Motorsport - 9 of 15</vt:lpstr>
      <vt:lpstr>Facebook Own Posts Table | BMW Motorsport - 10 of 15</vt:lpstr>
      <vt:lpstr>Facebook Own Posts Table | BMW Motorsport - 11 of 15</vt:lpstr>
      <vt:lpstr>Facebook Own Posts Table | BMW Motorsport - 12 of 15</vt:lpstr>
      <vt:lpstr>Facebook Own Posts Table | BMW Motorsport - 13 of 15</vt:lpstr>
      <vt:lpstr>Facebook Own Posts Table | BMW Motorsport - 14 of 15</vt:lpstr>
      <vt:lpstr>Facebook Own Posts Table | BMW Motorsport - 15 of 15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Own Posts Table | BMW Motorsport - 1 of 15</dc:title>
  <dc:creator>Frederik Born</dc:creator>
  <cp:lastModifiedBy>Frederik Born</cp:lastModifiedBy>
  <cp:revision>1</cp:revision>
  <dcterms:created xsi:type="dcterms:W3CDTF">2024-04-08T10:19:29Z</dcterms:created>
  <dcterms:modified xsi:type="dcterms:W3CDTF">2024-04-08T10:22:55Z</dcterms:modified>
</cp:coreProperties>
</file>