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89FAA-41C9-441E-A782-DB9986A9E080}"/>
              </a:ext>
            </a:extLst>
          </p:cNvPr>
          <p:cNvSpPr>
            <a:spLocks noGrp="1"/>
          </p:cNvSpPr>
          <p:nvPr>
            <p:ph type="title"/>
          </p:nvPr>
        </p:nvSpPr>
        <p:spPr/>
        <p:txBody>
          <a:bodyPr/>
          <a:lstStyle/>
          <a:p>
            <a:r>
              <a:rPr lang="en-US"/>
              <a:t>Twitter Own Tweets Table | BMW Esports - 1 of 6</a:t>
            </a:r>
          </a:p>
        </p:txBody>
      </p:sp>
      <p:graphicFrame>
        <p:nvGraphicFramePr>
          <p:cNvPr id="5" name="Table Placeholder 4">
            <a:extLst>
              <a:ext uri="{FF2B5EF4-FFF2-40B4-BE49-F238E27FC236}">
                <a16:creationId xmlns:a16="http://schemas.microsoft.com/office/drawing/2014/main" id="{4A819A1B-DC57-4F20-8FAC-001A69708B31}"/>
              </a:ext>
            </a:extLst>
          </p:cNvPr>
          <p:cNvGraphicFramePr>
            <a:graphicFrameLocks noGrp="1"/>
          </p:cNvGraphicFramePr>
          <p:nvPr>
            <p:ph type="tbl" sz="quarter" idx="13"/>
            <p:extLst>
              <p:ext uri="{D42A27DB-BD31-4B8C-83A1-F6EECF244321}">
                <p14:modId xmlns:p14="http://schemas.microsoft.com/office/powerpoint/2010/main" val="427368683"/>
              </p:ext>
            </p:extLst>
          </p:nvPr>
        </p:nvGraphicFramePr>
        <p:xfrm>
          <a:off x="457200" y="1731963"/>
          <a:ext cx="8147304" cy="3779520"/>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773797508"/>
                    </a:ext>
                  </a:extLst>
                </a:gridCol>
                <a:gridCol w="1069848">
                  <a:extLst>
                    <a:ext uri="{9D8B030D-6E8A-4147-A177-3AD203B41FA5}">
                      <a16:colId xmlns:a16="http://schemas.microsoft.com/office/drawing/2014/main" val="3979570368"/>
                    </a:ext>
                  </a:extLst>
                </a:gridCol>
                <a:gridCol w="1069848">
                  <a:extLst>
                    <a:ext uri="{9D8B030D-6E8A-4147-A177-3AD203B41FA5}">
                      <a16:colId xmlns:a16="http://schemas.microsoft.com/office/drawing/2014/main" val="1198080730"/>
                    </a:ext>
                  </a:extLst>
                </a:gridCol>
                <a:gridCol w="1399032">
                  <a:extLst>
                    <a:ext uri="{9D8B030D-6E8A-4147-A177-3AD203B41FA5}">
                      <a16:colId xmlns:a16="http://schemas.microsoft.com/office/drawing/2014/main" val="2852766418"/>
                    </a:ext>
                  </a:extLst>
                </a:gridCol>
                <a:gridCol w="1069848">
                  <a:extLst>
                    <a:ext uri="{9D8B030D-6E8A-4147-A177-3AD203B41FA5}">
                      <a16:colId xmlns:a16="http://schemas.microsoft.com/office/drawing/2014/main" val="204038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62635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- 2021-01-13 12:09:49</a:t>
                      </a:r>
                      <a:r>
                        <a:rPr kumimoji="0" lang="en-US" sz="1000" b="0" i="0" u="none" strike="noStrike" kern="1200" cap="none" spc="0" normalizeH="0" baseline="0" noProof="0">
                          <a:ln>
                            <a:noFill/>
                          </a:ln>
                          <a:solidFill>
                            <a:prstClr val="black"/>
                          </a:solidFill>
                          <a:effectLst/>
                          <a:uLnTx/>
                          <a:uFillTx/>
                          <a:latin typeface="+mn-lt"/>
                          <a:ea typeface="+mn-ea"/>
                          <a:cs typeface="+mn-cs"/>
                        </a:rPr>
                        <a:t>
 Ready for a new chapter? Then tune in from 2.30 p.m. CET on Sunday and don't miss the season opener of the BMW SIM GT Cup. 🏆
Featuring: 👉 the virtual BMW M8 GTE, the world's best sim racers and the legendary @DAYTONA International Speedway. #BMWSIM twitter.com/i/broadcasts/1…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0.3919 %</a:t>
                      </a:r>
                    </a:p>
                  </a:txBody>
                  <a:tcPr/>
                </a:tc>
                <a:extLst>
                  <a:ext uri="{0D108BD9-81ED-4DB2-BD59-A6C34878D82A}">
                    <a16:rowId xmlns:a16="http://schemas.microsoft.com/office/drawing/2014/main" val="257588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- 2021-01-13 09:53:00</a:t>
                      </a:r>
                      <a:r>
                        <a:rPr kumimoji="0" lang="en-US" sz="1000" b="0" i="0" u="none" strike="noStrike" kern="1200" cap="none" spc="0" normalizeH="0" baseline="0" noProof="0">
                          <a:ln>
                            <a:noFill/>
                          </a:ln>
                          <a:solidFill>
                            <a:prstClr val="black"/>
                          </a:solidFill>
                          <a:effectLst/>
                          <a:uLnTx/>
                          <a:uFillTx/>
                          <a:latin typeface="+mn-lt"/>
                          <a:ea typeface="+mn-ea"/>
                          <a:cs typeface="+mn-cs"/>
                        </a:rPr>
                        <a:t>
 Today the @LCK_Global 2021 starts!
🖱️@T1LoL🆚@HLEofficial in a Bo3
🕛12:00 CET
📺lolesports.com
The players are full of energy and ready to show what they can do this year! 💪
#UnitedInRivalry
youtube.com/watch?v=YQjuIM…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1.2166 %</a:t>
                      </a:r>
                    </a:p>
                  </a:txBody>
                  <a:tcPr/>
                </a:tc>
                <a:extLst>
                  <a:ext uri="{0D108BD9-81ED-4DB2-BD59-A6C34878D82A}">
                    <a16:rowId xmlns:a16="http://schemas.microsoft.com/office/drawing/2014/main" val="91904008"/>
                  </a:ext>
                </a:extLst>
              </a:tr>
            </a:tbl>
          </a:graphicData>
        </a:graphic>
      </p:graphicFrame>
      <p:sp>
        <p:nvSpPr>
          <p:cNvPr id="4" name="Text Placeholder 3">
            <a:extLst>
              <a:ext uri="{FF2B5EF4-FFF2-40B4-BE49-F238E27FC236}">
                <a16:creationId xmlns:a16="http://schemas.microsoft.com/office/drawing/2014/main" id="{9833966C-61D9-4EBF-BFEC-1FC23B72384F}"/>
              </a:ext>
            </a:extLst>
          </p:cNvPr>
          <p:cNvSpPr>
            <a:spLocks noGrp="1"/>
          </p:cNvSpPr>
          <p:nvPr>
            <p:ph type="body" sz="quarter" idx="14"/>
          </p:nvPr>
        </p:nvSpPr>
        <p:spPr/>
        <p:txBody>
          <a:bodyPr/>
          <a:lstStyle/>
          <a:p>
            <a:r>
              <a:rPr lang="en-US"/>
              <a:t>01/11/2021 - 01/18/2021</a:t>
            </a:r>
          </a:p>
        </p:txBody>
      </p:sp>
    </p:spTree>
    <p:extLst>
      <p:ext uri="{BB962C8B-B14F-4D97-AF65-F5344CB8AC3E}">
        <p14:creationId xmlns:p14="http://schemas.microsoft.com/office/powerpoint/2010/main" val="6003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FB40-903E-4AEF-9736-87FA740D286F}"/>
              </a:ext>
            </a:extLst>
          </p:cNvPr>
          <p:cNvSpPr>
            <a:spLocks noGrp="1"/>
          </p:cNvSpPr>
          <p:nvPr>
            <p:ph type="title"/>
          </p:nvPr>
        </p:nvSpPr>
        <p:spPr/>
        <p:txBody>
          <a:bodyPr/>
          <a:lstStyle/>
          <a:p>
            <a:r>
              <a:rPr lang="en-US"/>
              <a:t>Twitter Own Tweets Table | BMW Esports - 2 of 6</a:t>
            </a:r>
          </a:p>
        </p:txBody>
      </p:sp>
      <p:graphicFrame>
        <p:nvGraphicFramePr>
          <p:cNvPr id="5" name="Table Placeholder 4">
            <a:extLst>
              <a:ext uri="{FF2B5EF4-FFF2-40B4-BE49-F238E27FC236}">
                <a16:creationId xmlns:a16="http://schemas.microsoft.com/office/drawing/2014/main" id="{6517E0E6-4C23-4BF0-B862-3F6BC2200DC8}"/>
              </a:ext>
            </a:extLst>
          </p:cNvPr>
          <p:cNvGraphicFramePr>
            <a:graphicFrameLocks noGrp="1"/>
          </p:cNvGraphicFramePr>
          <p:nvPr>
            <p:ph type="tbl" sz="quarter" idx="13"/>
            <p:extLst>
              <p:ext uri="{D42A27DB-BD31-4B8C-83A1-F6EECF244321}">
                <p14:modId xmlns:p14="http://schemas.microsoft.com/office/powerpoint/2010/main" val="407330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053954355"/>
                    </a:ext>
                  </a:extLst>
                </a:gridCol>
                <a:gridCol w="1069848">
                  <a:extLst>
                    <a:ext uri="{9D8B030D-6E8A-4147-A177-3AD203B41FA5}">
                      <a16:colId xmlns:a16="http://schemas.microsoft.com/office/drawing/2014/main" val="4275529930"/>
                    </a:ext>
                  </a:extLst>
                </a:gridCol>
                <a:gridCol w="1069848">
                  <a:extLst>
                    <a:ext uri="{9D8B030D-6E8A-4147-A177-3AD203B41FA5}">
                      <a16:colId xmlns:a16="http://schemas.microsoft.com/office/drawing/2014/main" val="1555905786"/>
                    </a:ext>
                  </a:extLst>
                </a:gridCol>
                <a:gridCol w="1399032">
                  <a:extLst>
                    <a:ext uri="{9D8B030D-6E8A-4147-A177-3AD203B41FA5}">
                      <a16:colId xmlns:a16="http://schemas.microsoft.com/office/drawing/2014/main" val="497001447"/>
                    </a:ext>
                  </a:extLst>
                </a:gridCol>
                <a:gridCol w="1069848">
                  <a:extLst>
                    <a:ext uri="{9D8B030D-6E8A-4147-A177-3AD203B41FA5}">
                      <a16:colId xmlns:a16="http://schemas.microsoft.com/office/drawing/2014/main" val="46448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499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- 2021-01-15 12:24:01</a:t>
                      </a:r>
                      <a:r>
                        <a:rPr kumimoji="0" lang="en-US" sz="1000" b="0" i="0" u="none" strike="noStrike" kern="1200" cap="none" spc="0" normalizeH="0" baseline="0" noProof="0">
                          <a:ln>
                            <a:noFill/>
                          </a:ln>
                          <a:solidFill>
                            <a:prstClr val="black"/>
                          </a:solidFill>
                          <a:effectLst/>
                          <a:uLnTx/>
                          <a:uFillTx/>
                          <a:latin typeface="+mn-lt"/>
                          <a:ea typeface="+mn-ea"/>
                          <a:cs typeface="+mn-cs"/>
                        </a:rPr>
                        <a:t>
 What a first game! 😎
#T1WIN twitter.com/T1LoL/status/1…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1.1767 %</a:t>
                      </a:r>
                    </a:p>
                  </a:txBody>
                  <a:tcPr/>
                </a:tc>
                <a:extLst>
                  <a:ext uri="{0D108BD9-81ED-4DB2-BD59-A6C34878D82A}">
                    <a16:rowId xmlns:a16="http://schemas.microsoft.com/office/drawing/2014/main" val="2670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13:48:09</a:t>
                      </a:r>
                      <a:r>
                        <a:rPr kumimoji="0" lang="en-US" sz="1000" b="0" i="0" u="none" strike="noStrike" kern="1200" cap="none" spc="0" normalizeH="0" baseline="0" noProof="0">
                          <a:ln>
                            <a:noFill/>
                          </a:ln>
                          <a:solidFill>
                            <a:prstClr val="black"/>
                          </a:solidFill>
                          <a:effectLst/>
                          <a:uLnTx/>
                          <a:uFillTx/>
                          <a:latin typeface="+mn-lt"/>
                          <a:ea typeface="+mn-ea"/>
                          <a:cs typeface="+mn-cs"/>
                        </a:rPr>
                        <a:t>
 Mirror, mirror on the wall, who is the most beautiful of all?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1.5446 %</a:t>
                      </a:r>
                    </a:p>
                  </a:txBody>
                  <a:tcPr/>
                </a:tc>
                <a:extLst>
                  <a:ext uri="{0D108BD9-81ED-4DB2-BD59-A6C34878D82A}">
                    <a16:rowId xmlns:a16="http://schemas.microsoft.com/office/drawing/2014/main" val="165315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14:53:15</a:t>
                      </a:r>
                      <a:r>
                        <a:rPr kumimoji="0" lang="en-US" sz="1000" b="0" i="0" u="none" strike="noStrike" kern="1200" cap="none" spc="0" normalizeH="0" baseline="0" noProof="0">
                          <a:ln>
                            <a:noFill/>
                          </a:ln>
                          <a:solidFill>
                            <a:prstClr val="black"/>
                          </a:solidFill>
                          <a:effectLst/>
                          <a:uLnTx/>
                          <a:uFillTx/>
                          <a:latin typeface="+mn-lt"/>
                          <a:ea typeface="+mn-ea"/>
                          <a:cs typeface="+mn-cs"/>
                        </a:rPr>
                        <a:t>
 📺📺📺📺 Tune in! ⬇️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0.7889 %</a:t>
                      </a:r>
                    </a:p>
                  </a:txBody>
                  <a:tcPr/>
                </a:tc>
                <a:extLst>
                  <a:ext uri="{0D108BD9-81ED-4DB2-BD59-A6C34878D82A}">
                    <a16:rowId xmlns:a16="http://schemas.microsoft.com/office/drawing/2014/main" val="363727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17:53:47</a:t>
                      </a:r>
                      <a:r>
                        <a:rPr kumimoji="0" lang="en-US" sz="1000" b="0" i="0" u="none" strike="noStrike" kern="1200" cap="none" spc="0" normalizeH="0" baseline="0" noProof="0">
                          <a:ln>
                            <a:noFill/>
                          </a:ln>
                          <a:solidFill>
                            <a:prstClr val="black"/>
                          </a:solidFill>
                          <a:effectLst/>
                          <a:uLnTx/>
                          <a:uFillTx/>
                          <a:latin typeface="+mn-lt"/>
                          <a:ea typeface="+mn-ea"/>
                          <a:cs typeface="+mn-cs"/>
                        </a:rPr>
                        <a:t>
 A 🦓 running in circles. #BMWSIM twitter.com/BScompetition/…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1.1559 %</a:t>
                      </a:r>
                    </a:p>
                  </a:txBody>
                  <a:tcPr/>
                </a:tc>
                <a:extLst>
                  <a:ext uri="{0D108BD9-81ED-4DB2-BD59-A6C34878D82A}">
                    <a16:rowId xmlns:a16="http://schemas.microsoft.com/office/drawing/2014/main" val="100867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- 2021-01-13 10:33:56</a:t>
                      </a:r>
                      <a:r>
                        <a:rPr kumimoji="0" lang="en-US" sz="1000" b="0" i="0" u="none" strike="noStrike" kern="1200" cap="none" spc="0" normalizeH="0" baseline="0" noProof="0">
                          <a:ln>
                            <a:noFill/>
                          </a:ln>
                          <a:solidFill>
                            <a:prstClr val="black"/>
                          </a:solidFill>
                          <a:effectLst/>
                          <a:uLnTx/>
                          <a:uFillTx/>
                          <a:latin typeface="+mn-lt"/>
                          <a:ea typeface="+mn-ea"/>
                          <a:cs typeface="+mn-cs"/>
                        </a:rPr>
                        <a:t>
 Good Luck! 🍀💪 twitter.com/T1LoL/status/1…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1.4323 %</a:t>
                      </a:r>
                    </a:p>
                  </a:txBody>
                  <a:tcPr/>
                </a:tc>
                <a:extLst>
                  <a:ext uri="{0D108BD9-81ED-4DB2-BD59-A6C34878D82A}">
                    <a16:rowId xmlns:a16="http://schemas.microsoft.com/office/drawing/2014/main" val="401425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- 2021-01-12 11:31:09</a:t>
                      </a:r>
                      <a:r>
                        <a:rPr kumimoji="0" lang="en-US" sz="1000" b="0" i="0" u="none" strike="noStrike" kern="1200" cap="none" spc="0" normalizeH="0" baseline="0" noProof="0">
                          <a:ln>
                            <a:noFill/>
                          </a:ln>
                          <a:solidFill>
                            <a:prstClr val="black"/>
                          </a:solidFill>
                          <a:effectLst/>
                          <a:uLnTx/>
                          <a:uFillTx/>
                          <a:latin typeface="+mn-lt"/>
                          <a:ea typeface="+mn-ea"/>
                          <a:cs typeface="+mn-cs"/>
                        </a:rPr>
                        <a:t>
 What a milestone!
Congratulations! 🥳 twitter.com/FPX_Esports/st…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1.2638 %</a:t>
                      </a:r>
                    </a:p>
                  </a:txBody>
                  <a:tcPr/>
                </a:tc>
                <a:extLst>
                  <a:ext uri="{0D108BD9-81ED-4DB2-BD59-A6C34878D82A}">
                    <a16:rowId xmlns:a16="http://schemas.microsoft.com/office/drawing/2014/main" val="107732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- 2021-01-13 16:50:46</a:t>
                      </a:r>
                      <a:r>
                        <a:rPr kumimoji="0" lang="en-US" sz="1000" b="0" i="0" u="none" strike="noStrike" kern="1200" cap="none" spc="0" normalizeH="0" baseline="0" noProof="0">
                          <a:ln>
                            <a:noFill/>
                          </a:ln>
                          <a:solidFill>
                            <a:prstClr val="black"/>
                          </a:solidFill>
                          <a:effectLst/>
                          <a:uLnTx/>
                          <a:uFillTx/>
                          <a:latin typeface="+mn-lt"/>
                          <a:ea typeface="+mn-ea"/>
                          <a:cs typeface="+mn-cs"/>
                        </a:rPr>
                        <a:t>
 #T1WIN 💪 twitter.com/T1LoL/status/1…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1.9974 %</a:t>
                      </a:r>
                    </a:p>
                  </a:txBody>
                  <a:tcPr/>
                </a:tc>
                <a:extLst>
                  <a:ext uri="{0D108BD9-81ED-4DB2-BD59-A6C34878D82A}">
                    <a16:rowId xmlns:a16="http://schemas.microsoft.com/office/drawing/2014/main" val="3484841575"/>
                  </a:ext>
                </a:extLst>
              </a:tr>
            </a:tbl>
          </a:graphicData>
        </a:graphic>
      </p:graphicFrame>
      <p:sp>
        <p:nvSpPr>
          <p:cNvPr id="4" name="Text Placeholder 3">
            <a:extLst>
              <a:ext uri="{FF2B5EF4-FFF2-40B4-BE49-F238E27FC236}">
                <a16:creationId xmlns:a16="http://schemas.microsoft.com/office/drawing/2014/main" id="{809F5941-6C4A-4D00-B97B-CD8079368750}"/>
              </a:ext>
            </a:extLst>
          </p:cNvPr>
          <p:cNvSpPr>
            <a:spLocks noGrp="1"/>
          </p:cNvSpPr>
          <p:nvPr>
            <p:ph type="body" sz="quarter" idx="14"/>
          </p:nvPr>
        </p:nvSpPr>
        <p:spPr/>
        <p:txBody>
          <a:bodyPr/>
          <a:lstStyle/>
          <a:p>
            <a:r>
              <a:rPr lang="en-US"/>
              <a:t>01/11/2021 - 01/18/2021</a:t>
            </a:r>
          </a:p>
        </p:txBody>
      </p:sp>
    </p:spTree>
    <p:extLst>
      <p:ext uri="{BB962C8B-B14F-4D97-AF65-F5344CB8AC3E}">
        <p14:creationId xmlns:p14="http://schemas.microsoft.com/office/powerpoint/2010/main" val="342576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E309F-C4FA-4121-BC8F-105AFC53CE8E}"/>
              </a:ext>
            </a:extLst>
          </p:cNvPr>
          <p:cNvSpPr>
            <a:spLocks noGrp="1"/>
          </p:cNvSpPr>
          <p:nvPr>
            <p:ph type="title"/>
          </p:nvPr>
        </p:nvSpPr>
        <p:spPr/>
        <p:txBody>
          <a:bodyPr/>
          <a:lstStyle/>
          <a:p>
            <a:r>
              <a:rPr lang="en-US"/>
              <a:t>Twitter Own Tweets Table | BMW Esports - 3 of 6</a:t>
            </a:r>
          </a:p>
        </p:txBody>
      </p:sp>
      <p:graphicFrame>
        <p:nvGraphicFramePr>
          <p:cNvPr id="5" name="Table Placeholder 4">
            <a:extLst>
              <a:ext uri="{FF2B5EF4-FFF2-40B4-BE49-F238E27FC236}">
                <a16:creationId xmlns:a16="http://schemas.microsoft.com/office/drawing/2014/main" id="{1FD86A04-2B4D-4BE9-82C3-45E33EBA8D32}"/>
              </a:ext>
            </a:extLst>
          </p:cNvPr>
          <p:cNvGraphicFramePr>
            <a:graphicFrameLocks noGrp="1"/>
          </p:cNvGraphicFramePr>
          <p:nvPr>
            <p:ph type="tbl" sz="quarter" idx="13"/>
            <p:extLst>
              <p:ext uri="{D42A27DB-BD31-4B8C-83A1-F6EECF244321}">
                <p14:modId xmlns:p14="http://schemas.microsoft.com/office/powerpoint/2010/main" val="399398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783625523"/>
                    </a:ext>
                  </a:extLst>
                </a:gridCol>
                <a:gridCol w="1069848">
                  <a:extLst>
                    <a:ext uri="{9D8B030D-6E8A-4147-A177-3AD203B41FA5}">
                      <a16:colId xmlns:a16="http://schemas.microsoft.com/office/drawing/2014/main" val="1543817700"/>
                    </a:ext>
                  </a:extLst>
                </a:gridCol>
                <a:gridCol w="1069848">
                  <a:extLst>
                    <a:ext uri="{9D8B030D-6E8A-4147-A177-3AD203B41FA5}">
                      <a16:colId xmlns:a16="http://schemas.microsoft.com/office/drawing/2014/main" val="807873900"/>
                    </a:ext>
                  </a:extLst>
                </a:gridCol>
                <a:gridCol w="1399032">
                  <a:extLst>
                    <a:ext uri="{9D8B030D-6E8A-4147-A177-3AD203B41FA5}">
                      <a16:colId xmlns:a16="http://schemas.microsoft.com/office/drawing/2014/main" val="3401034736"/>
                    </a:ext>
                  </a:extLst>
                </a:gridCol>
                <a:gridCol w="1069848">
                  <a:extLst>
                    <a:ext uri="{9D8B030D-6E8A-4147-A177-3AD203B41FA5}">
                      <a16:colId xmlns:a16="http://schemas.microsoft.com/office/drawing/2014/main" val="307286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2824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15:05:07</a:t>
                      </a:r>
                      <a:r>
                        <a:rPr kumimoji="0" lang="en-US" sz="1000" b="0" i="0" u="none" strike="noStrike" kern="1200" cap="none" spc="0" normalizeH="0" baseline="0" noProof="0">
                          <a:ln>
                            <a:noFill/>
                          </a:ln>
                          <a:solidFill>
                            <a:prstClr val="black"/>
                          </a:solidFill>
                          <a:effectLst/>
                          <a:uLnTx/>
                          <a:uFillTx/>
                          <a:latin typeface="+mn-lt"/>
                          <a:ea typeface="+mn-ea"/>
                          <a:cs typeface="+mn-cs"/>
                        </a:rPr>
                        <a:t>
 He got hit... once, twice, etc.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0.5321 %</a:t>
                      </a:r>
                    </a:p>
                  </a:txBody>
                  <a:tcPr/>
                </a:tc>
                <a:extLst>
                  <a:ext uri="{0D108BD9-81ED-4DB2-BD59-A6C34878D82A}">
                    <a16:rowId xmlns:a16="http://schemas.microsoft.com/office/drawing/2014/main" val="354269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@BMWEsports - 2021-01-16 16:28:48</a:t>
                      </a:r>
                      <a:r>
                        <a:rPr kumimoji="0" lang="pt-BR" sz="1000" b="0" i="0" u="none" strike="noStrike" kern="1200" cap="none" spc="0" normalizeH="0" baseline="0" noProof="0">
                          <a:ln>
                            <a:noFill/>
                          </a:ln>
                          <a:solidFill>
                            <a:prstClr val="black"/>
                          </a:solidFill>
                          <a:effectLst/>
                          <a:uLnTx/>
                          <a:uFillTx/>
                          <a:latin typeface="+mn-lt"/>
                          <a:ea typeface="+mn-ea"/>
                          <a:cs typeface="+mn-cs"/>
                        </a:rPr>
                        <a:t>
 S T R O N G
#BMWSIM twitter.com/BMWMotorsport/…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0.9800 %</a:t>
                      </a:r>
                    </a:p>
                  </a:txBody>
                  <a:tcPr/>
                </a:tc>
                <a:extLst>
                  <a:ext uri="{0D108BD9-81ED-4DB2-BD59-A6C34878D82A}">
                    <a16:rowId xmlns:a16="http://schemas.microsoft.com/office/drawing/2014/main" val="325999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- 2021-01-13 17:41:16</a:t>
                      </a:r>
                      <a:r>
                        <a:rPr kumimoji="0" lang="en-US" sz="1000" b="0" i="0" u="none" strike="noStrike" kern="1200" cap="none" spc="0" normalizeH="0" baseline="0" noProof="0">
                          <a:ln>
                            <a:noFill/>
                          </a:ln>
                          <a:solidFill>
                            <a:prstClr val="black"/>
                          </a:solidFill>
                          <a:effectLst/>
                          <a:uLnTx/>
                          <a:uFillTx/>
                          <a:latin typeface="+mn-lt"/>
                          <a:ea typeface="+mn-ea"/>
                          <a:cs typeface="+mn-cs"/>
                        </a:rPr>
                        <a:t>
 We are a proud partner of the EsportZ program!🙌
The project aims to address the complex topic in german schools by providing teaching materials and organizing a large school tournament.
The #Splatoon2 quarterfinals where teachers team up with students are live now! 🍿 twitter.com/ESLGermany/sta…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0.5912 %</a:t>
                      </a:r>
                    </a:p>
                  </a:txBody>
                  <a:tcPr/>
                </a:tc>
                <a:extLst>
                  <a:ext uri="{0D108BD9-81ED-4DB2-BD59-A6C34878D82A}">
                    <a16:rowId xmlns:a16="http://schemas.microsoft.com/office/drawing/2014/main" val="32532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13:16:27</a:t>
                      </a:r>
                      <a:r>
                        <a:rPr kumimoji="0" lang="en-US" sz="1000" b="0" i="0" u="none" strike="noStrike" kern="1200" cap="none" spc="0" normalizeH="0" baseline="0" noProof="0">
                          <a:ln>
                            <a:noFill/>
                          </a:ln>
                          <a:solidFill>
                            <a:prstClr val="black"/>
                          </a:solidFill>
                          <a:effectLst/>
                          <a:uLnTx/>
                          <a:uFillTx/>
                          <a:latin typeface="+mn-lt"/>
                          <a:ea typeface="+mn-ea"/>
                          <a:cs typeface="+mn-cs"/>
                        </a:rPr>
                        <a:t>
 Information for all BMW SIM GT Cup teams: 
In order to enforce the Terms of Participation of the BMW SIM GT Cup, BMW Motorsport reserves the right to apply manual race scrutineering to its sim racing events. Thus the event results will remain provisional until declared official. pic.twitter.com/hdECbAvScI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4.0732 %</a:t>
                      </a:r>
                    </a:p>
                  </a:txBody>
                  <a:tcPr/>
                </a:tc>
                <a:extLst>
                  <a:ext uri="{0D108BD9-81ED-4DB2-BD59-A6C34878D82A}">
                    <a16:rowId xmlns:a16="http://schemas.microsoft.com/office/drawing/2014/main" val="1468853412"/>
                  </a:ext>
                </a:extLst>
              </a:tr>
            </a:tbl>
          </a:graphicData>
        </a:graphic>
      </p:graphicFrame>
      <p:sp>
        <p:nvSpPr>
          <p:cNvPr id="4" name="Text Placeholder 3">
            <a:extLst>
              <a:ext uri="{FF2B5EF4-FFF2-40B4-BE49-F238E27FC236}">
                <a16:creationId xmlns:a16="http://schemas.microsoft.com/office/drawing/2014/main" id="{FE056835-70FE-43B1-B043-FCD79C84BE49}"/>
              </a:ext>
            </a:extLst>
          </p:cNvPr>
          <p:cNvSpPr>
            <a:spLocks noGrp="1"/>
          </p:cNvSpPr>
          <p:nvPr>
            <p:ph type="body" sz="quarter" idx="14"/>
          </p:nvPr>
        </p:nvSpPr>
        <p:spPr/>
        <p:txBody>
          <a:bodyPr/>
          <a:lstStyle/>
          <a:p>
            <a:r>
              <a:rPr lang="en-US"/>
              <a:t>01/11/2021 - 01/18/2021</a:t>
            </a:r>
          </a:p>
        </p:txBody>
      </p:sp>
    </p:spTree>
    <p:extLst>
      <p:ext uri="{BB962C8B-B14F-4D97-AF65-F5344CB8AC3E}">
        <p14:creationId xmlns:p14="http://schemas.microsoft.com/office/powerpoint/2010/main" val="4247296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ABAE-8E16-484C-9484-2CBCC04A0073}"/>
              </a:ext>
            </a:extLst>
          </p:cNvPr>
          <p:cNvSpPr>
            <a:spLocks noGrp="1"/>
          </p:cNvSpPr>
          <p:nvPr>
            <p:ph type="title"/>
          </p:nvPr>
        </p:nvSpPr>
        <p:spPr/>
        <p:txBody>
          <a:bodyPr/>
          <a:lstStyle/>
          <a:p>
            <a:r>
              <a:rPr lang="en-US"/>
              <a:t>Twitter Own Tweets Table | BMW Esports - 4 of 6</a:t>
            </a:r>
          </a:p>
        </p:txBody>
      </p:sp>
      <p:graphicFrame>
        <p:nvGraphicFramePr>
          <p:cNvPr id="5" name="Table Placeholder 4">
            <a:extLst>
              <a:ext uri="{FF2B5EF4-FFF2-40B4-BE49-F238E27FC236}">
                <a16:creationId xmlns:a16="http://schemas.microsoft.com/office/drawing/2014/main" id="{1DA6123D-C344-4F94-A36C-88F25CFF2E15}"/>
              </a:ext>
            </a:extLst>
          </p:cNvPr>
          <p:cNvGraphicFramePr>
            <a:graphicFrameLocks noGrp="1"/>
          </p:cNvGraphicFramePr>
          <p:nvPr>
            <p:ph type="tbl" sz="quarter" idx="13"/>
            <p:extLst>
              <p:ext uri="{D42A27DB-BD31-4B8C-83A1-F6EECF244321}">
                <p14:modId xmlns:p14="http://schemas.microsoft.com/office/powerpoint/2010/main" val="86335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192225866"/>
                    </a:ext>
                  </a:extLst>
                </a:gridCol>
                <a:gridCol w="1069848">
                  <a:extLst>
                    <a:ext uri="{9D8B030D-6E8A-4147-A177-3AD203B41FA5}">
                      <a16:colId xmlns:a16="http://schemas.microsoft.com/office/drawing/2014/main" val="164047129"/>
                    </a:ext>
                  </a:extLst>
                </a:gridCol>
                <a:gridCol w="1069848">
                  <a:extLst>
                    <a:ext uri="{9D8B030D-6E8A-4147-A177-3AD203B41FA5}">
                      <a16:colId xmlns:a16="http://schemas.microsoft.com/office/drawing/2014/main" val="3548372803"/>
                    </a:ext>
                  </a:extLst>
                </a:gridCol>
                <a:gridCol w="1399032">
                  <a:extLst>
                    <a:ext uri="{9D8B030D-6E8A-4147-A177-3AD203B41FA5}">
                      <a16:colId xmlns:a16="http://schemas.microsoft.com/office/drawing/2014/main" val="233653317"/>
                    </a:ext>
                  </a:extLst>
                </a:gridCol>
                <a:gridCol w="1069848">
                  <a:extLst>
                    <a:ext uri="{9D8B030D-6E8A-4147-A177-3AD203B41FA5}">
                      <a16:colId xmlns:a16="http://schemas.microsoft.com/office/drawing/2014/main" val="26102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9155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- 2021-01-12 09:08:48</a:t>
                      </a:r>
                      <a:r>
                        <a:rPr kumimoji="0" lang="en-US" sz="1000" b="0" i="0" u="none" strike="noStrike" kern="1200" cap="none" spc="0" normalizeH="0" baseline="0" noProof="0">
                          <a:ln>
                            <a:noFill/>
                          </a:ln>
                          <a:solidFill>
                            <a:prstClr val="black"/>
                          </a:solidFill>
                          <a:effectLst/>
                          <a:uLnTx/>
                          <a:uFillTx/>
                          <a:latin typeface="+mn-lt"/>
                          <a:ea typeface="+mn-ea"/>
                          <a:cs typeface="+mn-cs"/>
                        </a:rPr>
                        <a:t>
 First chance to see the new squad in action today! 🥳
Their opening game of the new @lplenglish season!
🖱️ @FPX_Esports :vs: @OMGe_Sports
🕙 10:00 CET
📺lolesports.com
#UnitedInRivalry twitter.com/FPX_Esports/st…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0.9138 %</a:t>
                      </a:r>
                    </a:p>
                  </a:txBody>
                  <a:tcPr/>
                </a:tc>
                <a:extLst>
                  <a:ext uri="{0D108BD9-81ED-4DB2-BD59-A6C34878D82A}">
                    <a16:rowId xmlns:a16="http://schemas.microsoft.com/office/drawing/2014/main" val="259028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15:33:05</a:t>
                      </a:r>
                      <a:r>
                        <a:rPr kumimoji="0" lang="en-US" sz="1000" b="0" i="0" u="none" strike="noStrike" kern="1200" cap="none" spc="0" normalizeH="0" baseline="0" noProof="0">
                          <a:ln>
                            <a:noFill/>
                          </a:ln>
                          <a:solidFill>
                            <a:prstClr val="black"/>
                          </a:solidFill>
                          <a:effectLst/>
                          <a:uLnTx/>
                          <a:uFillTx/>
                          <a:latin typeface="+mn-lt"/>
                          <a:ea typeface="+mn-ea"/>
                          <a:cs typeface="+mn-cs"/>
                        </a:rPr>
                        <a:t>
 Reply with a 👋🏻.
He would be pleased. #BMWSIM pic.twitter.com/ZQ6xB43q3C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3.7455 %</a:t>
                      </a:r>
                    </a:p>
                  </a:txBody>
                  <a:tcPr/>
                </a:tc>
                <a:extLst>
                  <a:ext uri="{0D108BD9-81ED-4DB2-BD59-A6C34878D82A}">
                    <a16:rowId xmlns:a16="http://schemas.microsoft.com/office/drawing/2014/main" val="274549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16:28:29</a:t>
                      </a:r>
                      <a:r>
                        <a:rPr kumimoji="0" lang="en-US" sz="1000" b="0" i="0" u="none" strike="noStrike" kern="1200" cap="none" spc="0" normalizeH="0" baseline="0" noProof="0">
                          <a:ln>
                            <a:noFill/>
                          </a:ln>
                          <a:solidFill>
                            <a:prstClr val="black"/>
                          </a:solidFill>
                          <a:effectLst/>
                          <a:uLnTx/>
                          <a:uFillTx/>
                          <a:latin typeface="+mn-lt"/>
                          <a:ea typeface="+mn-ea"/>
                          <a:cs typeface="+mn-cs"/>
                        </a:rPr>
                        <a:t>
 GG @WilliamsEsports!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1.1685 %</a:t>
                      </a:r>
                    </a:p>
                  </a:txBody>
                  <a:tcPr/>
                </a:tc>
                <a:extLst>
                  <a:ext uri="{0D108BD9-81ED-4DB2-BD59-A6C34878D82A}">
                    <a16:rowId xmlns:a16="http://schemas.microsoft.com/office/drawing/2014/main" val="270810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15:05:46</a:t>
                      </a:r>
                      <a:r>
                        <a:rPr kumimoji="0" lang="en-US" sz="1000" b="0" i="0" u="none" strike="noStrike" kern="1200" cap="none" spc="0" normalizeH="0" baseline="0" noProof="0">
                          <a:ln>
                            <a:noFill/>
                          </a:ln>
                          <a:solidFill>
                            <a:prstClr val="black"/>
                          </a:solidFill>
                          <a:effectLst/>
                          <a:uLnTx/>
                          <a:uFillTx/>
                          <a:latin typeface="+mn-lt"/>
                          <a:ea typeface="+mn-ea"/>
                          <a:cs typeface="+mn-cs"/>
                        </a:rPr>
                        <a:t>
 Nailbiter... 😬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1.2377 %</a:t>
                      </a:r>
                    </a:p>
                  </a:txBody>
                  <a:tcPr/>
                </a:tc>
                <a:extLst>
                  <a:ext uri="{0D108BD9-81ED-4DB2-BD59-A6C34878D82A}">
                    <a16:rowId xmlns:a16="http://schemas.microsoft.com/office/drawing/2014/main" val="25336850"/>
                  </a:ext>
                </a:extLst>
              </a:tr>
            </a:tbl>
          </a:graphicData>
        </a:graphic>
      </p:graphicFrame>
      <p:sp>
        <p:nvSpPr>
          <p:cNvPr id="4" name="Text Placeholder 3">
            <a:extLst>
              <a:ext uri="{FF2B5EF4-FFF2-40B4-BE49-F238E27FC236}">
                <a16:creationId xmlns:a16="http://schemas.microsoft.com/office/drawing/2014/main" id="{09AA5E44-6657-4D75-9CAD-8565918AD147}"/>
              </a:ext>
            </a:extLst>
          </p:cNvPr>
          <p:cNvSpPr>
            <a:spLocks noGrp="1"/>
          </p:cNvSpPr>
          <p:nvPr>
            <p:ph type="body" sz="quarter" idx="14"/>
          </p:nvPr>
        </p:nvSpPr>
        <p:spPr/>
        <p:txBody>
          <a:bodyPr/>
          <a:lstStyle/>
          <a:p>
            <a:r>
              <a:rPr lang="en-US"/>
              <a:t>01/11/2021 - 01/18/2021</a:t>
            </a:r>
          </a:p>
        </p:txBody>
      </p:sp>
    </p:spTree>
    <p:extLst>
      <p:ext uri="{BB962C8B-B14F-4D97-AF65-F5344CB8AC3E}">
        <p14:creationId xmlns:p14="http://schemas.microsoft.com/office/powerpoint/2010/main" val="62534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C657-2DE4-4FDD-9470-83F5776E9D67}"/>
              </a:ext>
            </a:extLst>
          </p:cNvPr>
          <p:cNvSpPr>
            <a:spLocks noGrp="1"/>
          </p:cNvSpPr>
          <p:nvPr>
            <p:ph type="title"/>
          </p:nvPr>
        </p:nvSpPr>
        <p:spPr/>
        <p:txBody>
          <a:bodyPr/>
          <a:lstStyle/>
          <a:p>
            <a:r>
              <a:rPr lang="en-US"/>
              <a:t>Twitter Own Tweets Table | BMW Esports - 5 of 6</a:t>
            </a:r>
          </a:p>
        </p:txBody>
      </p:sp>
      <p:graphicFrame>
        <p:nvGraphicFramePr>
          <p:cNvPr id="5" name="Table Placeholder 4">
            <a:extLst>
              <a:ext uri="{FF2B5EF4-FFF2-40B4-BE49-F238E27FC236}">
                <a16:creationId xmlns:a16="http://schemas.microsoft.com/office/drawing/2014/main" id="{DB204434-BA87-4622-861A-4F762423A660}"/>
              </a:ext>
            </a:extLst>
          </p:cNvPr>
          <p:cNvGraphicFramePr>
            <a:graphicFrameLocks noGrp="1"/>
          </p:cNvGraphicFramePr>
          <p:nvPr>
            <p:ph type="tbl" sz="quarter" idx="13"/>
            <p:extLst>
              <p:ext uri="{D42A27DB-BD31-4B8C-83A1-F6EECF244321}">
                <p14:modId xmlns:p14="http://schemas.microsoft.com/office/powerpoint/2010/main" val="129004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227098156"/>
                    </a:ext>
                  </a:extLst>
                </a:gridCol>
                <a:gridCol w="1069848">
                  <a:extLst>
                    <a:ext uri="{9D8B030D-6E8A-4147-A177-3AD203B41FA5}">
                      <a16:colId xmlns:a16="http://schemas.microsoft.com/office/drawing/2014/main" val="496153021"/>
                    </a:ext>
                  </a:extLst>
                </a:gridCol>
                <a:gridCol w="1069848">
                  <a:extLst>
                    <a:ext uri="{9D8B030D-6E8A-4147-A177-3AD203B41FA5}">
                      <a16:colId xmlns:a16="http://schemas.microsoft.com/office/drawing/2014/main" val="1986539920"/>
                    </a:ext>
                  </a:extLst>
                </a:gridCol>
                <a:gridCol w="1399032">
                  <a:extLst>
                    <a:ext uri="{9D8B030D-6E8A-4147-A177-3AD203B41FA5}">
                      <a16:colId xmlns:a16="http://schemas.microsoft.com/office/drawing/2014/main" val="1945362922"/>
                    </a:ext>
                  </a:extLst>
                </a:gridCol>
                <a:gridCol w="1069848">
                  <a:extLst>
                    <a:ext uri="{9D8B030D-6E8A-4147-A177-3AD203B41FA5}">
                      <a16:colId xmlns:a16="http://schemas.microsoft.com/office/drawing/2014/main" val="33334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589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13:30:08</a:t>
                      </a:r>
                      <a:r>
                        <a:rPr kumimoji="0" lang="en-US" sz="1000" b="0" i="0" u="none" strike="noStrike" kern="1200" cap="none" spc="0" normalizeH="0" baseline="0" noProof="0">
                          <a:ln>
                            <a:noFill/>
                          </a:ln>
                          <a:solidFill>
                            <a:prstClr val="black"/>
                          </a:solidFill>
                          <a:effectLst/>
                          <a:uLnTx/>
                          <a:uFillTx/>
                          <a:latin typeface="+mn-lt"/>
                          <a:ea typeface="+mn-ea"/>
                          <a:cs typeface="+mn-cs"/>
                        </a:rPr>
                        <a:t>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1.1849 %</a:t>
                      </a:r>
                    </a:p>
                  </a:txBody>
                  <a:tcPr/>
                </a:tc>
                <a:extLst>
                  <a:ext uri="{0D108BD9-81ED-4DB2-BD59-A6C34878D82A}">
                    <a16:rowId xmlns:a16="http://schemas.microsoft.com/office/drawing/2014/main" val="44928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- 2021-01-15 11:42:19</a:t>
                      </a:r>
                      <a:r>
                        <a:rPr kumimoji="0" lang="en-US" sz="1000" b="0" i="0" u="none" strike="noStrike" kern="1200" cap="none" spc="0" normalizeH="0" baseline="0" noProof="0">
                          <a:ln>
                            <a:noFill/>
                          </a:ln>
                          <a:solidFill>
                            <a:prstClr val="black"/>
                          </a:solidFill>
                          <a:effectLst/>
                          <a:uLnTx/>
                          <a:uFillTx/>
                          <a:latin typeface="+mn-lt"/>
                          <a:ea typeface="+mn-ea"/>
                          <a:cs typeface="+mn-cs"/>
                        </a:rPr>
                        <a:t>
 The @T1LoL squad faces one of the biggest challenges of the season. 
They need to beat the #Worlds2020 champion today. 
Full support! 📣#T1WIN 
🖱️@T1LoL 🆚 @DWGKIA 
🕛12:00 CET
📺lolesports.com
#T1FIGHTING #UnitedInRivalry twitter.com/T1LoL/status/1…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1.5088 %</a:t>
                      </a:r>
                    </a:p>
                  </a:txBody>
                  <a:tcPr/>
                </a:tc>
                <a:extLst>
                  <a:ext uri="{0D108BD9-81ED-4DB2-BD59-A6C34878D82A}">
                    <a16:rowId xmlns:a16="http://schemas.microsoft.com/office/drawing/2014/main" val="342180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@BMWEsports - 2021-01-17 16:58:06</a:t>
                      </a:r>
                      <a:r>
                        <a:rPr kumimoji="0" lang="pt-BR" sz="1000" b="0" i="0" u="none" strike="noStrike" kern="1200" cap="none" spc="0" normalizeH="0" baseline="0" noProof="0">
                          <a:ln>
                            <a:noFill/>
                          </a:ln>
                          <a:solidFill>
                            <a:prstClr val="black"/>
                          </a:solidFill>
                          <a:effectLst/>
                          <a:uLnTx/>
                          <a:uFillTx/>
                          <a:latin typeface="+mn-lt"/>
                          <a:ea typeface="+mn-ea"/>
                          <a:cs typeface="+mn-cs"/>
                        </a:rPr>
                        <a:t>
 L O V E 
I T.
#BMWSIM twitter.com/BMWMotorsport/…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1.5388 %</a:t>
                      </a:r>
                    </a:p>
                  </a:txBody>
                  <a:tcPr/>
                </a:tc>
                <a:extLst>
                  <a:ext uri="{0D108BD9-81ED-4DB2-BD59-A6C34878D82A}">
                    <a16:rowId xmlns:a16="http://schemas.microsoft.com/office/drawing/2014/main" val="104689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11:17:24</a:t>
                      </a:r>
                      <a:r>
                        <a:rPr kumimoji="0" lang="en-US" sz="1000" b="0" i="0" u="none" strike="noStrike" kern="1200" cap="none" spc="0" normalizeH="0" baseline="0" noProof="0">
                          <a:ln>
                            <a:noFill/>
                          </a:ln>
                          <a:solidFill>
                            <a:prstClr val="black"/>
                          </a:solidFill>
                          <a:effectLst/>
                          <a:uLnTx/>
                          <a:uFillTx/>
                          <a:latin typeface="+mn-lt"/>
                          <a:ea typeface="+mn-ea"/>
                          <a:cs typeface="+mn-cs"/>
                        </a:rPr>
                        <a:t>
 🦓-style.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1.4952 %</a:t>
                      </a:r>
                    </a:p>
                  </a:txBody>
                  <a:tcPr/>
                </a:tc>
                <a:extLst>
                  <a:ext uri="{0D108BD9-81ED-4DB2-BD59-A6C34878D82A}">
                    <a16:rowId xmlns:a16="http://schemas.microsoft.com/office/drawing/2014/main" val="1710131969"/>
                  </a:ext>
                </a:extLst>
              </a:tr>
            </a:tbl>
          </a:graphicData>
        </a:graphic>
      </p:graphicFrame>
      <p:sp>
        <p:nvSpPr>
          <p:cNvPr id="4" name="Text Placeholder 3">
            <a:extLst>
              <a:ext uri="{FF2B5EF4-FFF2-40B4-BE49-F238E27FC236}">
                <a16:creationId xmlns:a16="http://schemas.microsoft.com/office/drawing/2014/main" id="{6DA613F3-43E5-40E3-934D-9AA9F15D85CD}"/>
              </a:ext>
            </a:extLst>
          </p:cNvPr>
          <p:cNvSpPr>
            <a:spLocks noGrp="1"/>
          </p:cNvSpPr>
          <p:nvPr>
            <p:ph type="body" sz="quarter" idx="14"/>
          </p:nvPr>
        </p:nvSpPr>
        <p:spPr/>
        <p:txBody>
          <a:bodyPr/>
          <a:lstStyle/>
          <a:p>
            <a:r>
              <a:rPr lang="en-US"/>
              <a:t>01/11/2021 - 01/18/2021</a:t>
            </a:r>
          </a:p>
        </p:txBody>
      </p:sp>
    </p:spTree>
    <p:extLst>
      <p:ext uri="{BB962C8B-B14F-4D97-AF65-F5344CB8AC3E}">
        <p14:creationId xmlns:p14="http://schemas.microsoft.com/office/powerpoint/2010/main" val="3832821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DEDA9-284A-45AC-9EC0-ABB7F97DD058}"/>
              </a:ext>
            </a:extLst>
          </p:cNvPr>
          <p:cNvSpPr>
            <a:spLocks noGrp="1"/>
          </p:cNvSpPr>
          <p:nvPr>
            <p:ph type="title"/>
          </p:nvPr>
        </p:nvSpPr>
        <p:spPr/>
        <p:txBody>
          <a:bodyPr/>
          <a:lstStyle/>
          <a:p>
            <a:r>
              <a:rPr lang="en-US"/>
              <a:t>Twitter Own Tweets Table | BMW Esports - 6 of 6</a:t>
            </a:r>
          </a:p>
        </p:txBody>
      </p:sp>
      <p:graphicFrame>
        <p:nvGraphicFramePr>
          <p:cNvPr id="5" name="Table Placeholder 4">
            <a:extLst>
              <a:ext uri="{FF2B5EF4-FFF2-40B4-BE49-F238E27FC236}">
                <a16:creationId xmlns:a16="http://schemas.microsoft.com/office/drawing/2014/main" id="{A681250E-724A-4105-87EA-11538CA5F4E4}"/>
              </a:ext>
            </a:extLst>
          </p:cNvPr>
          <p:cNvGraphicFramePr>
            <a:graphicFrameLocks noGrp="1"/>
          </p:cNvGraphicFramePr>
          <p:nvPr>
            <p:ph type="tbl" sz="quarter" idx="13"/>
            <p:extLst>
              <p:ext uri="{D42A27DB-BD31-4B8C-83A1-F6EECF244321}">
                <p14:modId xmlns:p14="http://schemas.microsoft.com/office/powerpoint/2010/main" val="211901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717863645"/>
                    </a:ext>
                  </a:extLst>
                </a:gridCol>
                <a:gridCol w="1069848">
                  <a:extLst>
                    <a:ext uri="{9D8B030D-6E8A-4147-A177-3AD203B41FA5}">
                      <a16:colId xmlns:a16="http://schemas.microsoft.com/office/drawing/2014/main" val="1081984300"/>
                    </a:ext>
                  </a:extLst>
                </a:gridCol>
                <a:gridCol w="1069848">
                  <a:extLst>
                    <a:ext uri="{9D8B030D-6E8A-4147-A177-3AD203B41FA5}">
                      <a16:colId xmlns:a16="http://schemas.microsoft.com/office/drawing/2014/main" val="2459022064"/>
                    </a:ext>
                  </a:extLst>
                </a:gridCol>
                <a:gridCol w="1399032">
                  <a:extLst>
                    <a:ext uri="{9D8B030D-6E8A-4147-A177-3AD203B41FA5}">
                      <a16:colId xmlns:a16="http://schemas.microsoft.com/office/drawing/2014/main" val="3470831395"/>
                    </a:ext>
                  </a:extLst>
                </a:gridCol>
                <a:gridCol w="1069848">
                  <a:extLst>
                    <a:ext uri="{9D8B030D-6E8A-4147-A177-3AD203B41FA5}">
                      <a16:colId xmlns:a16="http://schemas.microsoft.com/office/drawing/2014/main" val="2488932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37409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14:49:27</a:t>
                      </a:r>
                      <a:r>
                        <a:rPr kumimoji="0" lang="en-US" sz="1000" b="0" i="0" u="none" strike="noStrike" kern="1200" cap="none" spc="0" normalizeH="0" baseline="0" noProof="0">
                          <a:ln>
                            <a:noFill/>
                          </a:ln>
                          <a:solidFill>
                            <a:prstClr val="black"/>
                          </a:solidFill>
                          <a:effectLst/>
                          <a:uLnTx/>
                          <a:uFillTx/>
                          <a:latin typeface="+mn-lt"/>
                          <a:ea typeface="+mn-ea"/>
                          <a:cs typeface="+mn-cs"/>
                        </a:rPr>
                        <a:t>
 Rogers, who else?!
Or how did this commercial go?
#BMWSIM @CoandaSimsport @JKRogers_92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1.1111 %</a:t>
                      </a:r>
                    </a:p>
                  </a:txBody>
                  <a:tcPr/>
                </a:tc>
                <a:extLst>
                  <a:ext uri="{0D108BD9-81ED-4DB2-BD59-A6C34878D82A}">
                    <a16:rowId xmlns:a16="http://schemas.microsoft.com/office/drawing/2014/main" val="197506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13:04:08</a:t>
                      </a:r>
                      <a:r>
                        <a:rPr kumimoji="0" lang="en-US" sz="1000" b="0" i="0" u="none" strike="noStrike" kern="1200" cap="none" spc="0" normalizeH="0" baseline="0" noProof="0">
                          <a:ln>
                            <a:noFill/>
                          </a:ln>
                          <a:solidFill>
                            <a:prstClr val="black"/>
                          </a:solidFill>
                          <a:effectLst/>
                          <a:uLnTx/>
                          <a:uFillTx/>
                          <a:latin typeface="+mn-lt"/>
                          <a:ea typeface="+mn-ea"/>
                          <a:cs typeface="+mn-cs"/>
                        </a:rPr>
                        <a:t>
 One
Two
Three
Stop the race, stop the race... 😜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1.2254 %</a:t>
                      </a:r>
                    </a:p>
                  </a:txBody>
                  <a:tcPr/>
                </a:tc>
                <a:extLst>
                  <a:ext uri="{0D108BD9-81ED-4DB2-BD59-A6C34878D82A}">
                    <a16:rowId xmlns:a16="http://schemas.microsoft.com/office/drawing/2014/main" val="194364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- 2021-01-17 15:17:33</a:t>
                      </a:r>
                      <a:r>
                        <a:rPr kumimoji="0" lang="en-US" sz="1000" b="0" i="0" u="none" strike="noStrike" kern="1200" cap="none" spc="0" normalizeH="0" baseline="0" noProof="0">
                          <a:ln>
                            <a:noFill/>
                          </a:ln>
                          <a:solidFill>
                            <a:prstClr val="black"/>
                          </a:solidFill>
                          <a:effectLst/>
                          <a:uLnTx/>
                          <a:uFillTx/>
                          <a:latin typeface="+mn-lt"/>
                          <a:ea typeface="+mn-ea"/>
                          <a:cs typeface="+mn-cs"/>
                        </a:rPr>
                        <a:t>
 Waiting for your replies! #BMWSIM twitter.com/BMWMotorsport/…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1.3353 %</a:t>
                      </a:r>
                    </a:p>
                  </a:txBody>
                  <a:tcPr/>
                </a:tc>
                <a:extLst>
                  <a:ext uri="{0D108BD9-81ED-4DB2-BD59-A6C34878D82A}">
                    <a16:rowId xmlns:a16="http://schemas.microsoft.com/office/drawing/2014/main" val="275085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- 2021-01-16 11:45:11</a:t>
                      </a:r>
                      <a:r>
                        <a:rPr kumimoji="0" lang="en-US" sz="1000" b="0" i="0" u="none" strike="noStrike" kern="1200" cap="none" spc="0" normalizeH="0" baseline="0" noProof="0">
                          <a:ln>
                            <a:noFill/>
                          </a:ln>
                          <a:solidFill>
                            <a:prstClr val="black"/>
                          </a:solidFill>
                          <a:effectLst/>
                          <a:uLnTx/>
                          <a:uFillTx/>
                          <a:latin typeface="+mn-lt"/>
                          <a:ea typeface="+mn-ea"/>
                          <a:cs typeface="+mn-cs"/>
                        </a:rPr>
                        <a:t>
 Good Luck &amp;amp; Have Fun! 🔥
#FPX #UnitedInRivalry twitter.com/FPX_Esports/st…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0.8723 %</a:t>
                      </a:r>
                    </a:p>
                  </a:txBody>
                  <a:tcPr/>
                </a:tc>
                <a:extLst>
                  <a:ext uri="{0D108BD9-81ED-4DB2-BD59-A6C34878D82A}">
                    <a16:rowId xmlns:a16="http://schemas.microsoft.com/office/drawing/2014/main" val="3310226489"/>
                  </a:ext>
                </a:extLst>
              </a:tr>
            </a:tbl>
          </a:graphicData>
        </a:graphic>
      </p:graphicFrame>
      <p:sp>
        <p:nvSpPr>
          <p:cNvPr id="4" name="Text Placeholder 3">
            <a:extLst>
              <a:ext uri="{FF2B5EF4-FFF2-40B4-BE49-F238E27FC236}">
                <a16:creationId xmlns:a16="http://schemas.microsoft.com/office/drawing/2014/main" id="{D52949AB-447F-47F8-ABC0-0446199672CA}"/>
              </a:ext>
            </a:extLst>
          </p:cNvPr>
          <p:cNvSpPr>
            <a:spLocks noGrp="1"/>
          </p:cNvSpPr>
          <p:nvPr>
            <p:ph type="body" sz="quarter" idx="14"/>
          </p:nvPr>
        </p:nvSpPr>
        <p:spPr/>
        <p:txBody>
          <a:bodyPr/>
          <a:lstStyle/>
          <a:p>
            <a:r>
              <a:rPr lang="en-US"/>
              <a:t>01/11/2021 - 01/18/2021</a:t>
            </a:r>
          </a:p>
        </p:txBody>
      </p:sp>
    </p:spTree>
    <p:extLst>
      <p:ext uri="{BB962C8B-B14F-4D97-AF65-F5344CB8AC3E}">
        <p14:creationId xmlns:p14="http://schemas.microsoft.com/office/powerpoint/2010/main" val="32378315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20210118_095313</Template>
  <TotalTime>1</TotalTime>
  <Words>442</Words>
  <Application>Microsoft Office PowerPoint</Application>
  <PresentationFormat>On-screen Show (4:3)</PresentationFormat>
  <Paragraphs>167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Twitter Own Tweets Table | BMW Esports - 1 of 6</vt:lpstr>
      <vt:lpstr>Twitter Own Tweets Table | BMW Esports - 2 of 6</vt:lpstr>
      <vt:lpstr>Twitter Own Tweets Table | BMW Esports - 3 of 6</vt:lpstr>
      <vt:lpstr>Twitter Own Tweets Table | BMW Esports - 4 of 6</vt:lpstr>
      <vt:lpstr>Twitter Own Tweets Table | BMW Esports - 5 of 6</vt:lpstr>
      <vt:lpstr>Twitter Own Tweets Table | BMW Esports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BMW Esports - 1 of 6</dc:title>
  <dc:creator>Frederik Peiniger</dc:creator>
  <cp:lastModifiedBy>Frederik Peiniger</cp:lastModifiedBy>
  <cp:revision>1</cp:revision>
  <dcterms:created xsi:type="dcterms:W3CDTF">2021-01-18T09:53:14Z</dcterms:created>
  <dcterms:modified xsi:type="dcterms:W3CDTF">2021-01-18T09:54:45Z</dcterms:modified>
</cp:coreProperties>
</file>