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F0EAB-BD82-4F3E-B32A-D754AA690BD8}"/>
              </a:ext>
            </a:extLst>
          </p:cNvPr>
          <p:cNvSpPr>
            <a:spLocks noGrp="1"/>
          </p:cNvSpPr>
          <p:nvPr>
            <p:ph type="title"/>
          </p:nvPr>
        </p:nvSpPr>
        <p:spPr/>
        <p:txBody>
          <a:bodyPr/>
          <a:lstStyle/>
          <a:p>
            <a:r>
              <a:rPr lang="en-US"/>
              <a:t>Facebook Own Posts Table | BMW Motorsport - 1 of 14</a:t>
            </a:r>
          </a:p>
        </p:txBody>
      </p:sp>
      <p:graphicFrame>
        <p:nvGraphicFramePr>
          <p:cNvPr id="5" name="Table Placeholder 4">
            <a:extLst>
              <a:ext uri="{FF2B5EF4-FFF2-40B4-BE49-F238E27FC236}">
                <a16:creationId xmlns:a16="http://schemas.microsoft.com/office/drawing/2014/main" id="{9B15E888-B991-44DB-B861-45453304C6D0}"/>
              </a:ext>
            </a:extLst>
          </p:cNvPr>
          <p:cNvGraphicFramePr>
            <a:graphicFrameLocks noGrp="1"/>
          </p:cNvGraphicFramePr>
          <p:nvPr>
            <p:ph type="tbl" sz="quarter" idx="13"/>
            <p:extLst>
              <p:ext uri="{D42A27DB-BD31-4B8C-83A1-F6EECF244321}">
                <p14:modId xmlns:p14="http://schemas.microsoft.com/office/powerpoint/2010/main" val="3728135246"/>
              </p:ext>
            </p:extLst>
          </p:nvPr>
        </p:nvGraphicFramePr>
        <p:xfrm>
          <a:off x="457200" y="1731963"/>
          <a:ext cx="7488934" cy="100584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49131550"/>
                    </a:ext>
                  </a:extLst>
                </a:gridCol>
                <a:gridCol w="1892807">
                  <a:extLst>
                    <a:ext uri="{9D8B030D-6E8A-4147-A177-3AD203B41FA5}">
                      <a16:colId xmlns:a16="http://schemas.microsoft.com/office/drawing/2014/main" val="3376009392"/>
                    </a:ext>
                  </a:extLst>
                </a:gridCol>
                <a:gridCol w="411480">
                  <a:extLst>
                    <a:ext uri="{9D8B030D-6E8A-4147-A177-3AD203B41FA5}">
                      <a16:colId xmlns:a16="http://schemas.microsoft.com/office/drawing/2014/main" val="3670879535"/>
                    </a:ext>
                  </a:extLst>
                </a:gridCol>
                <a:gridCol w="411480">
                  <a:extLst>
                    <a:ext uri="{9D8B030D-6E8A-4147-A177-3AD203B41FA5}">
                      <a16:colId xmlns:a16="http://schemas.microsoft.com/office/drawing/2014/main" val="168916292"/>
                    </a:ext>
                  </a:extLst>
                </a:gridCol>
                <a:gridCol w="411480">
                  <a:extLst>
                    <a:ext uri="{9D8B030D-6E8A-4147-A177-3AD203B41FA5}">
                      <a16:colId xmlns:a16="http://schemas.microsoft.com/office/drawing/2014/main" val="4112544632"/>
                    </a:ext>
                  </a:extLst>
                </a:gridCol>
                <a:gridCol w="411480">
                  <a:extLst>
                    <a:ext uri="{9D8B030D-6E8A-4147-A177-3AD203B41FA5}">
                      <a16:colId xmlns:a16="http://schemas.microsoft.com/office/drawing/2014/main" val="178708595"/>
                    </a:ext>
                  </a:extLst>
                </a:gridCol>
                <a:gridCol w="411480">
                  <a:extLst>
                    <a:ext uri="{9D8B030D-6E8A-4147-A177-3AD203B41FA5}">
                      <a16:colId xmlns:a16="http://schemas.microsoft.com/office/drawing/2014/main" val="1724735773"/>
                    </a:ext>
                  </a:extLst>
                </a:gridCol>
                <a:gridCol w="411480">
                  <a:extLst>
                    <a:ext uri="{9D8B030D-6E8A-4147-A177-3AD203B41FA5}">
                      <a16:colId xmlns:a16="http://schemas.microsoft.com/office/drawing/2014/main" val="3539113170"/>
                    </a:ext>
                  </a:extLst>
                </a:gridCol>
                <a:gridCol w="411480">
                  <a:extLst>
                    <a:ext uri="{9D8B030D-6E8A-4147-A177-3AD203B41FA5}">
                      <a16:colId xmlns:a16="http://schemas.microsoft.com/office/drawing/2014/main" val="1437800303"/>
                    </a:ext>
                  </a:extLst>
                </a:gridCol>
                <a:gridCol w="411480">
                  <a:extLst>
                    <a:ext uri="{9D8B030D-6E8A-4147-A177-3AD203B41FA5}">
                      <a16:colId xmlns:a16="http://schemas.microsoft.com/office/drawing/2014/main" val="513342802"/>
                    </a:ext>
                  </a:extLst>
                </a:gridCol>
                <a:gridCol w="411480">
                  <a:extLst>
                    <a:ext uri="{9D8B030D-6E8A-4147-A177-3AD203B41FA5}">
                      <a16:colId xmlns:a16="http://schemas.microsoft.com/office/drawing/2014/main" val="313962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58712594"/>
                  </a:ext>
                </a:extLst>
              </a:tr>
            </a:tbl>
          </a:graphicData>
        </a:graphic>
      </p:graphicFrame>
      <p:sp>
        <p:nvSpPr>
          <p:cNvPr id="4" name="Text Placeholder 3">
            <a:extLst>
              <a:ext uri="{FF2B5EF4-FFF2-40B4-BE49-F238E27FC236}">
                <a16:creationId xmlns:a16="http://schemas.microsoft.com/office/drawing/2014/main" id="{94DB9856-D232-467E-928F-29B518AF04EA}"/>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2460517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F029B-3C75-434D-B7A4-54AAA2E79B05}"/>
              </a:ext>
            </a:extLst>
          </p:cNvPr>
          <p:cNvSpPr>
            <a:spLocks noGrp="1"/>
          </p:cNvSpPr>
          <p:nvPr>
            <p:ph type="title"/>
          </p:nvPr>
        </p:nvSpPr>
        <p:spPr/>
        <p:txBody>
          <a:bodyPr/>
          <a:lstStyle/>
          <a:p>
            <a:r>
              <a:rPr lang="en-US"/>
              <a:t>Facebook Own Posts Table | BMW Motorsport - 2 of 14</a:t>
            </a:r>
          </a:p>
        </p:txBody>
      </p:sp>
      <p:graphicFrame>
        <p:nvGraphicFramePr>
          <p:cNvPr id="5" name="Table Placeholder 4">
            <a:extLst>
              <a:ext uri="{FF2B5EF4-FFF2-40B4-BE49-F238E27FC236}">
                <a16:creationId xmlns:a16="http://schemas.microsoft.com/office/drawing/2014/main" id="{B01F09B8-5B15-4372-B114-D142551218D8}"/>
              </a:ext>
            </a:extLst>
          </p:cNvPr>
          <p:cNvGraphicFramePr>
            <a:graphicFrameLocks noGrp="1"/>
          </p:cNvGraphicFramePr>
          <p:nvPr>
            <p:ph type="tbl" sz="quarter" idx="13"/>
            <p:extLst>
              <p:ext uri="{D42A27DB-BD31-4B8C-83A1-F6EECF244321}">
                <p14:modId xmlns:p14="http://schemas.microsoft.com/office/powerpoint/2010/main" val="421674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1300622"/>
                    </a:ext>
                  </a:extLst>
                </a:gridCol>
                <a:gridCol w="1892807">
                  <a:extLst>
                    <a:ext uri="{9D8B030D-6E8A-4147-A177-3AD203B41FA5}">
                      <a16:colId xmlns:a16="http://schemas.microsoft.com/office/drawing/2014/main" val="649321583"/>
                    </a:ext>
                  </a:extLst>
                </a:gridCol>
                <a:gridCol w="411480">
                  <a:extLst>
                    <a:ext uri="{9D8B030D-6E8A-4147-A177-3AD203B41FA5}">
                      <a16:colId xmlns:a16="http://schemas.microsoft.com/office/drawing/2014/main" val="567543760"/>
                    </a:ext>
                  </a:extLst>
                </a:gridCol>
                <a:gridCol w="411480">
                  <a:extLst>
                    <a:ext uri="{9D8B030D-6E8A-4147-A177-3AD203B41FA5}">
                      <a16:colId xmlns:a16="http://schemas.microsoft.com/office/drawing/2014/main" val="1295850540"/>
                    </a:ext>
                  </a:extLst>
                </a:gridCol>
                <a:gridCol w="411480">
                  <a:extLst>
                    <a:ext uri="{9D8B030D-6E8A-4147-A177-3AD203B41FA5}">
                      <a16:colId xmlns:a16="http://schemas.microsoft.com/office/drawing/2014/main" val="4264433679"/>
                    </a:ext>
                  </a:extLst>
                </a:gridCol>
                <a:gridCol w="411480">
                  <a:extLst>
                    <a:ext uri="{9D8B030D-6E8A-4147-A177-3AD203B41FA5}">
                      <a16:colId xmlns:a16="http://schemas.microsoft.com/office/drawing/2014/main" val="2051689395"/>
                    </a:ext>
                  </a:extLst>
                </a:gridCol>
                <a:gridCol w="411480">
                  <a:extLst>
                    <a:ext uri="{9D8B030D-6E8A-4147-A177-3AD203B41FA5}">
                      <a16:colId xmlns:a16="http://schemas.microsoft.com/office/drawing/2014/main" val="1854463541"/>
                    </a:ext>
                  </a:extLst>
                </a:gridCol>
                <a:gridCol w="411480">
                  <a:extLst>
                    <a:ext uri="{9D8B030D-6E8A-4147-A177-3AD203B41FA5}">
                      <a16:colId xmlns:a16="http://schemas.microsoft.com/office/drawing/2014/main" val="319076100"/>
                    </a:ext>
                  </a:extLst>
                </a:gridCol>
                <a:gridCol w="411480">
                  <a:extLst>
                    <a:ext uri="{9D8B030D-6E8A-4147-A177-3AD203B41FA5}">
                      <a16:colId xmlns:a16="http://schemas.microsoft.com/office/drawing/2014/main" val="3448410210"/>
                    </a:ext>
                  </a:extLst>
                </a:gridCol>
                <a:gridCol w="411480">
                  <a:extLst>
                    <a:ext uri="{9D8B030D-6E8A-4147-A177-3AD203B41FA5}">
                      <a16:colId xmlns:a16="http://schemas.microsoft.com/office/drawing/2014/main" val="4137348268"/>
                    </a:ext>
                  </a:extLst>
                </a:gridCol>
                <a:gridCol w="411480">
                  <a:extLst>
                    <a:ext uri="{9D8B030D-6E8A-4147-A177-3AD203B41FA5}">
                      <a16:colId xmlns:a16="http://schemas.microsoft.com/office/drawing/2014/main" val="4068186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3936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- 2020-11-29 17:00:00</a:t>
                      </a:r>
                      <a:r>
                        <a:rPr kumimoji="0" lang="en-US" sz="1000" b="0" i="0" u="none" strike="noStrike" kern="1200" cap="none" spc="0" normalizeH="0" baseline="0" noProof="0">
                          <a:ln>
                            <a:noFill/>
                          </a:ln>
                          <a:solidFill>
                            <a:prstClr val="black"/>
                          </a:solidFill>
                          <a:effectLst/>
                          <a:uLnTx/>
                          <a:uFillTx/>
                          <a:latin typeface="+mn-lt"/>
                          <a:ea typeface="+mn-ea"/>
                          <a:cs typeface="+mn-cs"/>
                        </a:rPr>
                        <a:t>
 The 2020 BMW Motorsport SIM Racing season draws to a close with a real blast: BMW SIM LIVE.
You can expect world premieres and nerve-racking sim races with some of the best pro-racers on the planet. Be curious, we have exciting news about the BMW Motorsport SIM Racing programme for you.
Join us for this digital event, broadcast live from BMW Welt on 5 December (from 4pm CET), on our YouTube stream: b.mw/sim_live.
#BMWSIM BMW Welt | BMW 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https://scontent-iad3-1.xx.fbcdn.net/v/t1.0-9/p720x720/127622805_3649402861765515_5029592418516041472_o.jpg?_nc_cat=104&amp;ccb=2&amp;_nc_sid=8024bb&amp;_nc_ohc=4CSRMX3CMWEAX9RzNCR&amp;_nc_ht=scontent-iad3-1.xx&amp;tp=6&amp;oh=d91b002523213f61e7b4c340397532e5&amp;oe=60234BC9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2.3899 %</a:t>
                      </a:r>
                    </a:p>
                  </a:txBody>
                  <a:tcPr/>
                </a:tc>
                <a:extLst>
                  <a:ext uri="{0D108BD9-81ED-4DB2-BD59-A6C34878D82A}">
                    <a16:rowId xmlns:a16="http://schemas.microsoft.com/office/drawing/2014/main" val="1420839302"/>
                  </a:ext>
                </a:extLst>
              </a:tr>
            </a:tbl>
          </a:graphicData>
        </a:graphic>
      </p:graphicFrame>
      <p:sp>
        <p:nvSpPr>
          <p:cNvPr id="4" name="Text Placeholder 3">
            <a:extLst>
              <a:ext uri="{FF2B5EF4-FFF2-40B4-BE49-F238E27FC236}">
                <a16:creationId xmlns:a16="http://schemas.microsoft.com/office/drawing/2014/main" id="{91D85E80-1AA1-4E1B-9FDD-2D460E98DED0}"/>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176948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C816-13AB-4026-8883-BC51A8467AA6}"/>
              </a:ext>
            </a:extLst>
          </p:cNvPr>
          <p:cNvSpPr>
            <a:spLocks noGrp="1"/>
          </p:cNvSpPr>
          <p:nvPr>
            <p:ph type="title"/>
          </p:nvPr>
        </p:nvSpPr>
        <p:spPr/>
        <p:txBody>
          <a:bodyPr/>
          <a:lstStyle/>
          <a:p>
            <a:r>
              <a:rPr lang="en-US"/>
              <a:t>Facebook Own Posts Table | BMW Motorsport - 3 of 14</a:t>
            </a:r>
          </a:p>
        </p:txBody>
      </p:sp>
      <p:graphicFrame>
        <p:nvGraphicFramePr>
          <p:cNvPr id="5" name="Table Placeholder 4">
            <a:extLst>
              <a:ext uri="{FF2B5EF4-FFF2-40B4-BE49-F238E27FC236}">
                <a16:creationId xmlns:a16="http://schemas.microsoft.com/office/drawing/2014/main" id="{9B929215-D65C-45F1-ABD1-92AF06F61185}"/>
              </a:ext>
            </a:extLst>
          </p:cNvPr>
          <p:cNvGraphicFramePr>
            <a:graphicFrameLocks noGrp="1"/>
          </p:cNvGraphicFramePr>
          <p:nvPr>
            <p:ph type="tbl" sz="quarter" idx="13"/>
            <p:extLst>
              <p:ext uri="{D42A27DB-BD31-4B8C-83A1-F6EECF244321}">
                <p14:modId xmlns:p14="http://schemas.microsoft.com/office/powerpoint/2010/main" val="196960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05715180"/>
                    </a:ext>
                  </a:extLst>
                </a:gridCol>
                <a:gridCol w="1892807">
                  <a:extLst>
                    <a:ext uri="{9D8B030D-6E8A-4147-A177-3AD203B41FA5}">
                      <a16:colId xmlns:a16="http://schemas.microsoft.com/office/drawing/2014/main" val="3723294811"/>
                    </a:ext>
                  </a:extLst>
                </a:gridCol>
                <a:gridCol w="411480">
                  <a:extLst>
                    <a:ext uri="{9D8B030D-6E8A-4147-A177-3AD203B41FA5}">
                      <a16:colId xmlns:a16="http://schemas.microsoft.com/office/drawing/2014/main" val="3716002462"/>
                    </a:ext>
                  </a:extLst>
                </a:gridCol>
                <a:gridCol w="411480">
                  <a:extLst>
                    <a:ext uri="{9D8B030D-6E8A-4147-A177-3AD203B41FA5}">
                      <a16:colId xmlns:a16="http://schemas.microsoft.com/office/drawing/2014/main" val="1950902829"/>
                    </a:ext>
                  </a:extLst>
                </a:gridCol>
                <a:gridCol w="411480">
                  <a:extLst>
                    <a:ext uri="{9D8B030D-6E8A-4147-A177-3AD203B41FA5}">
                      <a16:colId xmlns:a16="http://schemas.microsoft.com/office/drawing/2014/main" val="1893685698"/>
                    </a:ext>
                  </a:extLst>
                </a:gridCol>
                <a:gridCol w="411480">
                  <a:extLst>
                    <a:ext uri="{9D8B030D-6E8A-4147-A177-3AD203B41FA5}">
                      <a16:colId xmlns:a16="http://schemas.microsoft.com/office/drawing/2014/main" val="3966604406"/>
                    </a:ext>
                  </a:extLst>
                </a:gridCol>
                <a:gridCol w="411480">
                  <a:extLst>
                    <a:ext uri="{9D8B030D-6E8A-4147-A177-3AD203B41FA5}">
                      <a16:colId xmlns:a16="http://schemas.microsoft.com/office/drawing/2014/main" val="4267941497"/>
                    </a:ext>
                  </a:extLst>
                </a:gridCol>
                <a:gridCol w="411480">
                  <a:extLst>
                    <a:ext uri="{9D8B030D-6E8A-4147-A177-3AD203B41FA5}">
                      <a16:colId xmlns:a16="http://schemas.microsoft.com/office/drawing/2014/main" val="523425690"/>
                    </a:ext>
                  </a:extLst>
                </a:gridCol>
                <a:gridCol w="411480">
                  <a:extLst>
                    <a:ext uri="{9D8B030D-6E8A-4147-A177-3AD203B41FA5}">
                      <a16:colId xmlns:a16="http://schemas.microsoft.com/office/drawing/2014/main" val="518992396"/>
                    </a:ext>
                  </a:extLst>
                </a:gridCol>
                <a:gridCol w="411480">
                  <a:extLst>
                    <a:ext uri="{9D8B030D-6E8A-4147-A177-3AD203B41FA5}">
                      <a16:colId xmlns:a16="http://schemas.microsoft.com/office/drawing/2014/main" val="397659938"/>
                    </a:ext>
                  </a:extLst>
                </a:gridCol>
                <a:gridCol w="411480">
                  <a:extLst>
                    <a:ext uri="{9D8B030D-6E8A-4147-A177-3AD203B41FA5}">
                      <a16:colId xmlns:a16="http://schemas.microsoft.com/office/drawing/2014/main" val="3280664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4926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- 2020-11-28 12:30:12</a:t>
                      </a:r>
                      <a:r>
                        <a:rPr kumimoji="0" lang="en-US" sz="1000" b="0" i="0" u="none" strike="noStrike" kern="1200" cap="none" spc="0" normalizeH="0" baseline="0" noProof="0">
                          <a:ln>
                            <a:noFill/>
                          </a:ln>
                          <a:solidFill>
                            <a:prstClr val="black"/>
                          </a:solidFill>
                          <a:effectLst/>
                          <a:uLnTx/>
                          <a:uFillTx/>
                          <a:latin typeface="+mn-lt"/>
                          <a:ea typeface="+mn-ea"/>
                          <a:cs typeface="+mn-cs"/>
                        </a:rPr>
                        <a:t>
 There is hardly time to catch your breath: After the BMW Bank team won the title in the Digital Nürburgring Endurance Series a month ago, the first race of the second season of the virtual Nordschleife spectacle will go green on Saturday.
Join us live for 3 hours of Nürburgring action on our stream.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https://scontent-iad3-1.xx.fbcdn.net/v/t15.13418-10/s720x720/121897613_683980089174769_4468042771371576605_n.jpg?_nc_cat=110&amp;ccb=2&amp;_nc_sid=ad6a45&amp;_nc_ohc=jGJL8S5PvcUAX_iVQte&amp;_nc_ht=scontent-iad3-1.xx&amp;oh=a9aaf7462332398cc2f3326e14da6002&amp;oe=60204549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11.3340 %</a:t>
                      </a:r>
                    </a:p>
                  </a:txBody>
                  <a:tcPr/>
                </a:tc>
                <a:extLst>
                  <a:ext uri="{0D108BD9-81ED-4DB2-BD59-A6C34878D82A}">
                    <a16:rowId xmlns:a16="http://schemas.microsoft.com/office/drawing/2014/main" val="688665775"/>
                  </a:ext>
                </a:extLst>
              </a:tr>
            </a:tbl>
          </a:graphicData>
        </a:graphic>
      </p:graphicFrame>
      <p:sp>
        <p:nvSpPr>
          <p:cNvPr id="4" name="Text Placeholder 3">
            <a:extLst>
              <a:ext uri="{FF2B5EF4-FFF2-40B4-BE49-F238E27FC236}">
                <a16:creationId xmlns:a16="http://schemas.microsoft.com/office/drawing/2014/main" id="{A018C764-4C9E-4FA3-85FE-D58EF93BD6A7}"/>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1123792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C8A8-722E-44D7-B902-68DF2C4FFC54}"/>
              </a:ext>
            </a:extLst>
          </p:cNvPr>
          <p:cNvSpPr>
            <a:spLocks noGrp="1"/>
          </p:cNvSpPr>
          <p:nvPr>
            <p:ph type="title"/>
          </p:nvPr>
        </p:nvSpPr>
        <p:spPr/>
        <p:txBody>
          <a:bodyPr/>
          <a:lstStyle/>
          <a:p>
            <a:r>
              <a:rPr lang="en-US"/>
              <a:t>Facebook Own Posts Table | BMW Motorsport - 4 of 14</a:t>
            </a:r>
          </a:p>
        </p:txBody>
      </p:sp>
      <p:graphicFrame>
        <p:nvGraphicFramePr>
          <p:cNvPr id="5" name="Table Placeholder 4">
            <a:extLst>
              <a:ext uri="{FF2B5EF4-FFF2-40B4-BE49-F238E27FC236}">
                <a16:creationId xmlns:a16="http://schemas.microsoft.com/office/drawing/2014/main" id="{AC431C8D-65E5-40CA-B5FF-317731E54572}"/>
              </a:ext>
            </a:extLst>
          </p:cNvPr>
          <p:cNvGraphicFramePr>
            <a:graphicFrameLocks noGrp="1"/>
          </p:cNvGraphicFramePr>
          <p:nvPr>
            <p:ph type="tbl" sz="quarter" idx="13"/>
            <p:extLst>
              <p:ext uri="{D42A27DB-BD31-4B8C-83A1-F6EECF244321}">
                <p14:modId xmlns:p14="http://schemas.microsoft.com/office/powerpoint/2010/main" val="2733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33112797"/>
                    </a:ext>
                  </a:extLst>
                </a:gridCol>
                <a:gridCol w="1892807">
                  <a:extLst>
                    <a:ext uri="{9D8B030D-6E8A-4147-A177-3AD203B41FA5}">
                      <a16:colId xmlns:a16="http://schemas.microsoft.com/office/drawing/2014/main" val="3275272599"/>
                    </a:ext>
                  </a:extLst>
                </a:gridCol>
                <a:gridCol w="411480">
                  <a:extLst>
                    <a:ext uri="{9D8B030D-6E8A-4147-A177-3AD203B41FA5}">
                      <a16:colId xmlns:a16="http://schemas.microsoft.com/office/drawing/2014/main" val="984038762"/>
                    </a:ext>
                  </a:extLst>
                </a:gridCol>
                <a:gridCol w="411480">
                  <a:extLst>
                    <a:ext uri="{9D8B030D-6E8A-4147-A177-3AD203B41FA5}">
                      <a16:colId xmlns:a16="http://schemas.microsoft.com/office/drawing/2014/main" val="2199373360"/>
                    </a:ext>
                  </a:extLst>
                </a:gridCol>
                <a:gridCol w="411480">
                  <a:extLst>
                    <a:ext uri="{9D8B030D-6E8A-4147-A177-3AD203B41FA5}">
                      <a16:colId xmlns:a16="http://schemas.microsoft.com/office/drawing/2014/main" val="1173866767"/>
                    </a:ext>
                  </a:extLst>
                </a:gridCol>
                <a:gridCol w="411480">
                  <a:extLst>
                    <a:ext uri="{9D8B030D-6E8A-4147-A177-3AD203B41FA5}">
                      <a16:colId xmlns:a16="http://schemas.microsoft.com/office/drawing/2014/main" val="1708010942"/>
                    </a:ext>
                  </a:extLst>
                </a:gridCol>
                <a:gridCol w="411480">
                  <a:extLst>
                    <a:ext uri="{9D8B030D-6E8A-4147-A177-3AD203B41FA5}">
                      <a16:colId xmlns:a16="http://schemas.microsoft.com/office/drawing/2014/main" val="3277524054"/>
                    </a:ext>
                  </a:extLst>
                </a:gridCol>
                <a:gridCol w="411480">
                  <a:extLst>
                    <a:ext uri="{9D8B030D-6E8A-4147-A177-3AD203B41FA5}">
                      <a16:colId xmlns:a16="http://schemas.microsoft.com/office/drawing/2014/main" val="3657870755"/>
                    </a:ext>
                  </a:extLst>
                </a:gridCol>
                <a:gridCol w="411480">
                  <a:extLst>
                    <a:ext uri="{9D8B030D-6E8A-4147-A177-3AD203B41FA5}">
                      <a16:colId xmlns:a16="http://schemas.microsoft.com/office/drawing/2014/main" val="3862456551"/>
                    </a:ext>
                  </a:extLst>
                </a:gridCol>
                <a:gridCol w="411480">
                  <a:extLst>
                    <a:ext uri="{9D8B030D-6E8A-4147-A177-3AD203B41FA5}">
                      <a16:colId xmlns:a16="http://schemas.microsoft.com/office/drawing/2014/main" val="1831158186"/>
                    </a:ext>
                  </a:extLst>
                </a:gridCol>
                <a:gridCol w="411480">
                  <a:extLst>
                    <a:ext uri="{9D8B030D-6E8A-4147-A177-3AD203B41FA5}">
                      <a16:colId xmlns:a16="http://schemas.microsoft.com/office/drawing/2014/main" val="151630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8294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- 2020-12-01 14:51:49</a:t>
                      </a:r>
                      <a:r>
                        <a:rPr kumimoji="0" lang="en-US" sz="1000" b="0" i="0" u="none" strike="noStrike" kern="1200" cap="none" spc="0" normalizeH="0" baseline="0" noProof="0">
                          <a:ln>
                            <a:noFill/>
                          </a:ln>
                          <a:solidFill>
                            <a:prstClr val="black"/>
                          </a:solidFill>
                          <a:effectLst/>
                          <a:uLnTx/>
                          <a:uFillTx/>
                          <a:latin typeface="+mn-lt"/>
                          <a:ea typeface="+mn-ea"/>
                          <a:cs typeface="+mn-cs"/>
                        </a:rPr>
                        <a:t>
 Experience world premieres and thrilling sim racing action with some of the best sim racers on the planet at BMW SIM LIVE 2020 - the absolute highlight of the BMW Motorsport SIM Racing year.
Be curious and join us live on our stream.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1.0894 %</a:t>
                      </a:r>
                    </a:p>
                  </a:txBody>
                  <a:tcPr/>
                </a:tc>
                <a:extLst>
                  <a:ext uri="{0D108BD9-81ED-4DB2-BD59-A6C34878D82A}">
                    <a16:rowId xmlns:a16="http://schemas.microsoft.com/office/drawing/2014/main" val="909027230"/>
                  </a:ext>
                </a:extLst>
              </a:tr>
            </a:tbl>
          </a:graphicData>
        </a:graphic>
      </p:graphicFrame>
      <p:sp>
        <p:nvSpPr>
          <p:cNvPr id="4" name="Text Placeholder 3">
            <a:extLst>
              <a:ext uri="{FF2B5EF4-FFF2-40B4-BE49-F238E27FC236}">
                <a16:creationId xmlns:a16="http://schemas.microsoft.com/office/drawing/2014/main" id="{99F99157-A8E0-4FB6-AE9A-90FFF2641F9F}"/>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3098087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28168-980A-4F42-AF78-586DB886B7C8}"/>
              </a:ext>
            </a:extLst>
          </p:cNvPr>
          <p:cNvSpPr>
            <a:spLocks noGrp="1"/>
          </p:cNvSpPr>
          <p:nvPr>
            <p:ph type="title"/>
          </p:nvPr>
        </p:nvSpPr>
        <p:spPr/>
        <p:txBody>
          <a:bodyPr/>
          <a:lstStyle/>
          <a:p>
            <a:r>
              <a:rPr lang="en-US"/>
              <a:t>Facebook Own Posts Table | BMW Motorsport - 5 of 14</a:t>
            </a:r>
          </a:p>
        </p:txBody>
      </p:sp>
      <p:graphicFrame>
        <p:nvGraphicFramePr>
          <p:cNvPr id="5" name="Table Placeholder 4">
            <a:extLst>
              <a:ext uri="{FF2B5EF4-FFF2-40B4-BE49-F238E27FC236}">
                <a16:creationId xmlns:a16="http://schemas.microsoft.com/office/drawing/2014/main" id="{2084C4E6-9972-4FAA-972B-D9B0948351FB}"/>
              </a:ext>
            </a:extLst>
          </p:cNvPr>
          <p:cNvGraphicFramePr>
            <a:graphicFrameLocks noGrp="1"/>
          </p:cNvGraphicFramePr>
          <p:nvPr>
            <p:ph type="tbl" sz="quarter" idx="13"/>
            <p:extLst>
              <p:ext uri="{D42A27DB-BD31-4B8C-83A1-F6EECF244321}">
                <p14:modId xmlns:p14="http://schemas.microsoft.com/office/powerpoint/2010/main" val="397812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70097855"/>
                    </a:ext>
                  </a:extLst>
                </a:gridCol>
                <a:gridCol w="1892807">
                  <a:extLst>
                    <a:ext uri="{9D8B030D-6E8A-4147-A177-3AD203B41FA5}">
                      <a16:colId xmlns:a16="http://schemas.microsoft.com/office/drawing/2014/main" val="2980590677"/>
                    </a:ext>
                  </a:extLst>
                </a:gridCol>
                <a:gridCol w="411480">
                  <a:extLst>
                    <a:ext uri="{9D8B030D-6E8A-4147-A177-3AD203B41FA5}">
                      <a16:colId xmlns:a16="http://schemas.microsoft.com/office/drawing/2014/main" val="2593292848"/>
                    </a:ext>
                  </a:extLst>
                </a:gridCol>
                <a:gridCol w="411480">
                  <a:extLst>
                    <a:ext uri="{9D8B030D-6E8A-4147-A177-3AD203B41FA5}">
                      <a16:colId xmlns:a16="http://schemas.microsoft.com/office/drawing/2014/main" val="472560851"/>
                    </a:ext>
                  </a:extLst>
                </a:gridCol>
                <a:gridCol w="411480">
                  <a:extLst>
                    <a:ext uri="{9D8B030D-6E8A-4147-A177-3AD203B41FA5}">
                      <a16:colId xmlns:a16="http://schemas.microsoft.com/office/drawing/2014/main" val="4019270430"/>
                    </a:ext>
                  </a:extLst>
                </a:gridCol>
                <a:gridCol w="411480">
                  <a:extLst>
                    <a:ext uri="{9D8B030D-6E8A-4147-A177-3AD203B41FA5}">
                      <a16:colId xmlns:a16="http://schemas.microsoft.com/office/drawing/2014/main" val="765336308"/>
                    </a:ext>
                  </a:extLst>
                </a:gridCol>
                <a:gridCol w="411480">
                  <a:extLst>
                    <a:ext uri="{9D8B030D-6E8A-4147-A177-3AD203B41FA5}">
                      <a16:colId xmlns:a16="http://schemas.microsoft.com/office/drawing/2014/main" val="1411993599"/>
                    </a:ext>
                  </a:extLst>
                </a:gridCol>
                <a:gridCol w="411480">
                  <a:extLst>
                    <a:ext uri="{9D8B030D-6E8A-4147-A177-3AD203B41FA5}">
                      <a16:colId xmlns:a16="http://schemas.microsoft.com/office/drawing/2014/main" val="3531173827"/>
                    </a:ext>
                  </a:extLst>
                </a:gridCol>
                <a:gridCol w="411480">
                  <a:extLst>
                    <a:ext uri="{9D8B030D-6E8A-4147-A177-3AD203B41FA5}">
                      <a16:colId xmlns:a16="http://schemas.microsoft.com/office/drawing/2014/main" val="312282593"/>
                    </a:ext>
                  </a:extLst>
                </a:gridCol>
                <a:gridCol w="411480">
                  <a:extLst>
                    <a:ext uri="{9D8B030D-6E8A-4147-A177-3AD203B41FA5}">
                      <a16:colId xmlns:a16="http://schemas.microsoft.com/office/drawing/2014/main" val="109483914"/>
                    </a:ext>
                  </a:extLst>
                </a:gridCol>
                <a:gridCol w="411480">
                  <a:extLst>
                    <a:ext uri="{9D8B030D-6E8A-4147-A177-3AD203B41FA5}">
                      <a16:colId xmlns:a16="http://schemas.microsoft.com/office/drawing/2014/main" val="311704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66369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- 2020-11-28 17:17:16</a:t>
                      </a:r>
                      <a:r>
                        <a:rPr kumimoji="0" lang="en-US" sz="1000" b="0" i="0" u="none" strike="noStrike" kern="1200" cap="none" spc="0" normalizeH="0" baseline="0" noProof="0">
                          <a:ln>
                            <a:noFill/>
                          </a:ln>
                          <a:solidFill>
                            <a:prstClr val="black"/>
                          </a:solidFill>
                          <a:effectLst/>
                          <a:uLnTx/>
                          <a:uFillTx/>
                          <a:latin typeface="+mn-lt"/>
                          <a:ea typeface="+mn-ea"/>
                          <a:cs typeface="+mn-cs"/>
                        </a:rPr>
                        <a:t>
 What a great season-opener in the Digital Nürburgring Endurance Series for the BMW Z4 GT3! 🏆
P1: MAHLE RACING TEAM 🥇
P2: BS+COMPETITION 🥈
P3: Williams Esports 🥉
P4: Team BMW Bank
Huge congrats! 👏🏼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https://scontent-iad3-1.xx.fbcdn.net/v/t1.0-9/p720x720/127855542_3652561914782943_6714313083023826225_o.jpg?_nc_cat=100&amp;ccb=2&amp;_nc_sid=8024bb&amp;_nc_ohc=o5af7bbcGgwAX9L51Zq&amp;_nc_ht=scontent-iad3-1.xx&amp;tp=6&amp;oh=a2be52ce98f8a67d057f26fd963f46f2&amp;oe=60225F69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2.3260 %</a:t>
                      </a:r>
                    </a:p>
                  </a:txBody>
                  <a:tcPr/>
                </a:tc>
                <a:extLst>
                  <a:ext uri="{0D108BD9-81ED-4DB2-BD59-A6C34878D82A}">
                    <a16:rowId xmlns:a16="http://schemas.microsoft.com/office/drawing/2014/main" val="3177125904"/>
                  </a:ext>
                </a:extLst>
              </a:tr>
            </a:tbl>
          </a:graphicData>
        </a:graphic>
      </p:graphicFrame>
      <p:sp>
        <p:nvSpPr>
          <p:cNvPr id="4" name="Text Placeholder 3">
            <a:extLst>
              <a:ext uri="{FF2B5EF4-FFF2-40B4-BE49-F238E27FC236}">
                <a16:creationId xmlns:a16="http://schemas.microsoft.com/office/drawing/2014/main" id="{89156408-A4F9-40BB-B2D2-B3E8C7AA2DDC}"/>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315415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2136-4FF5-4858-B40C-17C23DE3BCD7}"/>
              </a:ext>
            </a:extLst>
          </p:cNvPr>
          <p:cNvSpPr>
            <a:spLocks noGrp="1"/>
          </p:cNvSpPr>
          <p:nvPr>
            <p:ph type="title"/>
          </p:nvPr>
        </p:nvSpPr>
        <p:spPr/>
        <p:txBody>
          <a:bodyPr/>
          <a:lstStyle/>
          <a:p>
            <a:r>
              <a:rPr lang="en-US"/>
              <a:t>Facebook Own Posts Table | BMW Motorsport - 6 of 14</a:t>
            </a:r>
          </a:p>
        </p:txBody>
      </p:sp>
      <p:graphicFrame>
        <p:nvGraphicFramePr>
          <p:cNvPr id="5" name="Table Placeholder 4">
            <a:extLst>
              <a:ext uri="{FF2B5EF4-FFF2-40B4-BE49-F238E27FC236}">
                <a16:creationId xmlns:a16="http://schemas.microsoft.com/office/drawing/2014/main" id="{9B8E1D8B-2DE4-4A6D-AC56-90E596681A25}"/>
              </a:ext>
            </a:extLst>
          </p:cNvPr>
          <p:cNvGraphicFramePr>
            <a:graphicFrameLocks noGrp="1"/>
          </p:cNvGraphicFramePr>
          <p:nvPr>
            <p:ph type="tbl" sz="quarter" idx="13"/>
            <p:extLst>
              <p:ext uri="{D42A27DB-BD31-4B8C-83A1-F6EECF244321}">
                <p14:modId xmlns:p14="http://schemas.microsoft.com/office/powerpoint/2010/main" val="4065603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09563390"/>
                    </a:ext>
                  </a:extLst>
                </a:gridCol>
                <a:gridCol w="1892807">
                  <a:extLst>
                    <a:ext uri="{9D8B030D-6E8A-4147-A177-3AD203B41FA5}">
                      <a16:colId xmlns:a16="http://schemas.microsoft.com/office/drawing/2014/main" val="3537577931"/>
                    </a:ext>
                  </a:extLst>
                </a:gridCol>
                <a:gridCol w="411480">
                  <a:extLst>
                    <a:ext uri="{9D8B030D-6E8A-4147-A177-3AD203B41FA5}">
                      <a16:colId xmlns:a16="http://schemas.microsoft.com/office/drawing/2014/main" val="463184279"/>
                    </a:ext>
                  </a:extLst>
                </a:gridCol>
                <a:gridCol w="411480">
                  <a:extLst>
                    <a:ext uri="{9D8B030D-6E8A-4147-A177-3AD203B41FA5}">
                      <a16:colId xmlns:a16="http://schemas.microsoft.com/office/drawing/2014/main" val="1516740022"/>
                    </a:ext>
                  </a:extLst>
                </a:gridCol>
                <a:gridCol w="411480">
                  <a:extLst>
                    <a:ext uri="{9D8B030D-6E8A-4147-A177-3AD203B41FA5}">
                      <a16:colId xmlns:a16="http://schemas.microsoft.com/office/drawing/2014/main" val="1082702839"/>
                    </a:ext>
                  </a:extLst>
                </a:gridCol>
                <a:gridCol w="411480">
                  <a:extLst>
                    <a:ext uri="{9D8B030D-6E8A-4147-A177-3AD203B41FA5}">
                      <a16:colId xmlns:a16="http://schemas.microsoft.com/office/drawing/2014/main" val="1362981571"/>
                    </a:ext>
                  </a:extLst>
                </a:gridCol>
                <a:gridCol w="411480">
                  <a:extLst>
                    <a:ext uri="{9D8B030D-6E8A-4147-A177-3AD203B41FA5}">
                      <a16:colId xmlns:a16="http://schemas.microsoft.com/office/drawing/2014/main" val="278421899"/>
                    </a:ext>
                  </a:extLst>
                </a:gridCol>
                <a:gridCol w="411480">
                  <a:extLst>
                    <a:ext uri="{9D8B030D-6E8A-4147-A177-3AD203B41FA5}">
                      <a16:colId xmlns:a16="http://schemas.microsoft.com/office/drawing/2014/main" val="2728285044"/>
                    </a:ext>
                  </a:extLst>
                </a:gridCol>
                <a:gridCol w="411480">
                  <a:extLst>
                    <a:ext uri="{9D8B030D-6E8A-4147-A177-3AD203B41FA5}">
                      <a16:colId xmlns:a16="http://schemas.microsoft.com/office/drawing/2014/main" val="3049585841"/>
                    </a:ext>
                  </a:extLst>
                </a:gridCol>
                <a:gridCol w="411480">
                  <a:extLst>
                    <a:ext uri="{9D8B030D-6E8A-4147-A177-3AD203B41FA5}">
                      <a16:colId xmlns:a16="http://schemas.microsoft.com/office/drawing/2014/main" val="1750827523"/>
                    </a:ext>
                  </a:extLst>
                </a:gridCol>
                <a:gridCol w="411480">
                  <a:extLst>
                    <a:ext uri="{9D8B030D-6E8A-4147-A177-3AD203B41FA5}">
                      <a16:colId xmlns:a16="http://schemas.microsoft.com/office/drawing/2014/main" val="298934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1319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- 2020-11-27 17:15:38</a:t>
                      </a:r>
                      <a:r>
                        <a:rPr kumimoji="0" lang="en-US" sz="1000" b="0" i="0" u="none" strike="noStrike" kern="1200" cap="none" spc="0" normalizeH="0" baseline="0" noProof="0">
                          <a:ln>
                            <a:noFill/>
                          </a:ln>
                          <a:solidFill>
                            <a:prstClr val="black"/>
                          </a:solidFill>
                          <a:effectLst/>
                          <a:uLnTx/>
                          <a:uFillTx/>
                          <a:latin typeface="+mn-lt"/>
                          <a:ea typeface="+mn-ea"/>
                          <a:cs typeface="+mn-cs"/>
                        </a:rPr>
                        <a:t>
 Spotlighted. #RacingBeyond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https://scontent-iad3-1.xx.fbcdn.net/v/t1.0-9/p720x720/127636279_3649653685073766_3761890487702822019_o.jpg?_nc_cat=110&amp;ccb=2&amp;_nc_sid=8024bb&amp;_nc_ohc=W1uAJgCY6LAAX-6Xdh9&amp;_nc_ht=scontent-iad3-1.xx&amp;tp=6&amp;oh=10a24c96d0fe7bf5222487617e98478c&amp;oe=6020A799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2.6478 %</a:t>
                      </a:r>
                    </a:p>
                  </a:txBody>
                  <a:tcPr/>
                </a:tc>
                <a:extLst>
                  <a:ext uri="{0D108BD9-81ED-4DB2-BD59-A6C34878D82A}">
                    <a16:rowId xmlns:a16="http://schemas.microsoft.com/office/drawing/2014/main" val="3233323616"/>
                  </a:ext>
                </a:extLst>
              </a:tr>
            </a:tbl>
          </a:graphicData>
        </a:graphic>
      </p:graphicFrame>
      <p:sp>
        <p:nvSpPr>
          <p:cNvPr id="4" name="Text Placeholder 3">
            <a:extLst>
              <a:ext uri="{FF2B5EF4-FFF2-40B4-BE49-F238E27FC236}">
                <a16:creationId xmlns:a16="http://schemas.microsoft.com/office/drawing/2014/main" id="{F1AB0B2C-8363-4A06-B551-FB51A9CBF8A0}"/>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3330604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FE5C-9DEB-48D1-91F4-203DB574F0CA}"/>
              </a:ext>
            </a:extLst>
          </p:cNvPr>
          <p:cNvSpPr>
            <a:spLocks noGrp="1"/>
          </p:cNvSpPr>
          <p:nvPr>
            <p:ph type="title"/>
          </p:nvPr>
        </p:nvSpPr>
        <p:spPr/>
        <p:txBody>
          <a:bodyPr/>
          <a:lstStyle/>
          <a:p>
            <a:r>
              <a:rPr lang="en-US"/>
              <a:t>Facebook Own Posts Table | BMW Motorsport - 7 of 14</a:t>
            </a:r>
          </a:p>
        </p:txBody>
      </p:sp>
      <p:graphicFrame>
        <p:nvGraphicFramePr>
          <p:cNvPr id="5" name="Table Placeholder 4">
            <a:extLst>
              <a:ext uri="{FF2B5EF4-FFF2-40B4-BE49-F238E27FC236}">
                <a16:creationId xmlns:a16="http://schemas.microsoft.com/office/drawing/2014/main" id="{AF02D1C0-E9B4-4457-86D3-C3C749269676}"/>
              </a:ext>
            </a:extLst>
          </p:cNvPr>
          <p:cNvGraphicFramePr>
            <a:graphicFrameLocks noGrp="1"/>
          </p:cNvGraphicFramePr>
          <p:nvPr>
            <p:ph type="tbl" sz="quarter" idx="13"/>
            <p:extLst>
              <p:ext uri="{D42A27DB-BD31-4B8C-83A1-F6EECF244321}">
                <p14:modId xmlns:p14="http://schemas.microsoft.com/office/powerpoint/2010/main" val="1429304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76133204"/>
                    </a:ext>
                  </a:extLst>
                </a:gridCol>
                <a:gridCol w="1892807">
                  <a:extLst>
                    <a:ext uri="{9D8B030D-6E8A-4147-A177-3AD203B41FA5}">
                      <a16:colId xmlns:a16="http://schemas.microsoft.com/office/drawing/2014/main" val="3032929561"/>
                    </a:ext>
                  </a:extLst>
                </a:gridCol>
                <a:gridCol w="411480">
                  <a:extLst>
                    <a:ext uri="{9D8B030D-6E8A-4147-A177-3AD203B41FA5}">
                      <a16:colId xmlns:a16="http://schemas.microsoft.com/office/drawing/2014/main" val="3695942962"/>
                    </a:ext>
                  </a:extLst>
                </a:gridCol>
                <a:gridCol w="411480">
                  <a:extLst>
                    <a:ext uri="{9D8B030D-6E8A-4147-A177-3AD203B41FA5}">
                      <a16:colId xmlns:a16="http://schemas.microsoft.com/office/drawing/2014/main" val="1500860758"/>
                    </a:ext>
                  </a:extLst>
                </a:gridCol>
                <a:gridCol w="411480">
                  <a:extLst>
                    <a:ext uri="{9D8B030D-6E8A-4147-A177-3AD203B41FA5}">
                      <a16:colId xmlns:a16="http://schemas.microsoft.com/office/drawing/2014/main" val="4144752606"/>
                    </a:ext>
                  </a:extLst>
                </a:gridCol>
                <a:gridCol w="411480">
                  <a:extLst>
                    <a:ext uri="{9D8B030D-6E8A-4147-A177-3AD203B41FA5}">
                      <a16:colId xmlns:a16="http://schemas.microsoft.com/office/drawing/2014/main" val="459929964"/>
                    </a:ext>
                  </a:extLst>
                </a:gridCol>
                <a:gridCol w="411480">
                  <a:extLst>
                    <a:ext uri="{9D8B030D-6E8A-4147-A177-3AD203B41FA5}">
                      <a16:colId xmlns:a16="http://schemas.microsoft.com/office/drawing/2014/main" val="3047003708"/>
                    </a:ext>
                  </a:extLst>
                </a:gridCol>
                <a:gridCol w="411480">
                  <a:extLst>
                    <a:ext uri="{9D8B030D-6E8A-4147-A177-3AD203B41FA5}">
                      <a16:colId xmlns:a16="http://schemas.microsoft.com/office/drawing/2014/main" val="747609158"/>
                    </a:ext>
                  </a:extLst>
                </a:gridCol>
                <a:gridCol w="411480">
                  <a:extLst>
                    <a:ext uri="{9D8B030D-6E8A-4147-A177-3AD203B41FA5}">
                      <a16:colId xmlns:a16="http://schemas.microsoft.com/office/drawing/2014/main" val="3730530736"/>
                    </a:ext>
                  </a:extLst>
                </a:gridCol>
                <a:gridCol w="411480">
                  <a:extLst>
                    <a:ext uri="{9D8B030D-6E8A-4147-A177-3AD203B41FA5}">
                      <a16:colId xmlns:a16="http://schemas.microsoft.com/office/drawing/2014/main" val="1753069551"/>
                    </a:ext>
                  </a:extLst>
                </a:gridCol>
                <a:gridCol w="411480">
                  <a:extLst>
                    <a:ext uri="{9D8B030D-6E8A-4147-A177-3AD203B41FA5}">
                      <a16:colId xmlns:a16="http://schemas.microsoft.com/office/drawing/2014/main" val="871699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2165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- 2020-11-29 18:10:16</a:t>
                      </a:r>
                      <a:r>
                        <a:rPr kumimoji="0" lang="en-US" sz="1000" b="0" i="0" u="none" strike="noStrike" kern="1200" cap="none" spc="0" normalizeH="0" baseline="0" noProof="0">
                          <a:ln>
                            <a:noFill/>
                          </a:ln>
                          <a:solidFill>
                            <a:prstClr val="black"/>
                          </a:solidFill>
                          <a:effectLst/>
                          <a:uLnTx/>
                          <a:uFillTx/>
                          <a:latin typeface="+mn-lt"/>
                          <a:ea typeface="+mn-ea"/>
                          <a:cs typeface="+mn-cs"/>
                        </a:rPr>
                        <a:t>
 Test day two done. ✅
That was as good one with P3 and P6 overall and P2 and P3 in the afternoon session for Maximilian Günther and Jake Dennis. 💪🏼
#RacingBeyond #BMWi #BMWiMotorsport #ABBFormulaE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https://scontent-iad3-1.xx.fbcdn.net/v/t1.0-9/p720x720/128761177_3655558884483246_2543778050627931251_o.jpg?_nc_cat=102&amp;ccb=2&amp;_nc_sid=8024bb&amp;_nc_ohc=HmqPXT0vn_0AX8xDgdK&amp;_nc_ht=scontent-iad3-1.xx&amp;tp=6&amp;oh=2c84cc2386414d6937d72ccd8eb7b129&amp;oe=6022E5CC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1.6152 %</a:t>
                      </a:r>
                    </a:p>
                  </a:txBody>
                  <a:tcPr/>
                </a:tc>
                <a:extLst>
                  <a:ext uri="{0D108BD9-81ED-4DB2-BD59-A6C34878D82A}">
                    <a16:rowId xmlns:a16="http://schemas.microsoft.com/office/drawing/2014/main" val="2786083629"/>
                  </a:ext>
                </a:extLst>
              </a:tr>
            </a:tbl>
          </a:graphicData>
        </a:graphic>
      </p:graphicFrame>
      <p:sp>
        <p:nvSpPr>
          <p:cNvPr id="4" name="Text Placeholder 3">
            <a:extLst>
              <a:ext uri="{FF2B5EF4-FFF2-40B4-BE49-F238E27FC236}">
                <a16:creationId xmlns:a16="http://schemas.microsoft.com/office/drawing/2014/main" id="{D72D33B6-FFD1-42B9-BA97-521879107E75}"/>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3069487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7AFB-3299-42FC-8EEF-C187FCF16277}"/>
              </a:ext>
            </a:extLst>
          </p:cNvPr>
          <p:cNvSpPr>
            <a:spLocks noGrp="1"/>
          </p:cNvSpPr>
          <p:nvPr>
            <p:ph type="title"/>
          </p:nvPr>
        </p:nvSpPr>
        <p:spPr/>
        <p:txBody>
          <a:bodyPr/>
          <a:lstStyle/>
          <a:p>
            <a:r>
              <a:rPr lang="en-US"/>
              <a:t>Facebook Own Posts Table | BMW Motorsport - 8 of 14</a:t>
            </a:r>
          </a:p>
        </p:txBody>
      </p:sp>
      <p:graphicFrame>
        <p:nvGraphicFramePr>
          <p:cNvPr id="5" name="Table Placeholder 4">
            <a:extLst>
              <a:ext uri="{FF2B5EF4-FFF2-40B4-BE49-F238E27FC236}">
                <a16:creationId xmlns:a16="http://schemas.microsoft.com/office/drawing/2014/main" id="{64DED3BC-BF84-4450-B734-7B0F21BCDF2C}"/>
              </a:ext>
            </a:extLst>
          </p:cNvPr>
          <p:cNvGraphicFramePr>
            <a:graphicFrameLocks noGrp="1"/>
          </p:cNvGraphicFramePr>
          <p:nvPr>
            <p:ph type="tbl" sz="quarter" idx="13"/>
            <p:extLst>
              <p:ext uri="{D42A27DB-BD31-4B8C-83A1-F6EECF244321}">
                <p14:modId xmlns:p14="http://schemas.microsoft.com/office/powerpoint/2010/main" val="334049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26176001"/>
                    </a:ext>
                  </a:extLst>
                </a:gridCol>
                <a:gridCol w="1892807">
                  <a:extLst>
                    <a:ext uri="{9D8B030D-6E8A-4147-A177-3AD203B41FA5}">
                      <a16:colId xmlns:a16="http://schemas.microsoft.com/office/drawing/2014/main" val="3697324287"/>
                    </a:ext>
                  </a:extLst>
                </a:gridCol>
                <a:gridCol w="411480">
                  <a:extLst>
                    <a:ext uri="{9D8B030D-6E8A-4147-A177-3AD203B41FA5}">
                      <a16:colId xmlns:a16="http://schemas.microsoft.com/office/drawing/2014/main" val="508487665"/>
                    </a:ext>
                  </a:extLst>
                </a:gridCol>
                <a:gridCol w="411480">
                  <a:extLst>
                    <a:ext uri="{9D8B030D-6E8A-4147-A177-3AD203B41FA5}">
                      <a16:colId xmlns:a16="http://schemas.microsoft.com/office/drawing/2014/main" val="3232622139"/>
                    </a:ext>
                  </a:extLst>
                </a:gridCol>
                <a:gridCol w="411480">
                  <a:extLst>
                    <a:ext uri="{9D8B030D-6E8A-4147-A177-3AD203B41FA5}">
                      <a16:colId xmlns:a16="http://schemas.microsoft.com/office/drawing/2014/main" val="2828764404"/>
                    </a:ext>
                  </a:extLst>
                </a:gridCol>
                <a:gridCol w="411480">
                  <a:extLst>
                    <a:ext uri="{9D8B030D-6E8A-4147-A177-3AD203B41FA5}">
                      <a16:colId xmlns:a16="http://schemas.microsoft.com/office/drawing/2014/main" val="4106059586"/>
                    </a:ext>
                  </a:extLst>
                </a:gridCol>
                <a:gridCol w="411480">
                  <a:extLst>
                    <a:ext uri="{9D8B030D-6E8A-4147-A177-3AD203B41FA5}">
                      <a16:colId xmlns:a16="http://schemas.microsoft.com/office/drawing/2014/main" val="1372318869"/>
                    </a:ext>
                  </a:extLst>
                </a:gridCol>
                <a:gridCol w="411480">
                  <a:extLst>
                    <a:ext uri="{9D8B030D-6E8A-4147-A177-3AD203B41FA5}">
                      <a16:colId xmlns:a16="http://schemas.microsoft.com/office/drawing/2014/main" val="3356421360"/>
                    </a:ext>
                  </a:extLst>
                </a:gridCol>
                <a:gridCol w="411480">
                  <a:extLst>
                    <a:ext uri="{9D8B030D-6E8A-4147-A177-3AD203B41FA5}">
                      <a16:colId xmlns:a16="http://schemas.microsoft.com/office/drawing/2014/main" val="2461573654"/>
                    </a:ext>
                  </a:extLst>
                </a:gridCol>
                <a:gridCol w="411480">
                  <a:extLst>
                    <a:ext uri="{9D8B030D-6E8A-4147-A177-3AD203B41FA5}">
                      <a16:colId xmlns:a16="http://schemas.microsoft.com/office/drawing/2014/main" val="2487411712"/>
                    </a:ext>
                  </a:extLst>
                </a:gridCol>
                <a:gridCol w="411480">
                  <a:extLst>
                    <a:ext uri="{9D8B030D-6E8A-4147-A177-3AD203B41FA5}">
                      <a16:colId xmlns:a16="http://schemas.microsoft.com/office/drawing/2014/main" val="1903323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8699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- 2020-11-28 17:56:29</a:t>
                      </a:r>
                      <a:r>
                        <a:rPr kumimoji="0" lang="en-US" sz="1000" b="0" i="0" u="none" strike="noStrike" kern="1200" cap="none" spc="0" normalizeH="0" baseline="0" noProof="0">
                          <a:ln>
                            <a:noFill/>
                          </a:ln>
                          <a:solidFill>
                            <a:prstClr val="black"/>
                          </a:solidFill>
                          <a:effectLst/>
                          <a:uLnTx/>
                          <a:uFillTx/>
                          <a:latin typeface="+mn-lt"/>
                          <a:ea typeface="+mn-ea"/>
                          <a:cs typeface="+mn-cs"/>
                        </a:rPr>
                        <a:t>
 The waiting is over! 😃 🙌🏼
On ABB Formula E test day 1 in Valencia, Maximilian Günther and Jake Dennis did their first official laps in the BMW iFE.21.
More to come tomorrow! 🔜
#RacingBeyond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https://scontent-iad3-1.xx.fbcdn.net/v/t1.0-9/p720x720/127960659_3652659021439899_6433477128194641265_o.jpg?_nc_cat=106&amp;ccb=2&amp;_nc_sid=8024bb&amp;_nc_ohc=GZb5dHyQKRwAX-17Cmt&amp;_nc_ht=scontent-iad3-1.xx&amp;tp=6&amp;oh=1de01373a5ad341c8bbc8dc4d93453c9&amp;oe=6020FD39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2.0189 %</a:t>
                      </a:r>
                    </a:p>
                  </a:txBody>
                  <a:tcPr/>
                </a:tc>
                <a:extLst>
                  <a:ext uri="{0D108BD9-81ED-4DB2-BD59-A6C34878D82A}">
                    <a16:rowId xmlns:a16="http://schemas.microsoft.com/office/drawing/2014/main" val="1895821026"/>
                  </a:ext>
                </a:extLst>
              </a:tr>
            </a:tbl>
          </a:graphicData>
        </a:graphic>
      </p:graphicFrame>
      <p:sp>
        <p:nvSpPr>
          <p:cNvPr id="4" name="Text Placeholder 3">
            <a:extLst>
              <a:ext uri="{FF2B5EF4-FFF2-40B4-BE49-F238E27FC236}">
                <a16:creationId xmlns:a16="http://schemas.microsoft.com/office/drawing/2014/main" id="{4A5DC7B3-33A1-47A3-AC5C-AF828CC7FFED}"/>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1487512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8CBF-880E-4000-94E1-A9663193F7E0}"/>
              </a:ext>
            </a:extLst>
          </p:cNvPr>
          <p:cNvSpPr>
            <a:spLocks noGrp="1"/>
          </p:cNvSpPr>
          <p:nvPr>
            <p:ph type="title"/>
          </p:nvPr>
        </p:nvSpPr>
        <p:spPr/>
        <p:txBody>
          <a:bodyPr/>
          <a:lstStyle/>
          <a:p>
            <a:r>
              <a:rPr lang="en-US"/>
              <a:t>Facebook Own Posts Table | BMW Motorsport - 9 of 14</a:t>
            </a:r>
          </a:p>
        </p:txBody>
      </p:sp>
      <p:graphicFrame>
        <p:nvGraphicFramePr>
          <p:cNvPr id="5" name="Table Placeholder 4">
            <a:extLst>
              <a:ext uri="{FF2B5EF4-FFF2-40B4-BE49-F238E27FC236}">
                <a16:creationId xmlns:a16="http://schemas.microsoft.com/office/drawing/2014/main" id="{5E520BFA-FD45-4AB2-95D2-ACE2B21DB3C6}"/>
              </a:ext>
            </a:extLst>
          </p:cNvPr>
          <p:cNvGraphicFramePr>
            <a:graphicFrameLocks noGrp="1"/>
          </p:cNvGraphicFramePr>
          <p:nvPr>
            <p:ph type="tbl" sz="quarter" idx="13"/>
            <p:extLst>
              <p:ext uri="{D42A27DB-BD31-4B8C-83A1-F6EECF244321}">
                <p14:modId xmlns:p14="http://schemas.microsoft.com/office/powerpoint/2010/main" val="225290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84189769"/>
                    </a:ext>
                  </a:extLst>
                </a:gridCol>
                <a:gridCol w="1892807">
                  <a:extLst>
                    <a:ext uri="{9D8B030D-6E8A-4147-A177-3AD203B41FA5}">
                      <a16:colId xmlns:a16="http://schemas.microsoft.com/office/drawing/2014/main" val="2311541322"/>
                    </a:ext>
                  </a:extLst>
                </a:gridCol>
                <a:gridCol w="411480">
                  <a:extLst>
                    <a:ext uri="{9D8B030D-6E8A-4147-A177-3AD203B41FA5}">
                      <a16:colId xmlns:a16="http://schemas.microsoft.com/office/drawing/2014/main" val="3834970000"/>
                    </a:ext>
                  </a:extLst>
                </a:gridCol>
                <a:gridCol w="411480">
                  <a:extLst>
                    <a:ext uri="{9D8B030D-6E8A-4147-A177-3AD203B41FA5}">
                      <a16:colId xmlns:a16="http://schemas.microsoft.com/office/drawing/2014/main" val="3944735781"/>
                    </a:ext>
                  </a:extLst>
                </a:gridCol>
                <a:gridCol w="411480">
                  <a:extLst>
                    <a:ext uri="{9D8B030D-6E8A-4147-A177-3AD203B41FA5}">
                      <a16:colId xmlns:a16="http://schemas.microsoft.com/office/drawing/2014/main" val="2662270887"/>
                    </a:ext>
                  </a:extLst>
                </a:gridCol>
                <a:gridCol w="411480">
                  <a:extLst>
                    <a:ext uri="{9D8B030D-6E8A-4147-A177-3AD203B41FA5}">
                      <a16:colId xmlns:a16="http://schemas.microsoft.com/office/drawing/2014/main" val="3483127979"/>
                    </a:ext>
                  </a:extLst>
                </a:gridCol>
                <a:gridCol w="411480">
                  <a:extLst>
                    <a:ext uri="{9D8B030D-6E8A-4147-A177-3AD203B41FA5}">
                      <a16:colId xmlns:a16="http://schemas.microsoft.com/office/drawing/2014/main" val="2682745954"/>
                    </a:ext>
                  </a:extLst>
                </a:gridCol>
                <a:gridCol w="411480">
                  <a:extLst>
                    <a:ext uri="{9D8B030D-6E8A-4147-A177-3AD203B41FA5}">
                      <a16:colId xmlns:a16="http://schemas.microsoft.com/office/drawing/2014/main" val="923826130"/>
                    </a:ext>
                  </a:extLst>
                </a:gridCol>
                <a:gridCol w="411480">
                  <a:extLst>
                    <a:ext uri="{9D8B030D-6E8A-4147-A177-3AD203B41FA5}">
                      <a16:colId xmlns:a16="http://schemas.microsoft.com/office/drawing/2014/main" val="3031369877"/>
                    </a:ext>
                  </a:extLst>
                </a:gridCol>
                <a:gridCol w="411480">
                  <a:extLst>
                    <a:ext uri="{9D8B030D-6E8A-4147-A177-3AD203B41FA5}">
                      <a16:colId xmlns:a16="http://schemas.microsoft.com/office/drawing/2014/main" val="4066434468"/>
                    </a:ext>
                  </a:extLst>
                </a:gridCol>
                <a:gridCol w="411480">
                  <a:extLst>
                    <a:ext uri="{9D8B030D-6E8A-4147-A177-3AD203B41FA5}">
                      <a16:colId xmlns:a16="http://schemas.microsoft.com/office/drawing/2014/main" val="182796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1494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- 2020-12-01 18:37:20</a:t>
                      </a:r>
                      <a:r>
                        <a:rPr kumimoji="0" lang="en-US" sz="1000" b="0" i="0" u="none" strike="noStrike" kern="1200" cap="none" spc="0" normalizeH="0" baseline="0" noProof="0">
                          <a:ln>
                            <a:noFill/>
                          </a:ln>
                          <a:solidFill>
                            <a:prstClr val="black"/>
                          </a:solidFill>
                          <a:effectLst/>
                          <a:uLnTx/>
                          <a:uFillTx/>
                          <a:latin typeface="+mn-lt"/>
                          <a:ea typeface="+mn-ea"/>
                          <a:cs typeface="+mn-cs"/>
                        </a:rPr>
                        <a:t>
 That's the way it should be... Maximilian Günther ends ABB Formula E tests at Valencia with the best time of the week in the BMW iFE.21.
Full story 👉🏻 b.mw/FE_test
#RacingBeyond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https://scontent-iad3-1.xx.fbcdn.net/v/t1.0-0/p480x480/128609610_3661116440594157_6265432867471592291_o.jpg?_nc_cat=111&amp;ccb=2&amp;_nc_sid=8024bb&amp;_nc_ohc=v7pWylJ-W14AX_WbhXC&amp;_nc_ht=scontent-iad3-1.xx&amp;tp=6&amp;oh=ae7bb468ac08d527fac6bc5093000636&amp;oe=6022629E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1.8965 %</a:t>
                      </a:r>
                    </a:p>
                  </a:txBody>
                  <a:tcPr/>
                </a:tc>
                <a:extLst>
                  <a:ext uri="{0D108BD9-81ED-4DB2-BD59-A6C34878D82A}">
                    <a16:rowId xmlns:a16="http://schemas.microsoft.com/office/drawing/2014/main" val="3651753227"/>
                  </a:ext>
                </a:extLst>
              </a:tr>
            </a:tbl>
          </a:graphicData>
        </a:graphic>
      </p:graphicFrame>
      <p:sp>
        <p:nvSpPr>
          <p:cNvPr id="4" name="Text Placeholder 3">
            <a:extLst>
              <a:ext uri="{FF2B5EF4-FFF2-40B4-BE49-F238E27FC236}">
                <a16:creationId xmlns:a16="http://schemas.microsoft.com/office/drawing/2014/main" id="{8C5446DB-AA60-4D7F-B938-2308105BF25E}"/>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723207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E4F8-D6AD-4742-AC7D-CE6F67E40C84}"/>
              </a:ext>
            </a:extLst>
          </p:cNvPr>
          <p:cNvSpPr>
            <a:spLocks noGrp="1"/>
          </p:cNvSpPr>
          <p:nvPr>
            <p:ph type="title"/>
          </p:nvPr>
        </p:nvSpPr>
        <p:spPr/>
        <p:txBody>
          <a:bodyPr/>
          <a:lstStyle/>
          <a:p>
            <a:r>
              <a:rPr lang="en-US"/>
              <a:t>Facebook Own Posts Table | BMW Motorsport - 10 of 14</a:t>
            </a:r>
          </a:p>
        </p:txBody>
      </p:sp>
      <p:graphicFrame>
        <p:nvGraphicFramePr>
          <p:cNvPr id="5" name="Table Placeholder 4">
            <a:extLst>
              <a:ext uri="{FF2B5EF4-FFF2-40B4-BE49-F238E27FC236}">
                <a16:creationId xmlns:a16="http://schemas.microsoft.com/office/drawing/2014/main" id="{D13C06F7-C964-4F89-8DD3-99C2D267FAD8}"/>
              </a:ext>
            </a:extLst>
          </p:cNvPr>
          <p:cNvGraphicFramePr>
            <a:graphicFrameLocks noGrp="1"/>
          </p:cNvGraphicFramePr>
          <p:nvPr>
            <p:ph type="tbl" sz="quarter" idx="13"/>
            <p:extLst>
              <p:ext uri="{D42A27DB-BD31-4B8C-83A1-F6EECF244321}">
                <p14:modId xmlns:p14="http://schemas.microsoft.com/office/powerpoint/2010/main" val="107055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39390008"/>
                    </a:ext>
                  </a:extLst>
                </a:gridCol>
                <a:gridCol w="1892807">
                  <a:extLst>
                    <a:ext uri="{9D8B030D-6E8A-4147-A177-3AD203B41FA5}">
                      <a16:colId xmlns:a16="http://schemas.microsoft.com/office/drawing/2014/main" val="275677546"/>
                    </a:ext>
                  </a:extLst>
                </a:gridCol>
                <a:gridCol w="411480">
                  <a:extLst>
                    <a:ext uri="{9D8B030D-6E8A-4147-A177-3AD203B41FA5}">
                      <a16:colId xmlns:a16="http://schemas.microsoft.com/office/drawing/2014/main" val="3326050490"/>
                    </a:ext>
                  </a:extLst>
                </a:gridCol>
                <a:gridCol w="411480">
                  <a:extLst>
                    <a:ext uri="{9D8B030D-6E8A-4147-A177-3AD203B41FA5}">
                      <a16:colId xmlns:a16="http://schemas.microsoft.com/office/drawing/2014/main" val="2551543039"/>
                    </a:ext>
                  </a:extLst>
                </a:gridCol>
                <a:gridCol w="411480">
                  <a:extLst>
                    <a:ext uri="{9D8B030D-6E8A-4147-A177-3AD203B41FA5}">
                      <a16:colId xmlns:a16="http://schemas.microsoft.com/office/drawing/2014/main" val="3009932310"/>
                    </a:ext>
                  </a:extLst>
                </a:gridCol>
                <a:gridCol w="411480">
                  <a:extLst>
                    <a:ext uri="{9D8B030D-6E8A-4147-A177-3AD203B41FA5}">
                      <a16:colId xmlns:a16="http://schemas.microsoft.com/office/drawing/2014/main" val="2260715824"/>
                    </a:ext>
                  </a:extLst>
                </a:gridCol>
                <a:gridCol w="411480">
                  <a:extLst>
                    <a:ext uri="{9D8B030D-6E8A-4147-A177-3AD203B41FA5}">
                      <a16:colId xmlns:a16="http://schemas.microsoft.com/office/drawing/2014/main" val="3818415650"/>
                    </a:ext>
                  </a:extLst>
                </a:gridCol>
                <a:gridCol w="411480">
                  <a:extLst>
                    <a:ext uri="{9D8B030D-6E8A-4147-A177-3AD203B41FA5}">
                      <a16:colId xmlns:a16="http://schemas.microsoft.com/office/drawing/2014/main" val="270962220"/>
                    </a:ext>
                  </a:extLst>
                </a:gridCol>
                <a:gridCol w="411480">
                  <a:extLst>
                    <a:ext uri="{9D8B030D-6E8A-4147-A177-3AD203B41FA5}">
                      <a16:colId xmlns:a16="http://schemas.microsoft.com/office/drawing/2014/main" val="2536563799"/>
                    </a:ext>
                  </a:extLst>
                </a:gridCol>
                <a:gridCol w="411480">
                  <a:extLst>
                    <a:ext uri="{9D8B030D-6E8A-4147-A177-3AD203B41FA5}">
                      <a16:colId xmlns:a16="http://schemas.microsoft.com/office/drawing/2014/main" val="176471246"/>
                    </a:ext>
                  </a:extLst>
                </a:gridCol>
                <a:gridCol w="411480">
                  <a:extLst>
                    <a:ext uri="{9D8B030D-6E8A-4147-A177-3AD203B41FA5}">
                      <a16:colId xmlns:a16="http://schemas.microsoft.com/office/drawing/2014/main" val="77312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9176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- 2020-11-30 16:18:30</a:t>
                      </a:r>
                      <a:r>
                        <a:rPr kumimoji="0" lang="en-US" sz="1000" b="0" i="0" u="none" strike="noStrike" kern="1200" cap="none" spc="0" normalizeH="0" baseline="0" noProof="0">
                          <a:ln>
                            <a:noFill/>
                          </a:ln>
                          <a:solidFill>
                            <a:prstClr val="black"/>
                          </a:solidFill>
                          <a:effectLst/>
                          <a:uLnTx/>
                          <a:uFillTx/>
                          <a:latin typeface="+mn-lt"/>
                          <a:ea typeface="+mn-ea"/>
                          <a:cs typeface="+mn-cs"/>
                        </a:rPr>
                        <a:t>
 Jake Dennis is set to make his debut in Season 7 of ABB Formula E. In an interview, he discusses his expectations ahead of his first Formula E season and his general viewpoint on electromobility.
Full story 👉🏻 b.mw/interview_Jake_Dennis
#RacingBeyond BMW i Jake Dennis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https://scontent-iad3-1.xx.fbcdn.net/v/t1.0-0/p480x480/128435632_3658026907569777_4836323181863190780_o.jpg?_nc_cat=108&amp;ccb=2&amp;_nc_sid=8024bb&amp;_nc_ohc=Wmx7exrdknMAX_cGlG0&amp;_nc_ht=scontent-iad3-1.xx&amp;tp=6&amp;oh=d49b993d4df9d66bc68275fcce22b847&amp;oe=6021BFC4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1.4876 %</a:t>
                      </a:r>
                    </a:p>
                  </a:txBody>
                  <a:tcPr/>
                </a:tc>
                <a:extLst>
                  <a:ext uri="{0D108BD9-81ED-4DB2-BD59-A6C34878D82A}">
                    <a16:rowId xmlns:a16="http://schemas.microsoft.com/office/drawing/2014/main" val="3126789165"/>
                  </a:ext>
                </a:extLst>
              </a:tr>
            </a:tbl>
          </a:graphicData>
        </a:graphic>
      </p:graphicFrame>
      <p:sp>
        <p:nvSpPr>
          <p:cNvPr id="4" name="Text Placeholder 3">
            <a:extLst>
              <a:ext uri="{FF2B5EF4-FFF2-40B4-BE49-F238E27FC236}">
                <a16:creationId xmlns:a16="http://schemas.microsoft.com/office/drawing/2014/main" id="{DDC617E5-98FA-4B24-9B34-5F9603E43AC7}"/>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721656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606A0-EF2B-40D9-8FBC-25DEA21C5781}"/>
              </a:ext>
            </a:extLst>
          </p:cNvPr>
          <p:cNvSpPr>
            <a:spLocks noGrp="1"/>
          </p:cNvSpPr>
          <p:nvPr>
            <p:ph type="title"/>
          </p:nvPr>
        </p:nvSpPr>
        <p:spPr/>
        <p:txBody>
          <a:bodyPr/>
          <a:lstStyle/>
          <a:p>
            <a:r>
              <a:rPr lang="en-US"/>
              <a:t>Facebook Own Posts Table | BMW Motorsport - 11 of 14</a:t>
            </a:r>
          </a:p>
        </p:txBody>
      </p:sp>
      <p:graphicFrame>
        <p:nvGraphicFramePr>
          <p:cNvPr id="5" name="Table Placeholder 4">
            <a:extLst>
              <a:ext uri="{FF2B5EF4-FFF2-40B4-BE49-F238E27FC236}">
                <a16:creationId xmlns:a16="http://schemas.microsoft.com/office/drawing/2014/main" id="{192EDF07-E4FA-4EA3-B3B5-4E33545A8D53}"/>
              </a:ext>
            </a:extLst>
          </p:cNvPr>
          <p:cNvGraphicFramePr>
            <a:graphicFrameLocks noGrp="1"/>
          </p:cNvGraphicFramePr>
          <p:nvPr>
            <p:ph type="tbl" sz="quarter" idx="13"/>
            <p:extLst>
              <p:ext uri="{D42A27DB-BD31-4B8C-83A1-F6EECF244321}">
                <p14:modId xmlns:p14="http://schemas.microsoft.com/office/powerpoint/2010/main" val="1849652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63082472"/>
                    </a:ext>
                  </a:extLst>
                </a:gridCol>
                <a:gridCol w="1892807">
                  <a:extLst>
                    <a:ext uri="{9D8B030D-6E8A-4147-A177-3AD203B41FA5}">
                      <a16:colId xmlns:a16="http://schemas.microsoft.com/office/drawing/2014/main" val="3184504603"/>
                    </a:ext>
                  </a:extLst>
                </a:gridCol>
                <a:gridCol w="411480">
                  <a:extLst>
                    <a:ext uri="{9D8B030D-6E8A-4147-A177-3AD203B41FA5}">
                      <a16:colId xmlns:a16="http://schemas.microsoft.com/office/drawing/2014/main" val="1491976432"/>
                    </a:ext>
                  </a:extLst>
                </a:gridCol>
                <a:gridCol w="411480">
                  <a:extLst>
                    <a:ext uri="{9D8B030D-6E8A-4147-A177-3AD203B41FA5}">
                      <a16:colId xmlns:a16="http://schemas.microsoft.com/office/drawing/2014/main" val="238330663"/>
                    </a:ext>
                  </a:extLst>
                </a:gridCol>
                <a:gridCol w="411480">
                  <a:extLst>
                    <a:ext uri="{9D8B030D-6E8A-4147-A177-3AD203B41FA5}">
                      <a16:colId xmlns:a16="http://schemas.microsoft.com/office/drawing/2014/main" val="3162612350"/>
                    </a:ext>
                  </a:extLst>
                </a:gridCol>
                <a:gridCol w="411480">
                  <a:extLst>
                    <a:ext uri="{9D8B030D-6E8A-4147-A177-3AD203B41FA5}">
                      <a16:colId xmlns:a16="http://schemas.microsoft.com/office/drawing/2014/main" val="1785123919"/>
                    </a:ext>
                  </a:extLst>
                </a:gridCol>
                <a:gridCol w="411480">
                  <a:extLst>
                    <a:ext uri="{9D8B030D-6E8A-4147-A177-3AD203B41FA5}">
                      <a16:colId xmlns:a16="http://schemas.microsoft.com/office/drawing/2014/main" val="3553338017"/>
                    </a:ext>
                  </a:extLst>
                </a:gridCol>
                <a:gridCol w="411480">
                  <a:extLst>
                    <a:ext uri="{9D8B030D-6E8A-4147-A177-3AD203B41FA5}">
                      <a16:colId xmlns:a16="http://schemas.microsoft.com/office/drawing/2014/main" val="3917664360"/>
                    </a:ext>
                  </a:extLst>
                </a:gridCol>
                <a:gridCol w="411480">
                  <a:extLst>
                    <a:ext uri="{9D8B030D-6E8A-4147-A177-3AD203B41FA5}">
                      <a16:colId xmlns:a16="http://schemas.microsoft.com/office/drawing/2014/main" val="395067431"/>
                    </a:ext>
                  </a:extLst>
                </a:gridCol>
                <a:gridCol w="411480">
                  <a:extLst>
                    <a:ext uri="{9D8B030D-6E8A-4147-A177-3AD203B41FA5}">
                      <a16:colId xmlns:a16="http://schemas.microsoft.com/office/drawing/2014/main" val="1188238189"/>
                    </a:ext>
                  </a:extLst>
                </a:gridCol>
                <a:gridCol w="411480">
                  <a:extLst>
                    <a:ext uri="{9D8B030D-6E8A-4147-A177-3AD203B41FA5}">
                      <a16:colId xmlns:a16="http://schemas.microsoft.com/office/drawing/2014/main" val="3056510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7625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- 2020-11-30 18:21:54</a:t>
                      </a:r>
                      <a:r>
                        <a:rPr kumimoji="0" lang="en-US" sz="1000" b="0" i="0" u="none" strike="noStrike" kern="1200" cap="none" spc="0" normalizeH="0" baseline="0" noProof="0">
                          <a:ln>
                            <a:noFill/>
                          </a:ln>
                          <a:solidFill>
                            <a:prstClr val="black"/>
                          </a:solidFill>
                          <a:effectLst/>
                          <a:uLnTx/>
                          <a:uFillTx/>
                          <a:latin typeface="+mn-lt"/>
                          <a:ea typeface="+mn-ea"/>
                          <a:cs typeface="+mn-cs"/>
                        </a:rPr>
                        <a:t>
 The 2020 season was the first in which BMW Motorsport established sim racing as a standalone, equal pillar in its racing programme.
Ahead of Saturday’s BMW SIM LIVE event, we look back on a year full of sim racing highlights: 
👉🏻 b.mw/sim_season_review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https://scontent-iad3-1.xx.fbcdn.net/v/t15.5256-10/p720x720/121922169_1036746543397561_8447346916304655147_n.jpg?_nc_cat=109&amp;ccb=2&amp;_nc_sid=ad6a45&amp;_nc_ohc=ybOqc7DC4UcAX_Jv5Ko&amp;_nc_ht=scontent-iad3-1.xx&amp;oh=cf355e6601bb13d864c5123f0ade6111&amp;oe=6022E402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2.4887 %</a:t>
                      </a:r>
                    </a:p>
                  </a:txBody>
                  <a:tcPr/>
                </a:tc>
                <a:extLst>
                  <a:ext uri="{0D108BD9-81ED-4DB2-BD59-A6C34878D82A}">
                    <a16:rowId xmlns:a16="http://schemas.microsoft.com/office/drawing/2014/main" val="2352395859"/>
                  </a:ext>
                </a:extLst>
              </a:tr>
            </a:tbl>
          </a:graphicData>
        </a:graphic>
      </p:graphicFrame>
      <p:sp>
        <p:nvSpPr>
          <p:cNvPr id="4" name="Text Placeholder 3">
            <a:extLst>
              <a:ext uri="{FF2B5EF4-FFF2-40B4-BE49-F238E27FC236}">
                <a16:creationId xmlns:a16="http://schemas.microsoft.com/office/drawing/2014/main" id="{0276B13D-1A48-434A-8DAF-280360E0B39B}"/>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422834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7CC7-9E1F-4F8F-90E9-6EFB25B39899}"/>
              </a:ext>
            </a:extLst>
          </p:cNvPr>
          <p:cNvSpPr>
            <a:spLocks noGrp="1"/>
          </p:cNvSpPr>
          <p:nvPr>
            <p:ph type="title"/>
          </p:nvPr>
        </p:nvSpPr>
        <p:spPr/>
        <p:txBody>
          <a:bodyPr/>
          <a:lstStyle/>
          <a:p>
            <a:r>
              <a:rPr lang="en-US"/>
              <a:t>Facebook Own Posts Table | BMW Motorsport - 12 of 14</a:t>
            </a:r>
          </a:p>
        </p:txBody>
      </p:sp>
      <p:graphicFrame>
        <p:nvGraphicFramePr>
          <p:cNvPr id="5" name="Table Placeholder 4">
            <a:extLst>
              <a:ext uri="{FF2B5EF4-FFF2-40B4-BE49-F238E27FC236}">
                <a16:creationId xmlns:a16="http://schemas.microsoft.com/office/drawing/2014/main" id="{8C96B338-0926-4F21-BBFA-D98880E4A1C3}"/>
              </a:ext>
            </a:extLst>
          </p:cNvPr>
          <p:cNvGraphicFramePr>
            <a:graphicFrameLocks noGrp="1"/>
          </p:cNvGraphicFramePr>
          <p:nvPr>
            <p:ph type="tbl" sz="quarter" idx="13"/>
            <p:extLst>
              <p:ext uri="{D42A27DB-BD31-4B8C-83A1-F6EECF244321}">
                <p14:modId xmlns:p14="http://schemas.microsoft.com/office/powerpoint/2010/main" val="211999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91104688"/>
                    </a:ext>
                  </a:extLst>
                </a:gridCol>
                <a:gridCol w="1892807">
                  <a:extLst>
                    <a:ext uri="{9D8B030D-6E8A-4147-A177-3AD203B41FA5}">
                      <a16:colId xmlns:a16="http://schemas.microsoft.com/office/drawing/2014/main" val="4012507306"/>
                    </a:ext>
                  </a:extLst>
                </a:gridCol>
                <a:gridCol w="411480">
                  <a:extLst>
                    <a:ext uri="{9D8B030D-6E8A-4147-A177-3AD203B41FA5}">
                      <a16:colId xmlns:a16="http://schemas.microsoft.com/office/drawing/2014/main" val="563489408"/>
                    </a:ext>
                  </a:extLst>
                </a:gridCol>
                <a:gridCol w="411480">
                  <a:extLst>
                    <a:ext uri="{9D8B030D-6E8A-4147-A177-3AD203B41FA5}">
                      <a16:colId xmlns:a16="http://schemas.microsoft.com/office/drawing/2014/main" val="991377343"/>
                    </a:ext>
                  </a:extLst>
                </a:gridCol>
                <a:gridCol w="411480">
                  <a:extLst>
                    <a:ext uri="{9D8B030D-6E8A-4147-A177-3AD203B41FA5}">
                      <a16:colId xmlns:a16="http://schemas.microsoft.com/office/drawing/2014/main" val="653738094"/>
                    </a:ext>
                  </a:extLst>
                </a:gridCol>
                <a:gridCol w="411480">
                  <a:extLst>
                    <a:ext uri="{9D8B030D-6E8A-4147-A177-3AD203B41FA5}">
                      <a16:colId xmlns:a16="http://schemas.microsoft.com/office/drawing/2014/main" val="897022318"/>
                    </a:ext>
                  </a:extLst>
                </a:gridCol>
                <a:gridCol w="411480">
                  <a:extLst>
                    <a:ext uri="{9D8B030D-6E8A-4147-A177-3AD203B41FA5}">
                      <a16:colId xmlns:a16="http://schemas.microsoft.com/office/drawing/2014/main" val="3661518652"/>
                    </a:ext>
                  </a:extLst>
                </a:gridCol>
                <a:gridCol w="411480">
                  <a:extLst>
                    <a:ext uri="{9D8B030D-6E8A-4147-A177-3AD203B41FA5}">
                      <a16:colId xmlns:a16="http://schemas.microsoft.com/office/drawing/2014/main" val="4021896748"/>
                    </a:ext>
                  </a:extLst>
                </a:gridCol>
                <a:gridCol w="411480">
                  <a:extLst>
                    <a:ext uri="{9D8B030D-6E8A-4147-A177-3AD203B41FA5}">
                      <a16:colId xmlns:a16="http://schemas.microsoft.com/office/drawing/2014/main" val="3525949154"/>
                    </a:ext>
                  </a:extLst>
                </a:gridCol>
                <a:gridCol w="411480">
                  <a:extLst>
                    <a:ext uri="{9D8B030D-6E8A-4147-A177-3AD203B41FA5}">
                      <a16:colId xmlns:a16="http://schemas.microsoft.com/office/drawing/2014/main" val="635975493"/>
                    </a:ext>
                  </a:extLst>
                </a:gridCol>
                <a:gridCol w="411480">
                  <a:extLst>
                    <a:ext uri="{9D8B030D-6E8A-4147-A177-3AD203B41FA5}">
                      <a16:colId xmlns:a16="http://schemas.microsoft.com/office/drawing/2014/main" val="2867821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49012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- 2020-12-01 10:00:46</a:t>
                      </a:r>
                      <a:r>
                        <a:rPr kumimoji="0" lang="en-US" sz="1000" b="0" i="0" u="none" strike="noStrike" kern="1200" cap="none" spc="0" normalizeH="0" baseline="0" noProof="0">
                          <a:ln>
                            <a:noFill/>
                          </a:ln>
                          <a:solidFill>
                            <a:prstClr val="black"/>
                          </a:solidFill>
                          <a:effectLst/>
                          <a:uLnTx/>
                          <a:uFillTx/>
                          <a:latin typeface="+mn-lt"/>
                          <a:ea typeface="+mn-ea"/>
                          <a:cs typeface="+mn-cs"/>
                        </a:rPr>
                        <a:t>
 Let the BMW Motorsport Advent Calendar surprise you every day. Behind the first door a special task awaits you.
Your challenge: Guess the racetrack and leave your answer in the comments. Enjoy!
We wish all fans a peaceful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https://scontent-iad3-1.xx.fbcdn.net/v/t1.0-1/p200x200/88075229_2887519707953838_6069447130425065472_o.jpg?_nc_cat=110&amp;ccb=2&amp;_nc_sid=dbb9e7&amp;_nc_ohc=Eq-1ok1y6DEAX8ITWkN&amp;_nc_ht=scontent-iad3-1.xx&amp;tp=6&amp;oh=2037b39d9311c860586b53f2b39a11f4&amp;oe=60222A87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1.1497 %</a:t>
                      </a:r>
                    </a:p>
                  </a:txBody>
                  <a:tcPr/>
                </a:tc>
                <a:extLst>
                  <a:ext uri="{0D108BD9-81ED-4DB2-BD59-A6C34878D82A}">
                    <a16:rowId xmlns:a16="http://schemas.microsoft.com/office/drawing/2014/main" val="3808125960"/>
                  </a:ext>
                </a:extLst>
              </a:tr>
            </a:tbl>
          </a:graphicData>
        </a:graphic>
      </p:graphicFrame>
      <p:sp>
        <p:nvSpPr>
          <p:cNvPr id="4" name="Text Placeholder 3">
            <a:extLst>
              <a:ext uri="{FF2B5EF4-FFF2-40B4-BE49-F238E27FC236}">
                <a16:creationId xmlns:a16="http://schemas.microsoft.com/office/drawing/2014/main" id="{3A15EF48-C3B6-40E6-A673-1BE0ECC7C76D}"/>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3546633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3B4A-2EE0-430B-9FF4-DDA3CE3B29C6}"/>
              </a:ext>
            </a:extLst>
          </p:cNvPr>
          <p:cNvSpPr>
            <a:spLocks noGrp="1"/>
          </p:cNvSpPr>
          <p:nvPr>
            <p:ph type="title"/>
          </p:nvPr>
        </p:nvSpPr>
        <p:spPr/>
        <p:txBody>
          <a:bodyPr/>
          <a:lstStyle/>
          <a:p>
            <a:r>
              <a:rPr lang="en-US"/>
              <a:t>Facebook Own Posts Table | BMW Motorsport - 13 of 14</a:t>
            </a:r>
          </a:p>
        </p:txBody>
      </p:sp>
      <p:graphicFrame>
        <p:nvGraphicFramePr>
          <p:cNvPr id="5" name="Table Placeholder 4">
            <a:extLst>
              <a:ext uri="{FF2B5EF4-FFF2-40B4-BE49-F238E27FC236}">
                <a16:creationId xmlns:a16="http://schemas.microsoft.com/office/drawing/2014/main" id="{D57C6CC7-79CE-4F03-A7FC-635CA721705E}"/>
              </a:ext>
            </a:extLst>
          </p:cNvPr>
          <p:cNvGraphicFramePr>
            <a:graphicFrameLocks noGrp="1"/>
          </p:cNvGraphicFramePr>
          <p:nvPr>
            <p:ph type="tbl" sz="quarter" idx="13"/>
            <p:extLst>
              <p:ext uri="{D42A27DB-BD31-4B8C-83A1-F6EECF244321}">
                <p14:modId xmlns:p14="http://schemas.microsoft.com/office/powerpoint/2010/main" val="269640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04826617"/>
                    </a:ext>
                  </a:extLst>
                </a:gridCol>
                <a:gridCol w="1892807">
                  <a:extLst>
                    <a:ext uri="{9D8B030D-6E8A-4147-A177-3AD203B41FA5}">
                      <a16:colId xmlns:a16="http://schemas.microsoft.com/office/drawing/2014/main" val="2637409852"/>
                    </a:ext>
                  </a:extLst>
                </a:gridCol>
                <a:gridCol w="411480">
                  <a:extLst>
                    <a:ext uri="{9D8B030D-6E8A-4147-A177-3AD203B41FA5}">
                      <a16:colId xmlns:a16="http://schemas.microsoft.com/office/drawing/2014/main" val="1834054420"/>
                    </a:ext>
                  </a:extLst>
                </a:gridCol>
                <a:gridCol w="411480">
                  <a:extLst>
                    <a:ext uri="{9D8B030D-6E8A-4147-A177-3AD203B41FA5}">
                      <a16:colId xmlns:a16="http://schemas.microsoft.com/office/drawing/2014/main" val="669516792"/>
                    </a:ext>
                  </a:extLst>
                </a:gridCol>
                <a:gridCol w="411480">
                  <a:extLst>
                    <a:ext uri="{9D8B030D-6E8A-4147-A177-3AD203B41FA5}">
                      <a16:colId xmlns:a16="http://schemas.microsoft.com/office/drawing/2014/main" val="1282907709"/>
                    </a:ext>
                  </a:extLst>
                </a:gridCol>
                <a:gridCol w="411480">
                  <a:extLst>
                    <a:ext uri="{9D8B030D-6E8A-4147-A177-3AD203B41FA5}">
                      <a16:colId xmlns:a16="http://schemas.microsoft.com/office/drawing/2014/main" val="1910780765"/>
                    </a:ext>
                  </a:extLst>
                </a:gridCol>
                <a:gridCol w="411480">
                  <a:extLst>
                    <a:ext uri="{9D8B030D-6E8A-4147-A177-3AD203B41FA5}">
                      <a16:colId xmlns:a16="http://schemas.microsoft.com/office/drawing/2014/main" val="799710988"/>
                    </a:ext>
                  </a:extLst>
                </a:gridCol>
                <a:gridCol w="411480">
                  <a:extLst>
                    <a:ext uri="{9D8B030D-6E8A-4147-A177-3AD203B41FA5}">
                      <a16:colId xmlns:a16="http://schemas.microsoft.com/office/drawing/2014/main" val="828506941"/>
                    </a:ext>
                  </a:extLst>
                </a:gridCol>
                <a:gridCol w="411480">
                  <a:extLst>
                    <a:ext uri="{9D8B030D-6E8A-4147-A177-3AD203B41FA5}">
                      <a16:colId xmlns:a16="http://schemas.microsoft.com/office/drawing/2014/main" val="2177976679"/>
                    </a:ext>
                  </a:extLst>
                </a:gridCol>
                <a:gridCol w="411480">
                  <a:extLst>
                    <a:ext uri="{9D8B030D-6E8A-4147-A177-3AD203B41FA5}">
                      <a16:colId xmlns:a16="http://schemas.microsoft.com/office/drawing/2014/main" val="4277178107"/>
                    </a:ext>
                  </a:extLst>
                </a:gridCol>
                <a:gridCol w="411480">
                  <a:extLst>
                    <a:ext uri="{9D8B030D-6E8A-4147-A177-3AD203B41FA5}">
                      <a16:colId xmlns:a16="http://schemas.microsoft.com/office/drawing/2014/main" val="333338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41753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- 2020-11-29 12:00:01</a:t>
                      </a:r>
                      <a:r>
                        <a:rPr kumimoji="0" lang="en-US" sz="1000" b="0" i="0" u="none" strike="noStrike" kern="1200" cap="none" spc="0" normalizeH="0" baseline="0" noProof="0">
                          <a:ln>
                            <a:noFill/>
                          </a:ln>
                          <a:solidFill>
                            <a:prstClr val="black"/>
                          </a:solidFill>
                          <a:effectLst/>
                          <a:uLnTx/>
                          <a:uFillTx/>
                          <a:latin typeface="+mn-lt"/>
                          <a:ea typeface="+mn-ea"/>
                          <a:cs typeface="+mn-cs"/>
                        </a:rPr>
                        <a:t>
 We are looking for the BMW Customer Racing Moment of the Year on Facebook, Instagram and Twitter.
📝 Comment on this post with the number of your favourite from the video. 1️⃣2️⃣3️⃣4️⃣5️⃣ 
Whoever has the most votes wins. The winner will be announced on 10th December on our stream of the BMW Sports Trophy Awards ceremony on Facebook and YouTube: b.mw/sports_trophy_awards.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https://scontent-iad3-1.xx.fbcdn.net/v/t15.5256-10/p720x720/121921468_380708396534828_5204342923749047875_n.jpg?_nc_cat=111&amp;ccb=2&amp;_nc_sid=ad6a45&amp;_nc_ohc=sH3gsCGy3QwAX9nm_ry&amp;_nc_ht=scontent-iad3-1.xx&amp;oh=46ac3aaecba30726c4462609f351b3f8&amp;oe=6020EFB6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4.2912 %</a:t>
                      </a:r>
                    </a:p>
                  </a:txBody>
                  <a:tcPr/>
                </a:tc>
                <a:extLst>
                  <a:ext uri="{0D108BD9-81ED-4DB2-BD59-A6C34878D82A}">
                    <a16:rowId xmlns:a16="http://schemas.microsoft.com/office/drawing/2014/main" val="171878548"/>
                  </a:ext>
                </a:extLst>
              </a:tr>
            </a:tbl>
          </a:graphicData>
        </a:graphic>
      </p:graphicFrame>
      <p:sp>
        <p:nvSpPr>
          <p:cNvPr id="4" name="Text Placeholder 3">
            <a:extLst>
              <a:ext uri="{FF2B5EF4-FFF2-40B4-BE49-F238E27FC236}">
                <a16:creationId xmlns:a16="http://schemas.microsoft.com/office/drawing/2014/main" id="{0412C35B-0189-478B-96AA-A81FB3499AD5}"/>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3650251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31BB-6698-4F4D-A1C1-FE30D7F92EF3}"/>
              </a:ext>
            </a:extLst>
          </p:cNvPr>
          <p:cNvSpPr>
            <a:spLocks noGrp="1"/>
          </p:cNvSpPr>
          <p:nvPr>
            <p:ph type="title"/>
          </p:nvPr>
        </p:nvSpPr>
        <p:spPr/>
        <p:txBody>
          <a:bodyPr/>
          <a:lstStyle/>
          <a:p>
            <a:r>
              <a:rPr lang="en-US"/>
              <a:t>Facebook Own Posts Table | BMW Motorsport - 14 of 14</a:t>
            </a:r>
          </a:p>
        </p:txBody>
      </p:sp>
      <p:graphicFrame>
        <p:nvGraphicFramePr>
          <p:cNvPr id="5" name="Table Placeholder 4">
            <a:extLst>
              <a:ext uri="{FF2B5EF4-FFF2-40B4-BE49-F238E27FC236}">
                <a16:creationId xmlns:a16="http://schemas.microsoft.com/office/drawing/2014/main" id="{5EA7D928-D12F-4923-9E63-304E08DEA2B1}"/>
              </a:ext>
            </a:extLst>
          </p:cNvPr>
          <p:cNvGraphicFramePr>
            <a:graphicFrameLocks noGrp="1"/>
          </p:cNvGraphicFramePr>
          <p:nvPr>
            <p:ph type="tbl" sz="quarter" idx="13"/>
            <p:extLst>
              <p:ext uri="{D42A27DB-BD31-4B8C-83A1-F6EECF244321}">
                <p14:modId xmlns:p14="http://schemas.microsoft.com/office/powerpoint/2010/main" val="115651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09553868"/>
                    </a:ext>
                  </a:extLst>
                </a:gridCol>
                <a:gridCol w="1892807">
                  <a:extLst>
                    <a:ext uri="{9D8B030D-6E8A-4147-A177-3AD203B41FA5}">
                      <a16:colId xmlns:a16="http://schemas.microsoft.com/office/drawing/2014/main" val="382643166"/>
                    </a:ext>
                  </a:extLst>
                </a:gridCol>
                <a:gridCol w="411480">
                  <a:extLst>
                    <a:ext uri="{9D8B030D-6E8A-4147-A177-3AD203B41FA5}">
                      <a16:colId xmlns:a16="http://schemas.microsoft.com/office/drawing/2014/main" val="2833883350"/>
                    </a:ext>
                  </a:extLst>
                </a:gridCol>
                <a:gridCol w="411480">
                  <a:extLst>
                    <a:ext uri="{9D8B030D-6E8A-4147-A177-3AD203B41FA5}">
                      <a16:colId xmlns:a16="http://schemas.microsoft.com/office/drawing/2014/main" val="3296481113"/>
                    </a:ext>
                  </a:extLst>
                </a:gridCol>
                <a:gridCol w="411480">
                  <a:extLst>
                    <a:ext uri="{9D8B030D-6E8A-4147-A177-3AD203B41FA5}">
                      <a16:colId xmlns:a16="http://schemas.microsoft.com/office/drawing/2014/main" val="1507187683"/>
                    </a:ext>
                  </a:extLst>
                </a:gridCol>
                <a:gridCol w="411480">
                  <a:extLst>
                    <a:ext uri="{9D8B030D-6E8A-4147-A177-3AD203B41FA5}">
                      <a16:colId xmlns:a16="http://schemas.microsoft.com/office/drawing/2014/main" val="4010914004"/>
                    </a:ext>
                  </a:extLst>
                </a:gridCol>
                <a:gridCol w="411480">
                  <a:extLst>
                    <a:ext uri="{9D8B030D-6E8A-4147-A177-3AD203B41FA5}">
                      <a16:colId xmlns:a16="http://schemas.microsoft.com/office/drawing/2014/main" val="1119886655"/>
                    </a:ext>
                  </a:extLst>
                </a:gridCol>
                <a:gridCol w="411480">
                  <a:extLst>
                    <a:ext uri="{9D8B030D-6E8A-4147-A177-3AD203B41FA5}">
                      <a16:colId xmlns:a16="http://schemas.microsoft.com/office/drawing/2014/main" val="1731533159"/>
                    </a:ext>
                  </a:extLst>
                </a:gridCol>
                <a:gridCol w="411480">
                  <a:extLst>
                    <a:ext uri="{9D8B030D-6E8A-4147-A177-3AD203B41FA5}">
                      <a16:colId xmlns:a16="http://schemas.microsoft.com/office/drawing/2014/main" val="3554040272"/>
                    </a:ext>
                  </a:extLst>
                </a:gridCol>
                <a:gridCol w="411480">
                  <a:extLst>
                    <a:ext uri="{9D8B030D-6E8A-4147-A177-3AD203B41FA5}">
                      <a16:colId xmlns:a16="http://schemas.microsoft.com/office/drawing/2014/main" val="3478608029"/>
                    </a:ext>
                  </a:extLst>
                </a:gridCol>
                <a:gridCol w="411480">
                  <a:extLst>
                    <a:ext uri="{9D8B030D-6E8A-4147-A177-3AD203B41FA5}">
                      <a16:colId xmlns:a16="http://schemas.microsoft.com/office/drawing/2014/main" val="415639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8256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- 2020-12-01 12:00:53</a:t>
                      </a:r>
                      <a:r>
                        <a:rPr kumimoji="0" lang="en-US" sz="1000" b="0" i="0" u="none" strike="noStrike" kern="1200" cap="none" spc="0" normalizeH="0" baseline="0" noProof="0">
                          <a:ln>
                            <a:noFill/>
                          </a:ln>
                          <a:solidFill>
                            <a:prstClr val="black"/>
                          </a:solidFill>
                          <a:effectLst/>
                          <a:uLnTx/>
                          <a:uFillTx/>
                          <a:latin typeface="+mn-lt"/>
                          <a:ea typeface="+mn-ea"/>
                          <a:cs typeface="+mn-cs"/>
                        </a:rPr>
                        <a:t>
 We are looking for the BMW Customer Racing Moment of the Year on Facebook, Instagram and Twitter.
📝 Comment on this post with the number of your favourite from the video. 1️⃣2️⃣3️⃣4️⃣5️⃣ 
Whoever has the most votes wins. The winner will be announced on 10th December on our stream of the BMW Sports Trophy Awards ceremony on Facebook and YouTube: b.mw/sports_trophy_awards.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https://scontent-iad3-1.xx.fbcdn.net/v/t15.5256-10/p720x720/121921468_380708396534828_5204342923749047875_n.jpg?_nc_cat=111&amp;ccb=2&amp;_nc_sid=ad6a45&amp;_nc_ohc=sH3gsCGy3QwAX9nm_ry&amp;_nc_ht=scontent-iad3-1.xx&amp;oh=46ac3aaecba30726c4462609f351b3f8&amp;oe=6020EFB6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5.2055 %</a:t>
                      </a:r>
                    </a:p>
                  </a:txBody>
                  <a:tcPr/>
                </a:tc>
                <a:extLst>
                  <a:ext uri="{0D108BD9-81ED-4DB2-BD59-A6C34878D82A}">
                    <a16:rowId xmlns:a16="http://schemas.microsoft.com/office/drawing/2014/main" val="3415424760"/>
                  </a:ext>
                </a:extLst>
              </a:tr>
            </a:tbl>
          </a:graphicData>
        </a:graphic>
      </p:graphicFrame>
      <p:sp>
        <p:nvSpPr>
          <p:cNvPr id="4" name="Text Placeholder 3">
            <a:extLst>
              <a:ext uri="{FF2B5EF4-FFF2-40B4-BE49-F238E27FC236}">
                <a16:creationId xmlns:a16="http://schemas.microsoft.com/office/drawing/2014/main" id="{05C8F946-46EB-4965-BE0C-A2A2702056F7}"/>
              </a:ext>
            </a:extLst>
          </p:cNvPr>
          <p:cNvSpPr>
            <a:spLocks noGrp="1"/>
          </p:cNvSpPr>
          <p:nvPr>
            <p:ph type="body" sz="quarter" idx="14"/>
          </p:nvPr>
        </p:nvSpPr>
        <p:spPr/>
        <p:txBody>
          <a:bodyPr/>
          <a:lstStyle/>
          <a:p>
            <a:r>
              <a:rPr lang="en-US"/>
              <a:t>11/27/2020 - 12/01/2020</a:t>
            </a:r>
          </a:p>
        </p:txBody>
      </p:sp>
    </p:spTree>
    <p:extLst>
      <p:ext uri="{BB962C8B-B14F-4D97-AF65-F5344CB8AC3E}">
        <p14:creationId xmlns:p14="http://schemas.microsoft.com/office/powerpoint/2010/main" val="23074562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20210112_111419</Template>
  <TotalTime>1</TotalTime>
  <Words>1418</Words>
  <Application>Microsoft Office PowerPoint</Application>
  <PresentationFormat>On-screen Show (4:3)</PresentationFormat>
  <Paragraphs>325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Own Posts Table | BMW Motorsport - 1 of 14</vt:lpstr>
      <vt:lpstr>Facebook Own Posts Table | BMW Motorsport - 2 of 14</vt:lpstr>
      <vt:lpstr>Facebook Own Posts Table | BMW Motorsport - 3 of 14</vt:lpstr>
      <vt:lpstr>Facebook Own Posts Table | BMW Motorsport - 4 of 14</vt:lpstr>
      <vt:lpstr>Facebook Own Posts Table | BMW Motorsport - 5 of 14</vt:lpstr>
      <vt:lpstr>Facebook Own Posts Table | BMW Motorsport - 6 of 14</vt:lpstr>
      <vt:lpstr>Facebook Own Posts Table | BMW Motorsport - 7 of 14</vt:lpstr>
      <vt:lpstr>Facebook Own Posts Table | BMW Motorsport - 8 of 14</vt:lpstr>
      <vt:lpstr>Facebook Own Posts Table | BMW Motorsport - 9 of 14</vt:lpstr>
      <vt:lpstr>Facebook Own Posts Table | BMW Motorsport - 10 of 14</vt:lpstr>
      <vt:lpstr>Facebook Own Posts Table | BMW Motorsport - 11 of 14</vt:lpstr>
      <vt:lpstr>Facebook Own Posts Table | BMW Motorsport - 12 of 14</vt:lpstr>
      <vt:lpstr>Facebook Own Posts Table | BMW Motorsport - 13 of 14</vt:lpstr>
      <vt:lpstr>Facebook Own Posts Table | BMW Motorsport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BMW Motorsport - 1 of 14</dc:title>
  <dc:creator>Frederik Peiniger</dc:creator>
  <cp:lastModifiedBy>Frederik Peiniger</cp:lastModifiedBy>
  <cp:revision>1</cp:revision>
  <dcterms:created xsi:type="dcterms:W3CDTF">2021-01-12T11:14:20Z</dcterms:created>
  <dcterms:modified xsi:type="dcterms:W3CDTF">2021-01-12T11:15:57Z</dcterms:modified>
</cp:coreProperties>
</file>