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E66B6-B758-4EFF-9A8B-208D55DD6A73}"/>
              </a:ext>
            </a:extLst>
          </p:cNvPr>
          <p:cNvSpPr>
            <a:spLocks noGrp="1"/>
          </p:cNvSpPr>
          <p:nvPr>
            <p:ph type="title"/>
          </p:nvPr>
        </p:nvSpPr>
        <p:spPr/>
        <p:txBody>
          <a:bodyPr/>
          <a:lstStyle/>
          <a:p>
            <a:r>
              <a:rPr lang="en-US"/>
              <a:t>Twitter Own Tweets Table | BMW Motorsport - 1 of 7</a:t>
            </a:r>
          </a:p>
        </p:txBody>
      </p:sp>
      <p:graphicFrame>
        <p:nvGraphicFramePr>
          <p:cNvPr id="5" name="Table Placeholder 4">
            <a:extLst>
              <a:ext uri="{FF2B5EF4-FFF2-40B4-BE49-F238E27FC236}">
                <a16:creationId xmlns:a16="http://schemas.microsoft.com/office/drawing/2014/main" id="{A18F9536-4B6F-4D88-8F4A-A0B680F65DD4}"/>
              </a:ext>
            </a:extLst>
          </p:cNvPr>
          <p:cNvGraphicFramePr>
            <a:graphicFrameLocks noGrp="1"/>
          </p:cNvGraphicFramePr>
          <p:nvPr>
            <p:ph type="tbl" sz="quarter" idx="13"/>
            <p:extLst>
              <p:ext uri="{D42A27DB-BD31-4B8C-83A1-F6EECF244321}">
                <p14:modId xmlns:p14="http://schemas.microsoft.com/office/powerpoint/2010/main" val="1943482236"/>
              </p:ext>
            </p:extLst>
          </p:nvPr>
        </p:nvGraphicFramePr>
        <p:xfrm>
          <a:off x="457200" y="1731963"/>
          <a:ext cx="7571232" cy="307848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93300742"/>
                    </a:ext>
                  </a:extLst>
                </a:gridCol>
                <a:gridCol w="576072">
                  <a:extLst>
                    <a:ext uri="{9D8B030D-6E8A-4147-A177-3AD203B41FA5}">
                      <a16:colId xmlns:a16="http://schemas.microsoft.com/office/drawing/2014/main" val="2145585874"/>
                    </a:ext>
                  </a:extLst>
                </a:gridCol>
                <a:gridCol w="576072">
                  <a:extLst>
                    <a:ext uri="{9D8B030D-6E8A-4147-A177-3AD203B41FA5}">
                      <a16:colId xmlns:a16="http://schemas.microsoft.com/office/drawing/2014/main" val="421347791"/>
                    </a:ext>
                  </a:extLst>
                </a:gridCol>
                <a:gridCol w="576072">
                  <a:extLst>
                    <a:ext uri="{9D8B030D-6E8A-4147-A177-3AD203B41FA5}">
                      <a16:colId xmlns:a16="http://schemas.microsoft.com/office/drawing/2014/main" val="4005959432"/>
                    </a:ext>
                  </a:extLst>
                </a:gridCol>
                <a:gridCol w="576072">
                  <a:extLst>
                    <a:ext uri="{9D8B030D-6E8A-4147-A177-3AD203B41FA5}">
                      <a16:colId xmlns:a16="http://schemas.microsoft.com/office/drawing/2014/main" val="3968892566"/>
                    </a:ext>
                  </a:extLst>
                </a:gridCol>
                <a:gridCol w="576072">
                  <a:extLst>
                    <a:ext uri="{9D8B030D-6E8A-4147-A177-3AD203B41FA5}">
                      <a16:colId xmlns:a16="http://schemas.microsoft.com/office/drawing/2014/main" val="940586633"/>
                    </a:ext>
                  </a:extLst>
                </a:gridCol>
                <a:gridCol w="576072">
                  <a:extLst>
                    <a:ext uri="{9D8B030D-6E8A-4147-A177-3AD203B41FA5}">
                      <a16:colId xmlns:a16="http://schemas.microsoft.com/office/drawing/2014/main" val="1732577925"/>
                    </a:ext>
                  </a:extLst>
                </a:gridCol>
                <a:gridCol w="822960">
                  <a:extLst>
                    <a:ext uri="{9D8B030D-6E8A-4147-A177-3AD203B41FA5}">
                      <a16:colId xmlns:a16="http://schemas.microsoft.com/office/drawing/2014/main" val="314979544"/>
                    </a:ext>
                  </a:extLst>
                </a:gridCol>
                <a:gridCol w="576072">
                  <a:extLst>
                    <a:ext uri="{9D8B030D-6E8A-4147-A177-3AD203B41FA5}">
                      <a16:colId xmlns:a16="http://schemas.microsoft.com/office/drawing/2014/main" val="1647409800"/>
                    </a:ext>
                  </a:extLst>
                </a:gridCol>
                <a:gridCol w="576072">
                  <a:extLst>
                    <a:ext uri="{9D8B030D-6E8A-4147-A177-3AD203B41FA5}">
                      <a16:colId xmlns:a16="http://schemas.microsoft.com/office/drawing/2014/main" val="132739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0991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- 2020-06-30 13:30:34</a:t>
                      </a:r>
                      <a:r>
                        <a:rPr kumimoji="0" lang="en-US" sz="1000" b="0" i="0" u="none" strike="noStrike" kern="1200" cap="none" spc="0" normalizeH="0" baseline="0" noProof="0">
                          <a:ln>
                            <a:noFill/>
                          </a:ln>
                          <a:solidFill>
                            <a:prstClr val="black"/>
                          </a:solidFill>
                          <a:effectLst/>
                          <a:uLnTx/>
                          <a:uFillTx/>
                          <a:latin typeface="+mn-lt"/>
                          <a:ea typeface="+mn-ea"/>
                          <a:cs typeface="+mn-cs"/>
                        </a:rPr>
                        <a:t>
 Through the night and through hell… How awesome is this?!
Join us live on our streams for round 6 of the BMW SIM M2 CS Racing Cup. And enjoy it when the Nordschleife is bathed in a sea of headlights. 
👉🏻 https://t.co/Ueiwcz47NO 
#BMWSIM @rFactor2 https://t.co/zQ9b7H4tlA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2.9247 %</a:t>
                      </a:r>
                    </a:p>
                  </a:txBody>
                  <a:tcPr/>
                </a:tc>
                <a:extLst>
                  <a:ext uri="{0D108BD9-81ED-4DB2-BD59-A6C34878D82A}">
                    <a16:rowId xmlns:a16="http://schemas.microsoft.com/office/drawing/2014/main" val="3366929454"/>
                  </a:ext>
                </a:extLst>
              </a:tr>
            </a:tbl>
          </a:graphicData>
        </a:graphic>
      </p:graphicFrame>
      <p:sp>
        <p:nvSpPr>
          <p:cNvPr id="4" name="Text Placeholder 3">
            <a:extLst>
              <a:ext uri="{FF2B5EF4-FFF2-40B4-BE49-F238E27FC236}">
                <a16:creationId xmlns:a16="http://schemas.microsoft.com/office/drawing/2014/main" id="{1AD74950-F87B-4916-BC70-4B3F6EE30533}"/>
              </a:ext>
            </a:extLst>
          </p:cNvPr>
          <p:cNvSpPr>
            <a:spLocks noGrp="1"/>
          </p:cNvSpPr>
          <p:nvPr>
            <p:ph type="body" sz="quarter" idx="14"/>
          </p:nvPr>
        </p:nvSpPr>
        <p:spPr/>
        <p:txBody>
          <a:bodyPr/>
          <a:lstStyle/>
          <a:p>
            <a:r>
              <a:rPr lang="en-US"/>
              <a:t>06/30/2020 - 07/02/2020</a:t>
            </a:r>
          </a:p>
        </p:txBody>
      </p:sp>
    </p:spTree>
    <p:extLst>
      <p:ext uri="{BB962C8B-B14F-4D97-AF65-F5344CB8AC3E}">
        <p14:creationId xmlns:p14="http://schemas.microsoft.com/office/powerpoint/2010/main" val="71470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F687E-35EF-41F5-B644-322338630A8F}"/>
              </a:ext>
            </a:extLst>
          </p:cNvPr>
          <p:cNvSpPr>
            <a:spLocks noGrp="1"/>
          </p:cNvSpPr>
          <p:nvPr>
            <p:ph type="title"/>
          </p:nvPr>
        </p:nvSpPr>
        <p:spPr/>
        <p:txBody>
          <a:bodyPr/>
          <a:lstStyle/>
          <a:p>
            <a:r>
              <a:rPr lang="en-US"/>
              <a:t>Twitter Own Tweets Table | BMW Motorsport - 2 of 7</a:t>
            </a:r>
          </a:p>
        </p:txBody>
      </p:sp>
      <p:graphicFrame>
        <p:nvGraphicFramePr>
          <p:cNvPr id="5" name="Table Placeholder 4">
            <a:extLst>
              <a:ext uri="{FF2B5EF4-FFF2-40B4-BE49-F238E27FC236}">
                <a16:creationId xmlns:a16="http://schemas.microsoft.com/office/drawing/2014/main" id="{1DB6C438-C16D-4C17-818D-BC6618AD3F3D}"/>
              </a:ext>
            </a:extLst>
          </p:cNvPr>
          <p:cNvGraphicFramePr>
            <a:graphicFrameLocks noGrp="1"/>
          </p:cNvGraphicFramePr>
          <p:nvPr>
            <p:ph type="tbl" sz="quarter" idx="13"/>
            <p:extLst>
              <p:ext uri="{D42A27DB-BD31-4B8C-83A1-F6EECF244321}">
                <p14:modId xmlns:p14="http://schemas.microsoft.com/office/powerpoint/2010/main" val="365495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33573979"/>
                    </a:ext>
                  </a:extLst>
                </a:gridCol>
                <a:gridCol w="576072">
                  <a:extLst>
                    <a:ext uri="{9D8B030D-6E8A-4147-A177-3AD203B41FA5}">
                      <a16:colId xmlns:a16="http://schemas.microsoft.com/office/drawing/2014/main" val="623753329"/>
                    </a:ext>
                  </a:extLst>
                </a:gridCol>
                <a:gridCol w="576072">
                  <a:extLst>
                    <a:ext uri="{9D8B030D-6E8A-4147-A177-3AD203B41FA5}">
                      <a16:colId xmlns:a16="http://schemas.microsoft.com/office/drawing/2014/main" val="4228104425"/>
                    </a:ext>
                  </a:extLst>
                </a:gridCol>
                <a:gridCol w="576072">
                  <a:extLst>
                    <a:ext uri="{9D8B030D-6E8A-4147-A177-3AD203B41FA5}">
                      <a16:colId xmlns:a16="http://schemas.microsoft.com/office/drawing/2014/main" val="3603906649"/>
                    </a:ext>
                  </a:extLst>
                </a:gridCol>
                <a:gridCol w="576072">
                  <a:extLst>
                    <a:ext uri="{9D8B030D-6E8A-4147-A177-3AD203B41FA5}">
                      <a16:colId xmlns:a16="http://schemas.microsoft.com/office/drawing/2014/main" val="2193615395"/>
                    </a:ext>
                  </a:extLst>
                </a:gridCol>
                <a:gridCol w="576072">
                  <a:extLst>
                    <a:ext uri="{9D8B030D-6E8A-4147-A177-3AD203B41FA5}">
                      <a16:colId xmlns:a16="http://schemas.microsoft.com/office/drawing/2014/main" val="3158053597"/>
                    </a:ext>
                  </a:extLst>
                </a:gridCol>
                <a:gridCol w="576072">
                  <a:extLst>
                    <a:ext uri="{9D8B030D-6E8A-4147-A177-3AD203B41FA5}">
                      <a16:colId xmlns:a16="http://schemas.microsoft.com/office/drawing/2014/main" val="3415121345"/>
                    </a:ext>
                  </a:extLst>
                </a:gridCol>
                <a:gridCol w="822960">
                  <a:extLst>
                    <a:ext uri="{9D8B030D-6E8A-4147-A177-3AD203B41FA5}">
                      <a16:colId xmlns:a16="http://schemas.microsoft.com/office/drawing/2014/main" val="3025701156"/>
                    </a:ext>
                  </a:extLst>
                </a:gridCol>
                <a:gridCol w="576072">
                  <a:extLst>
                    <a:ext uri="{9D8B030D-6E8A-4147-A177-3AD203B41FA5}">
                      <a16:colId xmlns:a16="http://schemas.microsoft.com/office/drawing/2014/main" val="623240166"/>
                    </a:ext>
                  </a:extLst>
                </a:gridCol>
                <a:gridCol w="576072">
                  <a:extLst>
                    <a:ext uri="{9D8B030D-6E8A-4147-A177-3AD203B41FA5}">
                      <a16:colId xmlns:a16="http://schemas.microsoft.com/office/drawing/2014/main" val="86387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2783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- 2020-07-01 20:55:55</a:t>
                      </a:r>
                      <a:r>
                        <a:rPr kumimoji="0" lang="en-US" sz="1000" b="0" i="0" u="none" strike="noStrike" kern="1200" cap="none" spc="0" normalizeH="0" baseline="0" noProof="0">
                          <a:ln>
                            <a:noFill/>
                          </a:ln>
                          <a:solidFill>
                            <a:prstClr val="black"/>
                          </a:solidFill>
                          <a:effectLst/>
                          <a:uLnTx/>
                          <a:uFillTx/>
                          <a:latin typeface="+mn-lt"/>
                          <a:ea typeface="+mn-ea"/>
                          <a:cs typeface="+mn-cs"/>
                        </a:rPr>
                        <a:t>
 It is a lights to flag win.🚦🏁
@ErhanJajovski, representing the colours of @r8gesports, takes the chequered flag.
What the hell of a performance!
#BMWSIM @rfactor2 https://t.co/9zpW2JthNi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4.9231 %</a:t>
                      </a:r>
                    </a:p>
                  </a:txBody>
                  <a:tcPr/>
                </a:tc>
                <a:extLst>
                  <a:ext uri="{0D108BD9-81ED-4DB2-BD59-A6C34878D82A}">
                    <a16:rowId xmlns:a16="http://schemas.microsoft.com/office/drawing/2014/main" val="203552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- 2020-07-01 20:30:51</a:t>
                      </a:r>
                      <a:r>
                        <a:rPr kumimoji="0" lang="en-US" sz="1000" b="0" i="0" u="none" strike="noStrike" kern="1200" cap="none" spc="0" normalizeH="0" baseline="0" noProof="0">
                          <a:ln>
                            <a:noFill/>
                          </a:ln>
                          <a:solidFill>
                            <a:prstClr val="black"/>
                          </a:solidFill>
                          <a:effectLst/>
                          <a:uLnTx/>
                          <a:uFillTx/>
                          <a:latin typeface="+mn-lt"/>
                          <a:ea typeface="+mn-ea"/>
                          <a:cs typeface="+mn-cs"/>
                        </a:rPr>
                        <a:t>
 Hell of a light show.🔦🌙
#BMWSIM @rfactor2 https://t.co/UWzIQsbEuE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2.0855 %</a:t>
                      </a:r>
                    </a:p>
                  </a:txBody>
                  <a:tcPr/>
                </a:tc>
                <a:extLst>
                  <a:ext uri="{0D108BD9-81ED-4DB2-BD59-A6C34878D82A}">
                    <a16:rowId xmlns:a16="http://schemas.microsoft.com/office/drawing/2014/main" val="469705204"/>
                  </a:ext>
                </a:extLst>
              </a:tr>
            </a:tbl>
          </a:graphicData>
        </a:graphic>
      </p:graphicFrame>
      <p:sp>
        <p:nvSpPr>
          <p:cNvPr id="4" name="Text Placeholder 3">
            <a:extLst>
              <a:ext uri="{FF2B5EF4-FFF2-40B4-BE49-F238E27FC236}">
                <a16:creationId xmlns:a16="http://schemas.microsoft.com/office/drawing/2014/main" id="{0BBD2C79-ADC4-43A9-A75D-27E9C22AF707}"/>
              </a:ext>
            </a:extLst>
          </p:cNvPr>
          <p:cNvSpPr>
            <a:spLocks noGrp="1"/>
          </p:cNvSpPr>
          <p:nvPr>
            <p:ph type="body" sz="quarter" idx="14"/>
          </p:nvPr>
        </p:nvSpPr>
        <p:spPr/>
        <p:txBody>
          <a:bodyPr/>
          <a:lstStyle/>
          <a:p>
            <a:r>
              <a:rPr lang="en-US"/>
              <a:t>06/30/2020 - 07/02/2020</a:t>
            </a:r>
          </a:p>
        </p:txBody>
      </p:sp>
    </p:spTree>
    <p:extLst>
      <p:ext uri="{BB962C8B-B14F-4D97-AF65-F5344CB8AC3E}">
        <p14:creationId xmlns:p14="http://schemas.microsoft.com/office/powerpoint/2010/main" val="2130103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7E7D-D28A-48DE-8F45-4686768C50A8}"/>
              </a:ext>
            </a:extLst>
          </p:cNvPr>
          <p:cNvSpPr>
            <a:spLocks noGrp="1"/>
          </p:cNvSpPr>
          <p:nvPr>
            <p:ph type="title"/>
          </p:nvPr>
        </p:nvSpPr>
        <p:spPr/>
        <p:txBody>
          <a:bodyPr/>
          <a:lstStyle/>
          <a:p>
            <a:r>
              <a:rPr lang="en-US"/>
              <a:t>Twitter Own Tweets Table | BMW Motorsport - 3 of 7</a:t>
            </a:r>
          </a:p>
        </p:txBody>
      </p:sp>
      <p:graphicFrame>
        <p:nvGraphicFramePr>
          <p:cNvPr id="5" name="Table Placeholder 4">
            <a:extLst>
              <a:ext uri="{FF2B5EF4-FFF2-40B4-BE49-F238E27FC236}">
                <a16:creationId xmlns:a16="http://schemas.microsoft.com/office/drawing/2014/main" id="{910506F8-1A1B-4228-A4A1-633A9A5D69BE}"/>
              </a:ext>
            </a:extLst>
          </p:cNvPr>
          <p:cNvGraphicFramePr>
            <a:graphicFrameLocks noGrp="1"/>
          </p:cNvGraphicFramePr>
          <p:nvPr>
            <p:ph type="tbl" sz="quarter" idx="13"/>
            <p:extLst>
              <p:ext uri="{D42A27DB-BD31-4B8C-83A1-F6EECF244321}">
                <p14:modId xmlns:p14="http://schemas.microsoft.com/office/powerpoint/2010/main" val="2711191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477187"/>
                    </a:ext>
                  </a:extLst>
                </a:gridCol>
                <a:gridCol w="576072">
                  <a:extLst>
                    <a:ext uri="{9D8B030D-6E8A-4147-A177-3AD203B41FA5}">
                      <a16:colId xmlns:a16="http://schemas.microsoft.com/office/drawing/2014/main" val="826994328"/>
                    </a:ext>
                  </a:extLst>
                </a:gridCol>
                <a:gridCol w="576072">
                  <a:extLst>
                    <a:ext uri="{9D8B030D-6E8A-4147-A177-3AD203B41FA5}">
                      <a16:colId xmlns:a16="http://schemas.microsoft.com/office/drawing/2014/main" val="4109815573"/>
                    </a:ext>
                  </a:extLst>
                </a:gridCol>
                <a:gridCol w="576072">
                  <a:extLst>
                    <a:ext uri="{9D8B030D-6E8A-4147-A177-3AD203B41FA5}">
                      <a16:colId xmlns:a16="http://schemas.microsoft.com/office/drawing/2014/main" val="295068231"/>
                    </a:ext>
                  </a:extLst>
                </a:gridCol>
                <a:gridCol w="576072">
                  <a:extLst>
                    <a:ext uri="{9D8B030D-6E8A-4147-A177-3AD203B41FA5}">
                      <a16:colId xmlns:a16="http://schemas.microsoft.com/office/drawing/2014/main" val="3505498701"/>
                    </a:ext>
                  </a:extLst>
                </a:gridCol>
                <a:gridCol w="576072">
                  <a:extLst>
                    <a:ext uri="{9D8B030D-6E8A-4147-A177-3AD203B41FA5}">
                      <a16:colId xmlns:a16="http://schemas.microsoft.com/office/drawing/2014/main" val="3650849489"/>
                    </a:ext>
                  </a:extLst>
                </a:gridCol>
                <a:gridCol w="576072">
                  <a:extLst>
                    <a:ext uri="{9D8B030D-6E8A-4147-A177-3AD203B41FA5}">
                      <a16:colId xmlns:a16="http://schemas.microsoft.com/office/drawing/2014/main" val="1260554931"/>
                    </a:ext>
                  </a:extLst>
                </a:gridCol>
                <a:gridCol w="822960">
                  <a:extLst>
                    <a:ext uri="{9D8B030D-6E8A-4147-A177-3AD203B41FA5}">
                      <a16:colId xmlns:a16="http://schemas.microsoft.com/office/drawing/2014/main" val="3981747358"/>
                    </a:ext>
                  </a:extLst>
                </a:gridCol>
                <a:gridCol w="576072">
                  <a:extLst>
                    <a:ext uri="{9D8B030D-6E8A-4147-A177-3AD203B41FA5}">
                      <a16:colId xmlns:a16="http://schemas.microsoft.com/office/drawing/2014/main" val="3471343211"/>
                    </a:ext>
                  </a:extLst>
                </a:gridCol>
                <a:gridCol w="576072">
                  <a:extLst>
                    <a:ext uri="{9D8B030D-6E8A-4147-A177-3AD203B41FA5}">
                      <a16:colId xmlns:a16="http://schemas.microsoft.com/office/drawing/2014/main" val="265703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5646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- 2020-07-01 20:16:14</a:t>
                      </a:r>
                      <a:r>
                        <a:rPr kumimoji="0" lang="en-US" sz="1000" b="0" i="0" u="none" strike="noStrike" kern="1200" cap="none" spc="0" normalizeH="0" baseline="0" noProof="0">
                          <a:ln>
                            <a:noFill/>
                          </a:ln>
                          <a:solidFill>
                            <a:prstClr val="black"/>
                          </a:solidFill>
                          <a:effectLst/>
                          <a:uLnTx/>
                          <a:uFillTx/>
                          <a:latin typeface="+mn-lt"/>
                          <a:ea typeface="+mn-ea"/>
                          <a:cs typeface="+mn-cs"/>
                        </a:rPr>
                        <a:t>
 Q: How could one describe the Green Hell at night?
A: Man and virtual machine tested to the limit…🤔
#BMWSIM @rfactor2 https://t.co/outEuozFw6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1.5321 %</a:t>
                      </a:r>
                    </a:p>
                  </a:txBody>
                  <a:tcPr/>
                </a:tc>
                <a:extLst>
                  <a:ext uri="{0D108BD9-81ED-4DB2-BD59-A6C34878D82A}">
                    <a16:rowId xmlns:a16="http://schemas.microsoft.com/office/drawing/2014/main" val="2130203018"/>
                  </a:ext>
                </a:extLst>
              </a:tr>
            </a:tbl>
          </a:graphicData>
        </a:graphic>
      </p:graphicFrame>
      <p:sp>
        <p:nvSpPr>
          <p:cNvPr id="4" name="Text Placeholder 3">
            <a:extLst>
              <a:ext uri="{FF2B5EF4-FFF2-40B4-BE49-F238E27FC236}">
                <a16:creationId xmlns:a16="http://schemas.microsoft.com/office/drawing/2014/main" id="{CD2E2FE3-0DCC-41C4-A325-966E0E6AA7DD}"/>
              </a:ext>
            </a:extLst>
          </p:cNvPr>
          <p:cNvSpPr>
            <a:spLocks noGrp="1"/>
          </p:cNvSpPr>
          <p:nvPr>
            <p:ph type="body" sz="quarter" idx="14"/>
          </p:nvPr>
        </p:nvSpPr>
        <p:spPr/>
        <p:txBody>
          <a:bodyPr/>
          <a:lstStyle/>
          <a:p>
            <a:r>
              <a:rPr lang="en-US"/>
              <a:t>06/30/2020 - 07/02/2020</a:t>
            </a:r>
          </a:p>
        </p:txBody>
      </p:sp>
    </p:spTree>
    <p:extLst>
      <p:ext uri="{BB962C8B-B14F-4D97-AF65-F5344CB8AC3E}">
        <p14:creationId xmlns:p14="http://schemas.microsoft.com/office/powerpoint/2010/main" val="1992011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0B677-C63E-4B3D-B4B6-BA2A22B26BE8}"/>
              </a:ext>
            </a:extLst>
          </p:cNvPr>
          <p:cNvSpPr>
            <a:spLocks noGrp="1"/>
          </p:cNvSpPr>
          <p:nvPr>
            <p:ph type="title"/>
          </p:nvPr>
        </p:nvSpPr>
        <p:spPr/>
        <p:txBody>
          <a:bodyPr/>
          <a:lstStyle/>
          <a:p>
            <a:r>
              <a:rPr lang="en-US"/>
              <a:t>Twitter Own Tweets Table | BMW Motorsport - 4 of 7</a:t>
            </a:r>
          </a:p>
        </p:txBody>
      </p:sp>
      <p:graphicFrame>
        <p:nvGraphicFramePr>
          <p:cNvPr id="5" name="Table Placeholder 4">
            <a:extLst>
              <a:ext uri="{FF2B5EF4-FFF2-40B4-BE49-F238E27FC236}">
                <a16:creationId xmlns:a16="http://schemas.microsoft.com/office/drawing/2014/main" id="{B1677891-A75A-49AA-AB41-1EDFAE002594}"/>
              </a:ext>
            </a:extLst>
          </p:cNvPr>
          <p:cNvGraphicFramePr>
            <a:graphicFrameLocks noGrp="1"/>
          </p:cNvGraphicFramePr>
          <p:nvPr>
            <p:ph type="tbl" sz="quarter" idx="13"/>
            <p:extLst>
              <p:ext uri="{D42A27DB-BD31-4B8C-83A1-F6EECF244321}">
                <p14:modId xmlns:p14="http://schemas.microsoft.com/office/powerpoint/2010/main" val="3090497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96905243"/>
                    </a:ext>
                  </a:extLst>
                </a:gridCol>
                <a:gridCol w="576072">
                  <a:extLst>
                    <a:ext uri="{9D8B030D-6E8A-4147-A177-3AD203B41FA5}">
                      <a16:colId xmlns:a16="http://schemas.microsoft.com/office/drawing/2014/main" val="3829932441"/>
                    </a:ext>
                  </a:extLst>
                </a:gridCol>
                <a:gridCol w="576072">
                  <a:extLst>
                    <a:ext uri="{9D8B030D-6E8A-4147-A177-3AD203B41FA5}">
                      <a16:colId xmlns:a16="http://schemas.microsoft.com/office/drawing/2014/main" val="1671551987"/>
                    </a:ext>
                  </a:extLst>
                </a:gridCol>
                <a:gridCol w="576072">
                  <a:extLst>
                    <a:ext uri="{9D8B030D-6E8A-4147-A177-3AD203B41FA5}">
                      <a16:colId xmlns:a16="http://schemas.microsoft.com/office/drawing/2014/main" val="1760748567"/>
                    </a:ext>
                  </a:extLst>
                </a:gridCol>
                <a:gridCol w="576072">
                  <a:extLst>
                    <a:ext uri="{9D8B030D-6E8A-4147-A177-3AD203B41FA5}">
                      <a16:colId xmlns:a16="http://schemas.microsoft.com/office/drawing/2014/main" val="1292165055"/>
                    </a:ext>
                  </a:extLst>
                </a:gridCol>
                <a:gridCol w="576072">
                  <a:extLst>
                    <a:ext uri="{9D8B030D-6E8A-4147-A177-3AD203B41FA5}">
                      <a16:colId xmlns:a16="http://schemas.microsoft.com/office/drawing/2014/main" val="3615197682"/>
                    </a:ext>
                  </a:extLst>
                </a:gridCol>
                <a:gridCol w="576072">
                  <a:extLst>
                    <a:ext uri="{9D8B030D-6E8A-4147-A177-3AD203B41FA5}">
                      <a16:colId xmlns:a16="http://schemas.microsoft.com/office/drawing/2014/main" val="2426199460"/>
                    </a:ext>
                  </a:extLst>
                </a:gridCol>
                <a:gridCol w="822960">
                  <a:extLst>
                    <a:ext uri="{9D8B030D-6E8A-4147-A177-3AD203B41FA5}">
                      <a16:colId xmlns:a16="http://schemas.microsoft.com/office/drawing/2014/main" val="3423430172"/>
                    </a:ext>
                  </a:extLst>
                </a:gridCol>
                <a:gridCol w="576072">
                  <a:extLst>
                    <a:ext uri="{9D8B030D-6E8A-4147-A177-3AD203B41FA5}">
                      <a16:colId xmlns:a16="http://schemas.microsoft.com/office/drawing/2014/main" val="3187064071"/>
                    </a:ext>
                  </a:extLst>
                </a:gridCol>
                <a:gridCol w="576072">
                  <a:extLst>
                    <a:ext uri="{9D8B030D-6E8A-4147-A177-3AD203B41FA5}">
                      <a16:colId xmlns:a16="http://schemas.microsoft.com/office/drawing/2014/main" val="2331576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1980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- 2020-07-01 19:50:00</a:t>
                      </a:r>
                      <a:r>
                        <a:rPr kumimoji="0" lang="en-US" sz="1000" b="0" i="0" u="none" strike="noStrike" kern="1200" cap="none" spc="0" normalizeH="0" baseline="0" noProof="0">
                          <a:ln>
                            <a:noFill/>
                          </a:ln>
                          <a:solidFill>
                            <a:prstClr val="black"/>
                          </a:solidFill>
                          <a:effectLst/>
                          <a:uLnTx/>
                          <a:uFillTx/>
                          <a:latin typeface="+mn-lt"/>
                          <a:ea typeface="+mn-ea"/>
                          <a:cs typeface="+mn-cs"/>
                        </a:rPr>
                        <a:t>
 And off goes the roller coaster ride through hell. The BMW SIM M2 CS Racing Cup is about to start and you can watch it live. Join us on our live streams from 19:50 CEST:
👉🏻 https://t.co/UeiwczlIFm 
👉🏻 https://t.co/w5mwV3PeEc
👉🏻 https://t.co/8oAAAYObdr
#BMWSIM @rFactor2 https://t.co/cdmNcWotwe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2.1644 %</a:t>
                      </a:r>
                    </a:p>
                  </a:txBody>
                  <a:tcPr/>
                </a:tc>
                <a:extLst>
                  <a:ext uri="{0D108BD9-81ED-4DB2-BD59-A6C34878D82A}">
                    <a16:rowId xmlns:a16="http://schemas.microsoft.com/office/drawing/2014/main" val="3896028832"/>
                  </a:ext>
                </a:extLst>
              </a:tr>
            </a:tbl>
          </a:graphicData>
        </a:graphic>
      </p:graphicFrame>
      <p:sp>
        <p:nvSpPr>
          <p:cNvPr id="4" name="Text Placeholder 3">
            <a:extLst>
              <a:ext uri="{FF2B5EF4-FFF2-40B4-BE49-F238E27FC236}">
                <a16:creationId xmlns:a16="http://schemas.microsoft.com/office/drawing/2014/main" id="{38859C5A-AB5F-4B16-8E13-F95A3F31A18B}"/>
              </a:ext>
            </a:extLst>
          </p:cNvPr>
          <p:cNvSpPr>
            <a:spLocks noGrp="1"/>
          </p:cNvSpPr>
          <p:nvPr>
            <p:ph type="body" sz="quarter" idx="14"/>
          </p:nvPr>
        </p:nvSpPr>
        <p:spPr/>
        <p:txBody>
          <a:bodyPr/>
          <a:lstStyle/>
          <a:p>
            <a:r>
              <a:rPr lang="en-US"/>
              <a:t>06/30/2020 - 07/02/2020</a:t>
            </a:r>
          </a:p>
        </p:txBody>
      </p:sp>
    </p:spTree>
    <p:extLst>
      <p:ext uri="{BB962C8B-B14F-4D97-AF65-F5344CB8AC3E}">
        <p14:creationId xmlns:p14="http://schemas.microsoft.com/office/powerpoint/2010/main" val="2974614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95E5D-8460-488D-A0CA-0D2887974771}"/>
              </a:ext>
            </a:extLst>
          </p:cNvPr>
          <p:cNvSpPr>
            <a:spLocks noGrp="1"/>
          </p:cNvSpPr>
          <p:nvPr>
            <p:ph type="title"/>
          </p:nvPr>
        </p:nvSpPr>
        <p:spPr/>
        <p:txBody>
          <a:bodyPr/>
          <a:lstStyle/>
          <a:p>
            <a:r>
              <a:rPr lang="en-US"/>
              <a:t>Twitter Own Tweets Table | BMW Motorsport - 5 of 7</a:t>
            </a:r>
          </a:p>
        </p:txBody>
      </p:sp>
      <p:graphicFrame>
        <p:nvGraphicFramePr>
          <p:cNvPr id="5" name="Table Placeholder 4">
            <a:extLst>
              <a:ext uri="{FF2B5EF4-FFF2-40B4-BE49-F238E27FC236}">
                <a16:creationId xmlns:a16="http://schemas.microsoft.com/office/drawing/2014/main" id="{ABA39730-87F4-4D60-BDB1-1D54773C7CEC}"/>
              </a:ext>
            </a:extLst>
          </p:cNvPr>
          <p:cNvGraphicFramePr>
            <a:graphicFrameLocks noGrp="1"/>
          </p:cNvGraphicFramePr>
          <p:nvPr>
            <p:ph type="tbl" sz="quarter" idx="13"/>
            <p:extLst>
              <p:ext uri="{D42A27DB-BD31-4B8C-83A1-F6EECF244321}">
                <p14:modId xmlns:p14="http://schemas.microsoft.com/office/powerpoint/2010/main" val="236682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76778711"/>
                    </a:ext>
                  </a:extLst>
                </a:gridCol>
                <a:gridCol w="576072">
                  <a:extLst>
                    <a:ext uri="{9D8B030D-6E8A-4147-A177-3AD203B41FA5}">
                      <a16:colId xmlns:a16="http://schemas.microsoft.com/office/drawing/2014/main" val="3859250206"/>
                    </a:ext>
                  </a:extLst>
                </a:gridCol>
                <a:gridCol w="576072">
                  <a:extLst>
                    <a:ext uri="{9D8B030D-6E8A-4147-A177-3AD203B41FA5}">
                      <a16:colId xmlns:a16="http://schemas.microsoft.com/office/drawing/2014/main" val="81949904"/>
                    </a:ext>
                  </a:extLst>
                </a:gridCol>
                <a:gridCol w="576072">
                  <a:extLst>
                    <a:ext uri="{9D8B030D-6E8A-4147-A177-3AD203B41FA5}">
                      <a16:colId xmlns:a16="http://schemas.microsoft.com/office/drawing/2014/main" val="3181649634"/>
                    </a:ext>
                  </a:extLst>
                </a:gridCol>
                <a:gridCol w="576072">
                  <a:extLst>
                    <a:ext uri="{9D8B030D-6E8A-4147-A177-3AD203B41FA5}">
                      <a16:colId xmlns:a16="http://schemas.microsoft.com/office/drawing/2014/main" val="2771940002"/>
                    </a:ext>
                  </a:extLst>
                </a:gridCol>
                <a:gridCol w="576072">
                  <a:extLst>
                    <a:ext uri="{9D8B030D-6E8A-4147-A177-3AD203B41FA5}">
                      <a16:colId xmlns:a16="http://schemas.microsoft.com/office/drawing/2014/main" val="2623832087"/>
                    </a:ext>
                  </a:extLst>
                </a:gridCol>
                <a:gridCol w="576072">
                  <a:extLst>
                    <a:ext uri="{9D8B030D-6E8A-4147-A177-3AD203B41FA5}">
                      <a16:colId xmlns:a16="http://schemas.microsoft.com/office/drawing/2014/main" val="859714450"/>
                    </a:ext>
                  </a:extLst>
                </a:gridCol>
                <a:gridCol w="822960">
                  <a:extLst>
                    <a:ext uri="{9D8B030D-6E8A-4147-A177-3AD203B41FA5}">
                      <a16:colId xmlns:a16="http://schemas.microsoft.com/office/drawing/2014/main" val="2261155289"/>
                    </a:ext>
                  </a:extLst>
                </a:gridCol>
                <a:gridCol w="576072">
                  <a:extLst>
                    <a:ext uri="{9D8B030D-6E8A-4147-A177-3AD203B41FA5}">
                      <a16:colId xmlns:a16="http://schemas.microsoft.com/office/drawing/2014/main" val="3568408116"/>
                    </a:ext>
                  </a:extLst>
                </a:gridCol>
                <a:gridCol w="576072">
                  <a:extLst>
                    <a:ext uri="{9D8B030D-6E8A-4147-A177-3AD203B41FA5}">
                      <a16:colId xmlns:a16="http://schemas.microsoft.com/office/drawing/2014/main" val="122921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8531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- 2020-07-01 20:12:00</a:t>
                      </a:r>
                      <a:r>
                        <a:rPr kumimoji="0" lang="en-US" sz="1000" b="0" i="0" u="none" strike="noStrike" kern="1200" cap="none" spc="0" normalizeH="0" baseline="0" noProof="0">
                          <a:ln>
                            <a:noFill/>
                          </a:ln>
                          <a:solidFill>
                            <a:prstClr val="black"/>
                          </a:solidFill>
                          <a:effectLst/>
                          <a:uLnTx/>
                          <a:uFillTx/>
                          <a:latin typeface="+mn-lt"/>
                          <a:ea typeface="+mn-ea"/>
                          <a:cs typeface="+mn-cs"/>
                        </a:rPr>
                        <a:t>
 It's pretty dark in hell: This night race on the Nordschleife in the BMW SIM M2 CS Racing Cup is a bit spooky. 👻🎃 
#BMWSIM @rFactor2 https://t.co/9mzAyPLrGi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1.6014 %</a:t>
                      </a:r>
                    </a:p>
                  </a:txBody>
                  <a:tcPr/>
                </a:tc>
                <a:extLst>
                  <a:ext uri="{0D108BD9-81ED-4DB2-BD59-A6C34878D82A}">
                    <a16:rowId xmlns:a16="http://schemas.microsoft.com/office/drawing/2014/main" val="1847740540"/>
                  </a:ext>
                </a:extLst>
              </a:tr>
            </a:tbl>
          </a:graphicData>
        </a:graphic>
      </p:graphicFrame>
      <p:sp>
        <p:nvSpPr>
          <p:cNvPr id="4" name="Text Placeholder 3">
            <a:extLst>
              <a:ext uri="{FF2B5EF4-FFF2-40B4-BE49-F238E27FC236}">
                <a16:creationId xmlns:a16="http://schemas.microsoft.com/office/drawing/2014/main" id="{EC6AB9BC-1880-4FCC-ABF1-1C642894677C}"/>
              </a:ext>
            </a:extLst>
          </p:cNvPr>
          <p:cNvSpPr>
            <a:spLocks noGrp="1"/>
          </p:cNvSpPr>
          <p:nvPr>
            <p:ph type="body" sz="quarter" idx="14"/>
          </p:nvPr>
        </p:nvSpPr>
        <p:spPr/>
        <p:txBody>
          <a:bodyPr/>
          <a:lstStyle/>
          <a:p>
            <a:r>
              <a:rPr lang="en-US"/>
              <a:t>06/30/2020 - 07/02/2020</a:t>
            </a:r>
          </a:p>
        </p:txBody>
      </p:sp>
    </p:spTree>
    <p:extLst>
      <p:ext uri="{BB962C8B-B14F-4D97-AF65-F5344CB8AC3E}">
        <p14:creationId xmlns:p14="http://schemas.microsoft.com/office/powerpoint/2010/main" val="587897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5C46-2750-40C7-962B-C6B1C6A986D1}"/>
              </a:ext>
            </a:extLst>
          </p:cNvPr>
          <p:cNvSpPr>
            <a:spLocks noGrp="1"/>
          </p:cNvSpPr>
          <p:nvPr>
            <p:ph type="title"/>
          </p:nvPr>
        </p:nvSpPr>
        <p:spPr/>
        <p:txBody>
          <a:bodyPr/>
          <a:lstStyle/>
          <a:p>
            <a:r>
              <a:rPr lang="en-US"/>
              <a:t>Twitter Own Tweets Table | BMW Motorsport - 6 of 7</a:t>
            </a:r>
          </a:p>
        </p:txBody>
      </p:sp>
      <p:graphicFrame>
        <p:nvGraphicFramePr>
          <p:cNvPr id="5" name="Table Placeholder 4">
            <a:extLst>
              <a:ext uri="{FF2B5EF4-FFF2-40B4-BE49-F238E27FC236}">
                <a16:creationId xmlns:a16="http://schemas.microsoft.com/office/drawing/2014/main" id="{8C22F40E-FA0E-4CBC-92D3-B64EC427F196}"/>
              </a:ext>
            </a:extLst>
          </p:cNvPr>
          <p:cNvGraphicFramePr>
            <a:graphicFrameLocks noGrp="1"/>
          </p:cNvGraphicFramePr>
          <p:nvPr>
            <p:ph type="tbl" sz="quarter" idx="13"/>
            <p:extLst>
              <p:ext uri="{D42A27DB-BD31-4B8C-83A1-F6EECF244321}">
                <p14:modId xmlns:p14="http://schemas.microsoft.com/office/powerpoint/2010/main" val="351535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55372734"/>
                    </a:ext>
                  </a:extLst>
                </a:gridCol>
                <a:gridCol w="576072">
                  <a:extLst>
                    <a:ext uri="{9D8B030D-6E8A-4147-A177-3AD203B41FA5}">
                      <a16:colId xmlns:a16="http://schemas.microsoft.com/office/drawing/2014/main" val="1511029694"/>
                    </a:ext>
                  </a:extLst>
                </a:gridCol>
                <a:gridCol w="576072">
                  <a:extLst>
                    <a:ext uri="{9D8B030D-6E8A-4147-A177-3AD203B41FA5}">
                      <a16:colId xmlns:a16="http://schemas.microsoft.com/office/drawing/2014/main" val="4124398008"/>
                    </a:ext>
                  </a:extLst>
                </a:gridCol>
                <a:gridCol w="576072">
                  <a:extLst>
                    <a:ext uri="{9D8B030D-6E8A-4147-A177-3AD203B41FA5}">
                      <a16:colId xmlns:a16="http://schemas.microsoft.com/office/drawing/2014/main" val="615747617"/>
                    </a:ext>
                  </a:extLst>
                </a:gridCol>
                <a:gridCol w="576072">
                  <a:extLst>
                    <a:ext uri="{9D8B030D-6E8A-4147-A177-3AD203B41FA5}">
                      <a16:colId xmlns:a16="http://schemas.microsoft.com/office/drawing/2014/main" val="2567524622"/>
                    </a:ext>
                  </a:extLst>
                </a:gridCol>
                <a:gridCol w="576072">
                  <a:extLst>
                    <a:ext uri="{9D8B030D-6E8A-4147-A177-3AD203B41FA5}">
                      <a16:colId xmlns:a16="http://schemas.microsoft.com/office/drawing/2014/main" val="214146082"/>
                    </a:ext>
                  </a:extLst>
                </a:gridCol>
                <a:gridCol w="576072">
                  <a:extLst>
                    <a:ext uri="{9D8B030D-6E8A-4147-A177-3AD203B41FA5}">
                      <a16:colId xmlns:a16="http://schemas.microsoft.com/office/drawing/2014/main" val="522925946"/>
                    </a:ext>
                  </a:extLst>
                </a:gridCol>
                <a:gridCol w="822960">
                  <a:extLst>
                    <a:ext uri="{9D8B030D-6E8A-4147-A177-3AD203B41FA5}">
                      <a16:colId xmlns:a16="http://schemas.microsoft.com/office/drawing/2014/main" val="2516825605"/>
                    </a:ext>
                  </a:extLst>
                </a:gridCol>
                <a:gridCol w="576072">
                  <a:extLst>
                    <a:ext uri="{9D8B030D-6E8A-4147-A177-3AD203B41FA5}">
                      <a16:colId xmlns:a16="http://schemas.microsoft.com/office/drawing/2014/main" val="2508568542"/>
                    </a:ext>
                  </a:extLst>
                </a:gridCol>
                <a:gridCol w="576072">
                  <a:extLst>
                    <a:ext uri="{9D8B030D-6E8A-4147-A177-3AD203B41FA5}">
                      <a16:colId xmlns:a16="http://schemas.microsoft.com/office/drawing/2014/main" val="401383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7757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- 2020-07-01 17:00:00</a:t>
                      </a:r>
                      <a:r>
                        <a:rPr kumimoji="0" lang="en-US" sz="1000" b="0" i="0" u="none" strike="noStrike" kern="1200" cap="none" spc="0" normalizeH="0" baseline="0" noProof="0">
                          <a:ln>
                            <a:noFill/>
                          </a:ln>
                          <a:solidFill>
                            <a:prstClr val="black"/>
                          </a:solidFill>
                          <a:effectLst/>
                          <a:uLnTx/>
                          <a:uFillTx/>
                          <a:latin typeface="+mn-lt"/>
                          <a:ea typeface="+mn-ea"/>
                          <a:cs typeface="+mn-cs"/>
                        </a:rPr>
                        <a:t>
 How dark can it get in hell? Find out during the night race in the BMW SIM M2 CS Racing Cup.
Join us on our live streams from 19:50 CEST:
👉🏻 https://t.co/UeiwczlIFm 
👉🏻 https://t.co/w5mwV3PeEc
👉🏻 https://t.co/8oAAAYObdr
#BMWSIM https://t.co/PsoKoWxM9I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1.6244 %</a:t>
                      </a:r>
                    </a:p>
                  </a:txBody>
                  <a:tcPr/>
                </a:tc>
                <a:extLst>
                  <a:ext uri="{0D108BD9-81ED-4DB2-BD59-A6C34878D82A}">
                    <a16:rowId xmlns:a16="http://schemas.microsoft.com/office/drawing/2014/main" val="2639254847"/>
                  </a:ext>
                </a:extLst>
              </a:tr>
            </a:tbl>
          </a:graphicData>
        </a:graphic>
      </p:graphicFrame>
      <p:sp>
        <p:nvSpPr>
          <p:cNvPr id="4" name="Text Placeholder 3">
            <a:extLst>
              <a:ext uri="{FF2B5EF4-FFF2-40B4-BE49-F238E27FC236}">
                <a16:creationId xmlns:a16="http://schemas.microsoft.com/office/drawing/2014/main" id="{83829FF2-546D-4146-9587-9C48CEF6B822}"/>
              </a:ext>
            </a:extLst>
          </p:cNvPr>
          <p:cNvSpPr>
            <a:spLocks noGrp="1"/>
          </p:cNvSpPr>
          <p:nvPr>
            <p:ph type="body" sz="quarter" idx="14"/>
          </p:nvPr>
        </p:nvSpPr>
        <p:spPr/>
        <p:txBody>
          <a:bodyPr/>
          <a:lstStyle/>
          <a:p>
            <a:r>
              <a:rPr lang="en-US"/>
              <a:t>06/30/2020 - 07/02/2020</a:t>
            </a:r>
          </a:p>
        </p:txBody>
      </p:sp>
    </p:spTree>
    <p:extLst>
      <p:ext uri="{BB962C8B-B14F-4D97-AF65-F5344CB8AC3E}">
        <p14:creationId xmlns:p14="http://schemas.microsoft.com/office/powerpoint/2010/main" val="2855227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9140-421C-43E5-8E28-D648E0355B91}"/>
              </a:ext>
            </a:extLst>
          </p:cNvPr>
          <p:cNvSpPr>
            <a:spLocks noGrp="1"/>
          </p:cNvSpPr>
          <p:nvPr>
            <p:ph type="title"/>
          </p:nvPr>
        </p:nvSpPr>
        <p:spPr/>
        <p:txBody>
          <a:bodyPr/>
          <a:lstStyle/>
          <a:p>
            <a:r>
              <a:rPr lang="en-US"/>
              <a:t>Twitter Own Tweets Table | BMW Motorsport - 7 of 7</a:t>
            </a:r>
          </a:p>
        </p:txBody>
      </p:sp>
      <p:graphicFrame>
        <p:nvGraphicFramePr>
          <p:cNvPr id="5" name="Table Placeholder 4">
            <a:extLst>
              <a:ext uri="{FF2B5EF4-FFF2-40B4-BE49-F238E27FC236}">
                <a16:creationId xmlns:a16="http://schemas.microsoft.com/office/drawing/2014/main" id="{9BB51DCA-C4E6-40F9-B3A5-5416663C0923}"/>
              </a:ext>
            </a:extLst>
          </p:cNvPr>
          <p:cNvGraphicFramePr>
            <a:graphicFrameLocks noGrp="1"/>
          </p:cNvGraphicFramePr>
          <p:nvPr>
            <p:ph type="tbl" sz="quarter" idx="13"/>
            <p:extLst>
              <p:ext uri="{D42A27DB-BD31-4B8C-83A1-F6EECF244321}">
                <p14:modId xmlns:p14="http://schemas.microsoft.com/office/powerpoint/2010/main" val="3242752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07564072"/>
                    </a:ext>
                  </a:extLst>
                </a:gridCol>
                <a:gridCol w="576072">
                  <a:extLst>
                    <a:ext uri="{9D8B030D-6E8A-4147-A177-3AD203B41FA5}">
                      <a16:colId xmlns:a16="http://schemas.microsoft.com/office/drawing/2014/main" val="263902474"/>
                    </a:ext>
                  </a:extLst>
                </a:gridCol>
                <a:gridCol w="576072">
                  <a:extLst>
                    <a:ext uri="{9D8B030D-6E8A-4147-A177-3AD203B41FA5}">
                      <a16:colId xmlns:a16="http://schemas.microsoft.com/office/drawing/2014/main" val="2883096327"/>
                    </a:ext>
                  </a:extLst>
                </a:gridCol>
                <a:gridCol w="576072">
                  <a:extLst>
                    <a:ext uri="{9D8B030D-6E8A-4147-A177-3AD203B41FA5}">
                      <a16:colId xmlns:a16="http://schemas.microsoft.com/office/drawing/2014/main" val="3456599518"/>
                    </a:ext>
                  </a:extLst>
                </a:gridCol>
                <a:gridCol w="576072">
                  <a:extLst>
                    <a:ext uri="{9D8B030D-6E8A-4147-A177-3AD203B41FA5}">
                      <a16:colId xmlns:a16="http://schemas.microsoft.com/office/drawing/2014/main" val="383716559"/>
                    </a:ext>
                  </a:extLst>
                </a:gridCol>
                <a:gridCol w="576072">
                  <a:extLst>
                    <a:ext uri="{9D8B030D-6E8A-4147-A177-3AD203B41FA5}">
                      <a16:colId xmlns:a16="http://schemas.microsoft.com/office/drawing/2014/main" val="1384117587"/>
                    </a:ext>
                  </a:extLst>
                </a:gridCol>
                <a:gridCol w="576072">
                  <a:extLst>
                    <a:ext uri="{9D8B030D-6E8A-4147-A177-3AD203B41FA5}">
                      <a16:colId xmlns:a16="http://schemas.microsoft.com/office/drawing/2014/main" val="217091710"/>
                    </a:ext>
                  </a:extLst>
                </a:gridCol>
                <a:gridCol w="822960">
                  <a:extLst>
                    <a:ext uri="{9D8B030D-6E8A-4147-A177-3AD203B41FA5}">
                      <a16:colId xmlns:a16="http://schemas.microsoft.com/office/drawing/2014/main" val="4021933319"/>
                    </a:ext>
                  </a:extLst>
                </a:gridCol>
                <a:gridCol w="576072">
                  <a:extLst>
                    <a:ext uri="{9D8B030D-6E8A-4147-A177-3AD203B41FA5}">
                      <a16:colId xmlns:a16="http://schemas.microsoft.com/office/drawing/2014/main" val="1356031844"/>
                    </a:ext>
                  </a:extLst>
                </a:gridCol>
                <a:gridCol w="576072">
                  <a:extLst>
                    <a:ext uri="{9D8B030D-6E8A-4147-A177-3AD203B41FA5}">
                      <a16:colId xmlns:a16="http://schemas.microsoft.com/office/drawing/2014/main" val="234521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85529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@BMWMotorsport - 2020-07-01 20:21:34</a:t>
                      </a:r>
                      <a:r>
                        <a:rPr kumimoji="0" lang="en-US" sz="1000" b="0" i="0" u="none" strike="noStrike" kern="1200" cap="none" spc="0" normalizeH="0" baseline="0" noProof="0">
                          <a:ln>
                            <a:noFill/>
                          </a:ln>
                          <a:solidFill>
                            <a:prstClr val="black"/>
                          </a:solidFill>
                          <a:effectLst/>
                          <a:uLnTx/>
                          <a:uFillTx/>
                          <a:latin typeface="+mn-lt"/>
                          <a:ea typeface="+mn-ea"/>
                          <a:cs typeface="+mn-cs"/>
                        </a:rPr>
                        <a:t>
 Who’ll be the king of the ring today?👑💍
Is it pole-sitter, current race leader and @r8gesports
driver @ErhanJajovski 
Hell, how would we know?
#BMWSIM @rfactor2 https://t.co/uxx1o95xoI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07/02/2020 04:14:09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0.8008 %</a:t>
                      </a:r>
                    </a:p>
                  </a:txBody>
                  <a:tcPr/>
                </a:tc>
                <a:extLst>
                  <a:ext uri="{0D108BD9-81ED-4DB2-BD59-A6C34878D82A}">
                    <a16:rowId xmlns:a16="http://schemas.microsoft.com/office/drawing/2014/main" val="1664175211"/>
                  </a:ext>
                </a:extLst>
              </a:tr>
            </a:tbl>
          </a:graphicData>
        </a:graphic>
      </p:graphicFrame>
      <p:sp>
        <p:nvSpPr>
          <p:cNvPr id="4" name="Text Placeholder 3">
            <a:extLst>
              <a:ext uri="{FF2B5EF4-FFF2-40B4-BE49-F238E27FC236}">
                <a16:creationId xmlns:a16="http://schemas.microsoft.com/office/drawing/2014/main" id="{29B7F2EB-73FD-4CEA-B313-601DA8B520DF}"/>
              </a:ext>
            </a:extLst>
          </p:cNvPr>
          <p:cNvSpPr>
            <a:spLocks noGrp="1"/>
          </p:cNvSpPr>
          <p:nvPr>
            <p:ph type="body" sz="quarter" idx="14"/>
          </p:nvPr>
        </p:nvSpPr>
        <p:spPr/>
        <p:txBody>
          <a:bodyPr/>
          <a:lstStyle/>
          <a:p>
            <a:r>
              <a:rPr lang="en-US"/>
              <a:t>06/30/2020 - 07/02/2020</a:t>
            </a:r>
          </a:p>
        </p:txBody>
      </p:sp>
    </p:spTree>
    <p:extLst>
      <p:ext uri="{BB962C8B-B14F-4D97-AF65-F5344CB8AC3E}">
        <p14:creationId xmlns:p14="http://schemas.microsoft.com/office/powerpoint/2010/main" val="8306339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20200702_061137</Template>
  <TotalTime>0</TotalTime>
  <Words>493</Words>
  <Application>Microsoft Office PowerPoint</Application>
  <PresentationFormat>On-screen Show (4:3)</PresentationFormat>
  <Paragraphs>164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Twitter Own Tweets Table | BMW Motorsport - 1 of 7</vt:lpstr>
      <vt:lpstr>Twitter Own Tweets Table | BMW Motorsport - 2 of 7</vt:lpstr>
      <vt:lpstr>Twitter Own Tweets Table | BMW Motorsport - 3 of 7</vt:lpstr>
      <vt:lpstr>Twitter Own Tweets Table | BMW Motorsport - 4 of 7</vt:lpstr>
      <vt:lpstr>Twitter Own Tweets Table | BMW Motorsport - 5 of 7</vt:lpstr>
      <vt:lpstr>Twitter Own Tweets Table | BMW Motorsport - 6 of 7</vt:lpstr>
      <vt:lpstr>Twitter Own Tweets Table | BMW Motorsport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BMW Motorsport - 1 of 7</dc:title>
  <dc:creator>Frederik Peiniger</dc:creator>
  <cp:lastModifiedBy>Frederik Peiniger</cp:lastModifiedBy>
  <cp:revision>1</cp:revision>
  <dcterms:created xsi:type="dcterms:W3CDTF">2020-07-02T06:11:37Z</dcterms:created>
  <dcterms:modified xsi:type="dcterms:W3CDTF">2020-07-02T06:12:16Z</dcterms:modified>
</cp:coreProperties>
</file>