
<file path=[Content_Types].xml><?xml version="1.0" encoding="utf-8"?>
<Types xmlns="http://schemas.openxmlformats.org/package/2006/content-types">
  <Default Extension="emf" ContentType="image/x-emf"/>
  <Default Extension="fntdata" ContentType="application/x-fontdata"/>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Lst>
  <p:sldSz cx="9144000" cy="6858000" type="screen4x3"/>
  <p:notesSz cx="6858000" cy="9144000"/>
  <p:embeddedFontLst>
    <p:embeddedFont>
      <p:font typeface="Calibri" panose="020F0502020204030204" pitchFamily="34" charset="0"/>
      <p:regular r:id="rId8"/>
      <p:bold r:id="rId9"/>
      <p:italic r:id="rId10"/>
      <p:boldItalic r:id="rId1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6" d="100"/>
          <a:sy n="76" d="100"/>
        </p:scale>
        <p:origin x="258" y="96"/>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font" Target="fonts/font1.fntdata"/><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font" Target="fonts/font3.fntdata"/><Relationship Id="rId4" Type="http://schemas.openxmlformats.org/officeDocument/2006/relationships/slide" Target="slides/slide3.xml"/><Relationship Id="rId9" Type="http://schemas.openxmlformats.org/officeDocument/2006/relationships/font" Target="fonts/font2.fntdata"/><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pic>
        <p:nvPicPr>
          <p:cNvPr id="5" name="Bild 4" descr="Logo-buerosuedplus_4c.eps"/>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459152" y="593040"/>
            <a:ext cx="4619472" cy="1100393"/>
          </a:xfrm>
          <a:prstGeom prst="rect">
            <a:avLst/>
          </a:prstGeom>
        </p:spPr>
      </p:pic>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pic>
        <p:nvPicPr>
          <p:cNvPr id="8" name="Bild 7" descr="Logo-buerosuedplus_4c.eps"/>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827608" y="662203"/>
            <a:ext cx="992579" cy="236440"/>
          </a:xfrm>
          <a:prstGeom prst="rect">
            <a:avLst/>
          </a:prstGeom>
        </p:spPr>
      </p:pic>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pic>
        <p:nvPicPr>
          <p:cNvPr id="10" name="Bild 9" descr="Logo-buerosuedplus_4c.eps"/>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827608" y="662203"/>
            <a:ext cx="992579" cy="236440"/>
          </a:xfrm>
          <a:prstGeom prst="rect">
            <a:avLst/>
          </a:prstGeom>
        </p:spPr>
      </p:pic>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11/22/2018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11/22/2018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11/22/2018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11/22/2018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11/22/2018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11/22/2018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11/22/2018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11/22/2018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11/22/2018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11/22/2018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4DEE7E-1BB6-4F38-9C6C-982F3A7CC3F6}"/>
              </a:ext>
            </a:extLst>
          </p:cNvPr>
          <p:cNvSpPr>
            <a:spLocks noGrp="1"/>
          </p:cNvSpPr>
          <p:nvPr>
            <p:ph type="title"/>
          </p:nvPr>
        </p:nvSpPr>
        <p:spPr/>
        <p:txBody>
          <a:bodyPr/>
          <a:lstStyle/>
          <a:p>
            <a:r>
              <a:rPr lang="en-US"/>
              <a:t>Instagram Posts Table | BMW Motorsport - 1 of 6</a:t>
            </a:r>
          </a:p>
        </p:txBody>
      </p:sp>
      <p:graphicFrame>
        <p:nvGraphicFramePr>
          <p:cNvPr id="5" name="Table Placeholder 4">
            <a:extLst>
              <a:ext uri="{FF2B5EF4-FFF2-40B4-BE49-F238E27FC236}">
                <a16:creationId xmlns:a16="http://schemas.microsoft.com/office/drawing/2014/main" id="{8AC3E8CE-1B9E-4505-92EE-86C162B27F84}"/>
              </a:ext>
            </a:extLst>
          </p:cNvPr>
          <p:cNvGraphicFramePr>
            <a:graphicFrameLocks noGrp="1"/>
          </p:cNvGraphicFramePr>
          <p:nvPr>
            <p:ph type="tbl" sz="quarter" idx="13"/>
            <p:extLst>
              <p:ext uri="{D42A27DB-BD31-4B8C-83A1-F6EECF244321}">
                <p14:modId xmlns:p14="http://schemas.microsoft.com/office/powerpoint/2010/main" val="3654809087"/>
              </p:ext>
            </p:extLst>
          </p:nvPr>
        </p:nvGraphicFramePr>
        <p:xfrm>
          <a:off x="457200" y="1731963"/>
          <a:ext cx="8229600" cy="4119880"/>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070547986"/>
                    </a:ext>
                  </a:extLst>
                </a:gridCol>
                <a:gridCol w="987552">
                  <a:extLst>
                    <a:ext uri="{9D8B030D-6E8A-4147-A177-3AD203B41FA5}">
                      <a16:colId xmlns:a16="http://schemas.microsoft.com/office/drawing/2014/main" val="1500557667"/>
                    </a:ext>
                  </a:extLst>
                </a:gridCol>
                <a:gridCol w="987552">
                  <a:extLst>
                    <a:ext uri="{9D8B030D-6E8A-4147-A177-3AD203B41FA5}">
                      <a16:colId xmlns:a16="http://schemas.microsoft.com/office/drawing/2014/main" val="1536259246"/>
                    </a:ext>
                  </a:extLst>
                </a:gridCol>
                <a:gridCol w="987552">
                  <a:extLst>
                    <a:ext uri="{9D8B030D-6E8A-4147-A177-3AD203B41FA5}">
                      <a16:colId xmlns:a16="http://schemas.microsoft.com/office/drawing/2014/main" val="423670694"/>
                    </a:ext>
                  </a:extLst>
                </a:gridCol>
                <a:gridCol w="987552">
                  <a:extLst>
                    <a:ext uri="{9D8B030D-6E8A-4147-A177-3AD203B41FA5}">
                      <a16:colId xmlns:a16="http://schemas.microsoft.com/office/drawing/2014/main" val="2820471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1414813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bmwmotorsport - 2018-10-28 09:50:58 </a:t>
                      </a:r>
                      <a:r>
                        <a:rPr kumimoji="0" lang="en-US" sz="1000" b="0" i="0" u="none" strike="noStrike" kern="1200" cap="none" spc="0" normalizeH="0" baseline="0" noProof="0">
                          <a:ln>
                            <a:noFill/>
                          </a:ln>
                          <a:solidFill>
                            <a:prstClr val="black"/>
                          </a:solidFill>
                          <a:effectLst/>
                          <a:uLnTx/>
                          <a:uFillTx/>
                          <a:latin typeface="+mn-lt"/>
                          <a:ea typeface="+mn-ea"/>
                          <a:cs typeface="+mn-cs"/>
                        </a:rPr>
                        <a:t>
 The first kilometres of a new era: 🚗💨💥 Impressions of the BMW M4 DTM with the two-litre turbo engine. 
spenglerbruno dtm_pics #bmwm #bmwmmotorsport #BMWM4DTM #carsofinstagram #carporn #turbo #turbocars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20715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2.8766 %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556112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bmwmotorsport - 2018-10-30 17:15:14 </a:t>
                      </a:r>
                      <a:r>
                        <a:rPr kumimoji="0" lang="en-US" sz="1000" b="0" i="0" u="none" strike="noStrike" kern="1200" cap="none" spc="0" normalizeH="0" baseline="0" noProof="0">
                          <a:ln>
                            <a:noFill/>
                          </a:ln>
                          <a:solidFill>
                            <a:prstClr val="black"/>
                          </a:solidFill>
                          <a:effectLst/>
                          <a:uLnTx/>
                          <a:uFillTx/>
                          <a:latin typeface="+mn-lt"/>
                          <a:ea typeface="+mn-ea"/>
                          <a:cs typeface="+mn-cs"/>
                        </a:rPr>
                        <a:t>
 #BMW #BMWi #BMWiMotorsport #BMWBlog #abbformulae #formulae #electric #street #city #streetracing #nose #car #carsofinsta #racecar #singleseater #carpart #parts #motorsport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2.1396 %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1166788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bmwmotorsport - 2018-10-24 13:31:13 </a:t>
                      </a:r>
                      <a:r>
                        <a:rPr kumimoji="0" lang="en-US" sz="1000" b="0" i="0" u="none" strike="noStrike" kern="1200" cap="none" spc="0" normalizeH="0" baseline="0" noProof="0">
                          <a:ln>
                            <a:noFill/>
                          </a:ln>
                          <a:solidFill>
                            <a:prstClr val="black"/>
                          </a:solidFill>
                          <a:effectLst/>
                          <a:uLnTx/>
                          <a:uFillTx/>
                          <a:latin typeface="+mn-lt"/>
                          <a:ea typeface="+mn-ea"/>
                          <a:cs typeface="+mn-cs"/>
                        </a:rPr>
                        <a:t>
 Make a guess.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2.0577 %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092731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bmwmotorsport - 2018-10-12 11:42:12 </a:t>
                      </a:r>
                      <a:r>
                        <a:rPr kumimoji="0" lang="en-US" sz="1000" b="0" i="0" u="none" strike="noStrike" kern="1200" cap="none" spc="0" normalizeH="0" baseline="0" noProof="0">
                          <a:ln>
                            <a:noFill/>
                          </a:ln>
                          <a:solidFill>
                            <a:prstClr val="black"/>
                          </a:solidFill>
                          <a:effectLst/>
                          <a:uLnTx/>
                          <a:uFillTx/>
                          <a:latin typeface="+mn-lt"/>
                          <a:ea typeface="+mn-ea"/>
                          <a:cs typeface="+mn-cs"/>
                        </a:rPr>
                        <a:t>
 BMW Team RLL is carrying a two-win streak to the season finale at Road Atlanta. As usual, the Petit Le Mans demands skill, courage and a cool head at all times. 🇺🇸 #MISSION8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0837122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bmwmotorsport - 2018-10-12 22:54:40 </a:t>
                      </a:r>
                      <a:r>
                        <a:rPr kumimoji="0" lang="en-US" sz="1000" b="0" i="0" u="none" strike="noStrike" kern="1200" cap="none" spc="0" normalizeH="0" baseline="0" noProof="0">
                          <a:ln>
                            <a:noFill/>
                          </a:ln>
                          <a:solidFill>
                            <a:prstClr val="black"/>
                          </a:solidFill>
                          <a:effectLst/>
                          <a:uLnTx/>
                          <a:uFillTx/>
                          <a:latin typeface="+mn-lt"/>
                          <a:ea typeface="+mn-ea"/>
                          <a:cs typeface="+mn-cs"/>
                        </a:rPr>
                        <a:t>
 Pole position in GTLM class for jedwardsracing, jessekrohn and chazmozzie in the #24 BMW M8 GTE at roadatlanta! WOW! 💪🏻👍🏻👏🏻 #mission8 imsa_racing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6156405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bmwmotorsport - 2018-10-08 11:45:09 </a:t>
                      </a:r>
                      <a:r>
                        <a:rPr kumimoji="0" lang="en-US" sz="1000" b="0" i="0" u="none" strike="noStrike" kern="1200" cap="none" spc="0" normalizeH="0" baseline="0" noProof="0">
                          <a:ln>
                            <a:noFill/>
                          </a:ln>
                          <a:solidFill>
                            <a:prstClr val="black"/>
                          </a:solidFill>
                          <a:effectLst/>
                          <a:uLnTx/>
                          <a:uFillTx/>
                          <a:latin typeface="+mn-lt"/>
                          <a:ea typeface="+mn-ea"/>
                          <a:cs typeface="+mn-cs"/>
                        </a:rPr>
                        <a:t>
 Inner sanctum: BMW M6 GT3.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1.7498 %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095585810"/>
                  </a:ext>
                </a:extLst>
              </a:tr>
            </a:tbl>
          </a:graphicData>
        </a:graphic>
      </p:graphicFrame>
      <p:sp>
        <p:nvSpPr>
          <p:cNvPr id="4" name="Text Placeholder 3">
            <a:extLst>
              <a:ext uri="{FF2B5EF4-FFF2-40B4-BE49-F238E27FC236}">
                <a16:creationId xmlns:a16="http://schemas.microsoft.com/office/drawing/2014/main" id="{C87FCA0A-5B04-485B-B81C-EAD05C1005D2}"/>
              </a:ext>
            </a:extLst>
          </p:cNvPr>
          <p:cNvSpPr>
            <a:spLocks noGrp="1"/>
          </p:cNvSpPr>
          <p:nvPr>
            <p:ph type="body" sz="quarter" idx="14"/>
          </p:nvPr>
        </p:nvSpPr>
        <p:spPr/>
        <p:txBody>
          <a:bodyPr/>
          <a:lstStyle/>
          <a:p>
            <a:r>
              <a:rPr lang="en-US"/>
              <a:t>10/01/2018 - 10/31/2018</a:t>
            </a:r>
          </a:p>
        </p:txBody>
      </p:sp>
    </p:spTree>
    <p:extLst>
      <p:ext uri="{BB962C8B-B14F-4D97-AF65-F5344CB8AC3E}">
        <p14:creationId xmlns:p14="http://schemas.microsoft.com/office/powerpoint/2010/main" val="320321947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819985-C22D-45DE-9A29-F7493E4533D2}"/>
              </a:ext>
            </a:extLst>
          </p:cNvPr>
          <p:cNvSpPr>
            <a:spLocks noGrp="1"/>
          </p:cNvSpPr>
          <p:nvPr>
            <p:ph type="title"/>
          </p:nvPr>
        </p:nvSpPr>
        <p:spPr/>
        <p:txBody>
          <a:bodyPr/>
          <a:lstStyle/>
          <a:p>
            <a:r>
              <a:rPr lang="en-US"/>
              <a:t>Instagram Posts Table | BMW Motorsport - 2 of 6</a:t>
            </a:r>
          </a:p>
        </p:txBody>
      </p:sp>
      <p:graphicFrame>
        <p:nvGraphicFramePr>
          <p:cNvPr id="5" name="Table Placeholder 4">
            <a:extLst>
              <a:ext uri="{FF2B5EF4-FFF2-40B4-BE49-F238E27FC236}">
                <a16:creationId xmlns:a16="http://schemas.microsoft.com/office/drawing/2014/main" id="{21060AE4-C3C2-4E79-A421-86C995FCA8EB}"/>
              </a:ext>
            </a:extLst>
          </p:cNvPr>
          <p:cNvGraphicFramePr>
            <a:graphicFrameLocks noGrp="1"/>
          </p:cNvGraphicFramePr>
          <p:nvPr>
            <p:ph type="tbl" sz="quarter" idx="13"/>
            <p:extLst>
              <p:ext uri="{D42A27DB-BD31-4B8C-83A1-F6EECF244321}">
                <p14:modId xmlns:p14="http://schemas.microsoft.com/office/powerpoint/2010/main" val="7395474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556210673"/>
                    </a:ext>
                  </a:extLst>
                </a:gridCol>
                <a:gridCol w="987552">
                  <a:extLst>
                    <a:ext uri="{9D8B030D-6E8A-4147-A177-3AD203B41FA5}">
                      <a16:colId xmlns:a16="http://schemas.microsoft.com/office/drawing/2014/main" val="1459914504"/>
                    </a:ext>
                  </a:extLst>
                </a:gridCol>
                <a:gridCol w="987552">
                  <a:extLst>
                    <a:ext uri="{9D8B030D-6E8A-4147-A177-3AD203B41FA5}">
                      <a16:colId xmlns:a16="http://schemas.microsoft.com/office/drawing/2014/main" val="632660409"/>
                    </a:ext>
                  </a:extLst>
                </a:gridCol>
                <a:gridCol w="987552">
                  <a:extLst>
                    <a:ext uri="{9D8B030D-6E8A-4147-A177-3AD203B41FA5}">
                      <a16:colId xmlns:a16="http://schemas.microsoft.com/office/drawing/2014/main" val="2029635651"/>
                    </a:ext>
                  </a:extLst>
                </a:gridCol>
                <a:gridCol w="987552">
                  <a:extLst>
                    <a:ext uri="{9D8B030D-6E8A-4147-A177-3AD203B41FA5}">
                      <a16:colId xmlns:a16="http://schemas.microsoft.com/office/drawing/2014/main" val="32466997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0768309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bmwmotorsport - 2018-10-31 17:00:50 </a:t>
                      </a:r>
                      <a:r>
                        <a:rPr kumimoji="0" lang="en-US" sz="1000" b="0" i="0" u="none" strike="noStrike" kern="1200" cap="none" spc="0" normalizeH="0" baseline="0" noProof="0">
                          <a:ln>
                            <a:noFill/>
                          </a:ln>
                          <a:solidFill>
                            <a:prstClr val="black"/>
                          </a:solidFill>
                          <a:effectLst/>
                          <a:uLnTx/>
                          <a:uFillTx/>
                          <a:latin typeface="+mn-lt"/>
                          <a:ea typeface="+mn-ea"/>
                          <a:cs typeface="+mn-cs"/>
                        </a:rPr>
                        <a:t>
 #halloween #halloween🎃 #halloween🎃👻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9583982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bmwmotorsport - 2018-10-27 18:04:02 </a:t>
                      </a:r>
                      <a:r>
                        <a:rPr kumimoji="0" lang="en-US" sz="1000" b="0" i="0" u="none" strike="noStrike" kern="1200" cap="none" spc="0" normalizeH="0" baseline="0" noProof="0">
                          <a:ln>
                            <a:noFill/>
                          </a:ln>
                          <a:solidFill>
                            <a:prstClr val="black"/>
                          </a:solidFill>
                          <a:effectLst/>
                          <a:uLnTx/>
                          <a:uFillTx/>
                          <a:latin typeface="+mn-lt"/>
                          <a:ea typeface="+mn-ea"/>
                          <a:cs typeface="+mn-cs"/>
                        </a:rPr>
                        <a:t>
 50 of years of #BMWTurboPower - and the success story is set to go on in the #DTM next year. The roll-out is in the books! ✅✅✅
#bmwmmotorsport #bmwm4dtm spenglerbruno dtm_pics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1.4188 %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8826815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bmwmotorsport - 2018-10-22 10:01:25 </a:t>
                      </a:r>
                      <a:r>
                        <a:rPr kumimoji="0" lang="en-US" sz="1000" b="0" i="0" u="none" strike="noStrike" kern="1200" cap="none" spc="0" normalizeH="0" baseline="0" noProof="0">
                          <a:ln>
                            <a:noFill/>
                          </a:ln>
                          <a:solidFill>
                            <a:prstClr val="black"/>
                          </a:solidFill>
                          <a:effectLst/>
                          <a:uLnTx/>
                          <a:uFillTx/>
                          <a:latin typeface="+mn-lt"/>
                          <a:ea typeface="+mn-ea"/>
                          <a:cs typeface="+mn-cs"/>
                        </a:rPr>
                        <a:t>
 On 17th/18th November, BMW Team Schnitzer will compete with a BMW M6 GT3 at the FIA GT World Cup, racing around the legendary “Guia Circuit” on the streets of Macau. BMW works driver Augusto Farfus will be behind the wheel, having driven the 18th BMW Art Car for BMW Team Schnitzer at the same place last year. The FIA GT World Cup will be the final race for Charly Lamm as team principal at BMW Team Schnitzer. As of 1st January 2019, he will be handing over management duties at Schnitzer Motorsport GmbH to Herbert Schnitzer Jnr, son of team founder Herbert Schnitzer Snr. In addition to Farfus, there will be another BMW works driver at Macau: DTM driver Joel Eriksson is also competing in the renowned Formula 3 Grand Prix.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951009243"/>
                  </a:ext>
                </a:extLst>
              </a:tr>
            </a:tbl>
          </a:graphicData>
        </a:graphic>
      </p:graphicFrame>
      <p:sp>
        <p:nvSpPr>
          <p:cNvPr id="4" name="Text Placeholder 3">
            <a:extLst>
              <a:ext uri="{FF2B5EF4-FFF2-40B4-BE49-F238E27FC236}">
                <a16:creationId xmlns:a16="http://schemas.microsoft.com/office/drawing/2014/main" id="{C6DDB83E-8939-4283-B95D-EE870AF775A0}"/>
              </a:ext>
            </a:extLst>
          </p:cNvPr>
          <p:cNvSpPr>
            <a:spLocks noGrp="1"/>
          </p:cNvSpPr>
          <p:nvPr>
            <p:ph type="body" sz="quarter" idx="14"/>
          </p:nvPr>
        </p:nvSpPr>
        <p:spPr/>
        <p:txBody>
          <a:bodyPr/>
          <a:lstStyle/>
          <a:p>
            <a:r>
              <a:rPr lang="en-US"/>
              <a:t>10/01/2018 - 10/31/2018</a:t>
            </a:r>
          </a:p>
        </p:txBody>
      </p:sp>
    </p:spTree>
    <p:extLst>
      <p:ext uri="{BB962C8B-B14F-4D97-AF65-F5344CB8AC3E}">
        <p14:creationId xmlns:p14="http://schemas.microsoft.com/office/powerpoint/2010/main" val="318803009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7ADD14-0E72-4910-AC95-B08E1201C276}"/>
              </a:ext>
            </a:extLst>
          </p:cNvPr>
          <p:cNvSpPr>
            <a:spLocks noGrp="1"/>
          </p:cNvSpPr>
          <p:nvPr>
            <p:ph type="title"/>
          </p:nvPr>
        </p:nvSpPr>
        <p:spPr/>
        <p:txBody>
          <a:bodyPr/>
          <a:lstStyle/>
          <a:p>
            <a:r>
              <a:rPr lang="en-US"/>
              <a:t>Instagram Posts Table | BMW Motorsport - 3 of 6</a:t>
            </a:r>
          </a:p>
        </p:txBody>
      </p:sp>
      <p:graphicFrame>
        <p:nvGraphicFramePr>
          <p:cNvPr id="5" name="Table Placeholder 4">
            <a:extLst>
              <a:ext uri="{FF2B5EF4-FFF2-40B4-BE49-F238E27FC236}">
                <a16:creationId xmlns:a16="http://schemas.microsoft.com/office/drawing/2014/main" id="{695650C1-5B2A-430F-910F-5F24FDE492EA}"/>
              </a:ext>
            </a:extLst>
          </p:cNvPr>
          <p:cNvGraphicFramePr>
            <a:graphicFrameLocks noGrp="1"/>
          </p:cNvGraphicFramePr>
          <p:nvPr>
            <p:ph type="tbl" sz="quarter" idx="13"/>
            <p:extLst>
              <p:ext uri="{D42A27DB-BD31-4B8C-83A1-F6EECF244321}">
                <p14:modId xmlns:p14="http://schemas.microsoft.com/office/powerpoint/2010/main" val="9176956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236704418"/>
                    </a:ext>
                  </a:extLst>
                </a:gridCol>
                <a:gridCol w="987552">
                  <a:extLst>
                    <a:ext uri="{9D8B030D-6E8A-4147-A177-3AD203B41FA5}">
                      <a16:colId xmlns:a16="http://schemas.microsoft.com/office/drawing/2014/main" val="800853920"/>
                    </a:ext>
                  </a:extLst>
                </a:gridCol>
                <a:gridCol w="987552">
                  <a:extLst>
                    <a:ext uri="{9D8B030D-6E8A-4147-A177-3AD203B41FA5}">
                      <a16:colId xmlns:a16="http://schemas.microsoft.com/office/drawing/2014/main" val="986497375"/>
                    </a:ext>
                  </a:extLst>
                </a:gridCol>
                <a:gridCol w="987552">
                  <a:extLst>
                    <a:ext uri="{9D8B030D-6E8A-4147-A177-3AD203B41FA5}">
                      <a16:colId xmlns:a16="http://schemas.microsoft.com/office/drawing/2014/main" val="475501358"/>
                    </a:ext>
                  </a:extLst>
                </a:gridCol>
                <a:gridCol w="987552">
                  <a:extLst>
                    <a:ext uri="{9D8B030D-6E8A-4147-A177-3AD203B41FA5}">
                      <a16:colId xmlns:a16="http://schemas.microsoft.com/office/drawing/2014/main" val="39712900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0594081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bmwmotorsport - 2018-10-29 15:37:56 </a:t>
                      </a:r>
                      <a:r>
                        <a:rPr kumimoji="0" lang="en-US" sz="1000" b="0" i="0" u="none" strike="noStrike" kern="1200" cap="none" spc="0" normalizeH="0" baseline="0" noProof="0">
                          <a:ln>
                            <a:noFill/>
                          </a:ln>
                          <a:solidFill>
                            <a:prstClr val="black"/>
                          </a:solidFill>
                          <a:effectLst/>
                          <a:uLnTx/>
                          <a:uFillTx/>
                          <a:latin typeface="+mn-lt"/>
                          <a:ea typeface="+mn-ea"/>
                          <a:cs typeface="+mn-cs"/>
                        </a:rPr>
                        <a:t>
 Italian GT Championship ⎮ Stefano Comandini and Max Koebolt have rounded off the season with another podium finish in the BMW Team Italia #15 BMW M6 GT3. The duo secured second place in the first of two races at the Autodromo Internazionale del Mugello. Comandini and Koebolt started from eighth place in the BMW M6 GT3 and worked their way gradually up through the field as the race progressed. The second race on Sunday was affected by severe downpours. Comandini and Koebolt finished in eighth place.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6500327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bmwmotorsport - 2018-10-25 15:39:50 </a:t>
                      </a:r>
                      <a:r>
                        <a:rPr kumimoji="0" lang="en-US" sz="1000" b="0" i="0" u="none" strike="noStrike" kern="1200" cap="none" spc="0" normalizeH="0" baseline="0" noProof="0">
                          <a:ln>
                            <a:noFill/>
                          </a:ln>
                          <a:solidFill>
                            <a:prstClr val="black"/>
                          </a:solidFill>
                          <a:effectLst/>
                          <a:uLnTx/>
                          <a:uFillTx/>
                          <a:latin typeface="+mn-lt"/>
                          <a:ea typeface="+mn-ea"/>
                          <a:cs typeface="+mn-cs"/>
                        </a:rPr>
                        <a:t>
 Track length: 4.104 m
Starters: 50
Distance: 2 heats, total 1000 km
Manfred Winkelhock had an exciting race with Hans Heyer in the Ford Escort. An electrical fault caused Winkelhock’s BMW to drop back through the field over the course of race one. In race two, Manfred Winkelhock and Marc Surer took victory in the BMW 320. #tbt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8420810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bmwmotorsport - 2018-10-06 17:50:36 </a:t>
                      </a:r>
                      <a:r>
                        <a:rPr kumimoji="0" lang="en-US" sz="1000" b="0" i="0" u="none" strike="noStrike" kern="1200" cap="none" spc="0" normalizeH="0" baseline="0" noProof="0">
                          <a:ln>
                            <a:noFill/>
                          </a:ln>
                          <a:solidFill>
                            <a:prstClr val="black"/>
                          </a:solidFill>
                          <a:effectLst/>
                          <a:uLnTx/>
                          <a:uFillTx/>
                          <a:latin typeface="+mn-lt"/>
                          <a:ea typeface="+mn-ea"/>
                          <a:cs typeface="+mn-cs"/>
                        </a:rPr>
                        <a:t>
 All eyes on #bmwteamitalia and the #bmwm6gt3. 👀 P3 in the Italian GT Championship for stefanocomandini15 and maxkoebolt! Congrats! 👏🏻🏆#bmwcustomerracing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6457761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bmwmotorsport - 2018-10-03 16:45:22 </a:t>
                      </a:r>
                      <a:r>
                        <a:rPr kumimoji="0" lang="en-US" sz="1000" b="0" i="0" u="none" strike="noStrike" kern="1200" cap="none" spc="0" normalizeH="0" baseline="0" noProof="0">
                          <a:ln>
                            <a:noFill/>
                          </a:ln>
                          <a:solidFill>
                            <a:prstClr val="black"/>
                          </a:solidFill>
                          <a:effectLst/>
                          <a:uLnTx/>
                          <a:uFillTx/>
                          <a:latin typeface="+mn-lt"/>
                          <a:ea typeface="+mn-ea"/>
                          <a:cs typeface="+mn-cs"/>
                        </a:rPr>
                        <a:t>
 Now it’s your turn. Where are we racing? #BMWCustomerRacing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196322068"/>
                  </a:ext>
                </a:extLst>
              </a:tr>
            </a:tbl>
          </a:graphicData>
        </a:graphic>
      </p:graphicFrame>
      <p:sp>
        <p:nvSpPr>
          <p:cNvPr id="4" name="Text Placeholder 3">
            <a:extLst>
              <a:ext uri="{FF2B5EF4-FFF2-40B4-BE49-F238E27FC236}">
                <a16:creationId xmlns:a16="http://schemas.microsoft.com/office/drawing/2014/main" id="{5DF49EE6-92B9-46FA-9D55-D8CAADCDB537}"/>
              </a:ext>
            </a:extLst>
          </p:cNvPr>
          <p:cNvSpPr>
            <a:spLocks noGrp="1"/>
          </p:cNvSpPr>
          <p:nvPr>
            <p:ph type="body" sz="quarter" idx="14"/>
          </p:nvPr>
        </p:nvSpPr>
        <p:spPr/>
        <p:txBody>
          <a:bodyPr/>
          <a:lstStyle/>
          <a:p>
            <a:r>
              <a:rPr lang="en-US"/>
              <a:t>10/01/2018 - 10/31/2018</a:t>
            </a:r>
          </a:p>
        </p:txBody>
      </p:sp>
    </p:spTree>
    <p:extLst>
      <p:ext uri="{BB962C8B-B14F-4D97-AF65-F5344CB8AC3E}">
        <p14:creationId xmlns:p14="http://schemas.microsoft.com/office/powerpoint/2010/main" val="79348498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CA9573-E858-4275-98E1-076CD5DD11D2}"/>
              </a:ext>
            </a:extLst>
          </p:cNvPr>
          <p:cNvSpPr>
            <a:spLocks noGrp="1"/>
          </p:cNvSpPr>
          <p:nvPr>
            <p:ph type="title"/>
          </p:nvPr>
        </p:nvSpPr>
        <p:spPr/>
        <p:txBody>
          <a:bodyPr/>
          <a:lstStyle/>
          <a:p>
            <a:r>
              <a:rPr lang="en-US"/>
              <a:t>Instagram Posts Table | BMW Motorsport - 4 of 6</a:t>
            </a:r>
          </a:p>
        </p:txBody>
      </p:sp>
      <p:graphicFrame>
        <p:nvGraphicFramePr>
          <p:cNvPr id="5" name="Table Placeholder 4">
            <a:extLst>
              <a:ext uri="{FF2B5EF4-FFF2-40B4-BE49-F238E27FC236}">
                <a16:creationId xmlns:a16="http://schemas.microsoft.com/office/drawing/2014/main" id="{21AA9B5E-230E-4EA4-930F-D7F7645C5919}"/>
              </a:ext>
            </a:extLst>
          </p:cNvPr>
          <p:cNvGraphicFramePr>
            <a:graphicFrameLocks noGrp="1"/>
          </p:cNvGraphicFramePr>
          <p:nvPr>
            <p:ph type="tbl" sz="quarter" idx="13"/>
            <p:extLst>
              <p:ext uri="{D42A27DB-BD31-4B8C-83A1-F6EECF244321}">
                <p14:modId xmlns:p14="http://schemas.microsoft.com/office/powerpoint/2010/main" val="10238792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2815760280"/>
                    </a:ext>
                  </a:extLst>
                </a:gridCol>
                <a:gridCol w="987552">
                  <a:extLst>
                    <a:ext uri="{9D8B030D-6E8A-4147-A177-3AD203B41FA5}">
                      <a16:colId xmlns:a16="http://schemas.microsoft.com/office/drawing/2014/main" val="891352774"/>
                    </a:ext>
                  </a:extLst>
                </a:gridCol>
                <a:gridCol w="987552">
                  <a:extLst>
                    <a:ext uri="{9D8B030D-6E8A-4147-A177-3AD203B41FA5}">
                      <a16:colId xmlns:a16="http://schemas.microsoft.com/office/drawing/2014/main" val="3367618481"/>
                    </a:ext>
                  </a:extLst>
                </a:gridCol>
                <a:gridCol w="987552">
                  <a:extLst>
                    <a:ext uri="{9D8B030D-6E8A-4147-A177-3AD203B41FA5}">
                      <a16:colId xmlns:a16="http://schemas.microsoft.com/office/drawing/2014/main" val="3801430665"/>
                    </a:ext>
                  </a:extLst>
                </a:gridCol>
                <a:gridCol w="987552">
                  <a:extLst>
                    <a:ext uri="{9D8B030D-6E8A-4147-A177-3AD203B41FA5}">
                      <a16:colId xmlns:a16="http://schemas.microsoft.com/office/drawing/2014/main" val="30490433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6166077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bmwmotorsport - 2018-10-13 15:11:08 </a:t>
                      </a:r>
                      <a:r>
                        <a:rPr kumimoji="0" lang="en-US" sz="1000" b="0" i="0" u="none" strike="noStrike" kern="1200" cap="none" spc="0" normalizeH="0" baseline="0" noProof="0">
                          <a:ln>
                            <a:noFill/>
                          </a:ln>
                          <a:solidFill>
                            <a:prstClr val="black"/>
                          </a:solidFill>
                          <a:effectLst/>
                          <a:uLnTx/>
                          <a:uFillTx/>
                          <a:latin typeface="+mn-lt"/>
                          <a:ea typeface="+mn-ea"/>
                          <a:cs typeface="+mn-cs"/>
                        </a:rPr>
                        <a:t>
 Hockenheim + Timo Glock = ❤️
#WeKeepOnPushing #ranDTM #DTMFinale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6591116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bmwmotorsport - 2018-10-14 15:17:28 </a:t>
                      </a:r>
                      <a:r>
                        <a:rPr kumimoji="0" lang="en-US" sz="1000" b="0" i="0" u="none" strike="noStrike" kern="1200" cap="none" spc="0" normalizeH="0" baseline="0" noProof="0">
                          <a:ln>
                            <a:noFill/>
                          </a:ln>
                          <a:solidFill>
                            <a:prstClr val="black"/>
                          </a:solidFill>
                          <a:effectLst/>
                          <a:uLnTx/>
                          <a:uFillTx/>
                          <a:latin typeface="+mn-lt"/>
                          <a:ea typeface="+mn-ea"/>
                          <a:cs typeface="+mn-cs"/>
                        </a:rPr>
                        <a:t>
 A great way to finish the season, wittmannracing! Congrats on P2 in Hockenheim! 🏆🏆
#WeKeepOnPushing #ranDTM #DTMFinale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2934952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bmwmotorsport - 2018-10-17 19:16:06 </a:t>
                      </a:r>
                      <a:r>
                        <a:rPr kumimoji="0" lang="en-US" sz="1000" b="0" i="0" u="none" strike="noStrike" kern="1200" cap="none" spc="0" normalizeH="0" baseline="0" noProof="0">
                          <a:ln>
                            <a:noFill/>
                          </a:ln>
                          <a:solidFill>
                            <a:prstClr val="black"/>
                          </a:solidFill>
                          <a:effectLst/>
                          <a:uLnTx/>
                          <a:uFillTx/>
                          <a:latin typeface="+mn-lt"/>
                          <a:ea typeface="+mn-ea"/>
                          <a:cs typeface="+mn-cs"/>
                        </a:rPr>
                        <a:t>
 Day two of the official fiaformulae test in Valencia is in the books with another strong performance from the new BMW iFE.18... ✅👍🏼 More track action on Friday, stay tuned! afelixdacosta alexandersims #racingbeyond #BMWiMotorsport #ABBFormulaE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9847582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bmwmotorsport - 2018-10-16 11:50:17 </a:t>
                      </a:r>
                      <a:r>
                        <a:rPr kumimoji="0" lang="en-US" sz="1000" b="0" i="0" u="none" strike="noStrike" kern="1200" cap="none" spc="0" normalizeH="0" baseline="0" noProof="0">
                          <a:ln>
                            <a:noFill/>
                          </a:ln>
                          <a:solidFill>
                            <a:prstClr val="black"/>
                          </a:solidFill>
                          <a:effectLst/>
                          <a:uLnTx/>
                          <a:uFillTx/>
                          <a:latin typeface="+mn-lt"/>
                          <a:ea typeface="+mn-ea"/>
                          <a:cs typeface="+mn-cs"/>
                        </a:rPr>
                        <a:t>
 The BMW M4 GT4 rocked the Nürburgring: Victory for Securtal Sorg Rennsport in the DMV NES 500. Congratulations on this fantastic performance. #BMWCustomerRacing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0235912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bmwmotorsport - 2018-10-04 11:51:27 </a:t>
                      </a:r>
                      <a:r>
                        <a:rPr kumimoji="0" lang="en-US" sz="1000" b="0" i="0" u="none" strike="noStrike" kern="1200" cap="none" spc="0" normalizeH="0" baseline="0" noProof="0">
                          <a:ln>
                            <a:noFill/>
                          </a:ln>
                          <a:solidFill>
                            <a:prstClr val="black"/>
                          </a:solidFill>
                          <a:effectLst/>
                          <a:uLnTx/>
                          <a:uFillTx/>
                          <a:latin typeface="+mn-lt"/>
                          <a:ea typeface="+mn-ea"/>
                          <a:cs typeface="+mn-cs"/>
                        </a:rPr>
                        <a:t>
 #TBT The BMW M3 GT2 was victorious at the Green Hell right at the start of the 2010 VLN season. Then the real highlight came in May: Victory in the legendary 24-hour race at the Nordschleife.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1.0865 %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776848162"/>
                  </a:ext>
                </a:extLst>
              </a:tr>
            </a:tbl>
          </a:graphicData>
        </a:graphic>
      </p:graphicFrame>
      <p:sp>
        <p:nvSpPr>
          <p:cNvPr id="4" name="Text Placeholder 3">
            <a:extLst>
              <a:ext uri="{FF2B5EF4-FFF2-40B4-BE49-F238E27FC236}">
                <a16:creationId xmlns:a16="http://schemas.microsoft.com/office/drawing/2014/main" id="{20EE3B1E-3F87-4030-9978-5354A85355D1}"/>
              </a:ext>
            </a:extLst>
          </p:cNvPr>
          <p:cNvSpPr>
            <a:spLocks noGrp="1"/>
          </p:cNvSpPr>
          <p:nvPr>
            <p:ph type="body" sz="quarter" idx="14"/>
          </p:nvPr>
        </p:nvSpPr>
        <p:spPr/>
        <p:txBody>
          <a:bodyPr/>
          <a:lstStyle/>
          <a:p>
            <a:r>
              <a:rPr lang="en-US"/>
              <a:t>10/01/2018 - 10/31/2018</a:t>
            </a:r>
          </a:p>
        </p:txBody>
      </p:sp>
    </p:spTree>
    <p:extLst>
      <p:ext uri="{BB962C8B-B14F-4D97-AF65-F5344CB8AC3E}">
        <p14:creationId xmlns:p14="http://schemas.microsoft.com/office/powerpoint/2010/main" val="91641427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2CCF6B-3864-4462-A3EF-52B85BECC674}"/>
              </a:ext>
            </a:extLst>
          </p:cNvPr>
          <p:cNvSpPr>
            <a:spLocks noGrp="1"/>
          </p:cNvSpPr>
          <p:nvPr>
            <p:ph type="title"/>
          </p:nvPr>
        </p:nvSpPr>
        <p:spPr/>
        <p:txBody>
          <a:bodyPr/>
          <a:lstStyle/>
          <a:p>
            <a:r>
              <a:rPr lang="en-US"/>
              <a:t>Instagram Posts Table | BMW Motorsport - 5 of 6</a:t>
            </a:r>
          </a:p>
        </p:txBody>
      </p:sp>
      <p:graphicFrame>
        <p:nvGraphicFramePr>
          <p:cNvPr id="5" name="Table Placeholder 4">
            <a:extLst>
              <a:ext uri="{FF2B5EF4-FFF2-40B4-BE49-F238E27FC236}">
                <a16:creationId xmlns:a16="http://schemas.microsoft.com/office/drawing/2014/main" id="{7990817B-94F5-476A-B74E-A68C1CE48BBE}"/>
              </a:ext>
            </a:extLst>
          </p:cNvPr>
          <p:cNvGraphicFramePr>
            <a:graphicFrameLocks noGrp="1"/>
          </p:cNvGraphicFramePr>
          <p:nvPr>
            <p:ph type="tbl" sz="quarter" idx="13"/>
            <p:extLst>
              <p:ext uri="{D42A27DB-BD31-4B8C-83A1-F6EECF244321}">
                <p14:modId xmlns:p14="http://schemas.microsoft.com/office/powerpoint/2010/main" val="19093366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3112506454"/>
                    </a:ext>
                  </a:extLst>
                </a:gridCol>
                <a:gridCol w="987552">
                  <a:extLst>
                    <a:ext uri="{9D8B030D-6E8A-4147-A177-3AD203B41FA5}">
                      <a16:colId xmlns:a16="http://schemas.microsoft.com/office/drawing/2014/main" val="1675503995"/>
                    </a:ext>
                  </a:extLst>
                </a:gridCol>
                <a:gridCol w="987552">
                  <a:extLst>
                    <a:ext uri="{9D8B030D-6E8A-4147-A177-3AD203B41FA5}">
                      <a16:colId xmlns:a16="http://schemas.microsoft.com/office/drawing/2014/main" val="4260246620"/>
                    </a:ext>
                  </a:extLst>
                </a:gridCol>
                <a:gridCol w="987552">
                  <a:extLst>
                    <a:ext uri="{9D8B030D-6E8A-4147-A177-3AD203B41FA5}">
                      <a16:colId xmlns:a16="http://schemas.microsoft.com/office/drawing/2014/main" val="1014284560"/>
                    </a:ext>
                  </a:extLst>
                </a:gridCol>
                <a:gridCol w="987552">
                  <a:extLst>
                    <a:ext uri="{9D8B030D-6E8A-4147-A177-3AD203B41FA5}">
                      <a16:colId xmlns:a16="http://schemas.microsoft.com/office/drawing/2014/main" val="18610091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1538371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bmwmotorsport - 2018-10-18 14:20:57 </a:t>
                      </a:r>
                      <a:r>
                        <a:rPr kumimoji="0" lang="en-US" sz="1000" b="0" i="0" u="none" strike="noStrike" kern="1200" cap="none" spc="0" normalizeH="0" baseline="0" noProof="0">
                          <a:ln>
                            <a:noFill/>
                          </a:ln>
                          <a:solidFill>
                            <a:prstClr val="black"/>
                          </a:solidFill>
                          <a:effectLst/>
                          <a:uLnTx/>
                          <a:uFillTx/>
                          <a:latin typeface="+mn-lt"/>
                          <a:ea typeface="+mn-ea"/>
                          <a:cs typeface="+mn-cs"/>
                        </a:rPr>
                        <a:t>
 Last preparations for the final fiaformulae test day in Valencia tomorrow. Will our two BMW iFE.18 cars be quickest again? 🤔😄 #RacingBeyond #BMWiMotorsport #ABBFormulaE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1.0605 %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6405350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bmwmotorsport - 2018-10-17 11:52:50 </a:t>
                      </a:r>
                      <a:r>
                        <a:rPr kumimoji="0" lang="en-US" sz="1000" b="0" i="0" u="none" strike="noStrike" kern="1200" cap="none" spc="0" normalizeH="0" baseline="0" noProof="0">
                          <a:ln>
                            <a:noFill/>
                          </a:ln>
                          <a:solidFill>
                            <a:prstClr val="black"/>
                          </a:solidFill>
                          <a:effectLst/>
                          <a:uLnTx/>
                          <a:uFillTx/>
                          <a:latin typeface="+mn-lt"/>
                          <a:ea typeface="+mn-ea"/>
                          <a:cs typeface="+mn-cs"/>
                        </a:rPr>
                        <a:t>
 The BMW iFE.18 still looks strong in Valencia! 💪🏼💪🏼
#RacingBeyond #BMWiMotorsport #ABBFormulaE #BMWi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1954337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bmwmotorsport - 2018-10-18 11:17:21 </a:t>
                      </a:r>
                      <a:r>
                        <a:rPr kumimoji="0" lang="en-US" sz="1000" b="0" i="0" u="none" strike="noStrike" kern="1200" cap="none" spc="0" normalizeH="0" baseline="0" noProof="0">
                          <a:ln>
                            <a:noFill/>
                          </a:ln>
                          <a:solidFill>
                            <a:prstClr val="black"/>
                          </a:solidFill>
                          <a:effectLst/>
                          <a:uLnTx/>
                          <a:uFillTx/>
                          <a:latin typeface="+mn-lt"/>
                          <a:ea typeface="+mn-ea"/>
                          <a:cs typeface="+mn-cs"/>
                        </a:rPr>
                        <a:t>
 #tbt 45 years ago, the BMW 3.0 CSL left the 24 Hours of Le Mans with victory in the Tourisme speciale class. At the wheel of the iconic BMW racing car: Toine Hezemans and Dieter Quester.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2231198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bmwmotorsport - 2018-10-12 11:04:54 </a:t>
                      </a:r>
                      <a:r>
                        <a:rPr kumimoji="0" lang="en-US" sz="1000" b="0" i="0" u="none" strike="noStrike" kern="1200" cap="none" spc="0" normalizeH="0" baseline="0" noProof="0">
                          <a:ln>
                            <a:noFill/>
                          </a:ln>
                          <a:solidFill>
                            <a:prstClr val="black"/>
                          </a:solidFill>
                          <a:effectLst/>
                          <a:uLnTx/>
                          <a:uFillTx/>
                          <a:latin typeface="+mn-lt"/>
                          <a:ea typeface="+mn-ea"/>
                          <a:cs typeface="+mn-cs"/>
                        </a:rPr>
                        <a:t>
 Big in 🇯🇵🗻. The BMW M8 GTE is getting ready for the 6 Hours of Fuji. #MISSION8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0.9970 %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5153122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bmwmotorsport - 2018-10-26 16:10:51 </a:t>
                      </a:r>
                      <a:r>
                        <a:rPr kumimoji="0" lang="en-US" sz="1000" b="0" i="0" u="none" strike="noStrike" kern="1200" cap="none" spc="0" normalizeH="0" baseline="0" noProof="0">
                          <a:ln>
                            <a:noFill/>
                          </a:ln>
                          <a:solidFill>
                            <a:prstClr val="black"/>
                          </a:solidFill>
                          <a:effectLst/>
                          <a:uLnTx/>
                          <a:uFillTx/>
                          <a:latin typeface="+mn-lt"/>
                          <a:ea typeface="+mn-ea"/>
                          <a:cs typeface="+mn-cs"/>
                        </a:rPr>
                        <a:t>
 Keep calm and burn some rubber. 🔥🏎⚡#RacingBeyond #BMWiMotorsport #ABBFormulaE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0.9910 %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048567723"/>
                  </a:ext>
                </a:extLst>
              </a:tr>
            </a:tbl>
          </a:graphicData>
        </a:graphic>
      </p:graphicFrame>
      <p:sp>
        <p:nvSpPr>
          <p:cNvPr id="4" name="Text Placeholder 3">
            <a:extLst>
              <a:ext uri="{FF2B5EF4-FFF2-40B4-BE49-F238E27FC236}">
                <a16:creationId xmlns:a16="http://schemas.microsoft.com/office/drawing/2014/main" id="{7D04D498-18D7-4A38-B5B2-515E6E1C8A14}"/>
              </a:ext>
            </a:extLst>
          </p:cNvPr>
          <p:cNvSpPr>
            <a:spLocks noGrp="1"/>
          </p:cNvSpPr>
          <p:nvPr>
            <p:ph type="body" sz="quarter" idx="14"/>
          </p:nvPr>
        </p:nvSpPr>
        <p:spPr/>
        <p:txBody>
          <a:bodyPr/>
          <a:lstStyle/>
          <a:p>
            <a:r>
              <a:rPr lang="en-US"/>
              <a:t>10/01/2018 - 10/31/2018</a:t>
            </a:r>
          </a:p>
        </p:txBody>
      </p:sp>
    </p:spTree>
    <p:extLst>
      <p:ext uri="{BB962C8B-B14F-4D97-AF65-F5344CB8AC3E}">
        <p14:creationId xmlns:p14="http://schemas.microsoft.com/office/powerpoint/2010/main" val="74438980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145621-0AE7-4176-B0E0-EBB39FD9CB35}"/>
              </a:ext>
            </a:extLst>
          </p:cNvPr>
          <p:cNvSpPr>
            <a:spLocks noGrp="1"/>
          </p:cNvSpPr>
          <p:nvPr>
            <p:ph type="title"/>
          </p:nvPr>
        </p:nvSpPr>
        <p:spPr/>
        <p:txBody>
          <a:bodyPr/>
          <a:lstStyle/>
          <a:p>
            <a:r>
              <a:rPr lang="en-US"/>
              <a:t>Instagram Posts Table | BMW Motorsport - 6 of 6</a:t>
            </a:r>
          </a:p>
        </p:txBody>
      </p:sp>
      <p:graphicFrame>
        <p:nvGraphicFramePr>
          <p:cNvPr id="5" name="Table Placeholder 4">
            <a:extLst>
              <a:ext uri="{FF2B5EF4-FFF2-40B4-BE49-F238E27FC236}">
                <a16:creationId xmlns:a16="http://schemas.microsoft.com/office/drawing/2014/main" id="{2F42A4FC-C347-41BC-A58C-E302B6A47B32}"/>
              </a:ext>
            </a:extLst>
          </p:cNvPr>
          <p:cNvGraphicFramePr>
            <a:graphicFrameLocks noGrp="1"/>
          </p:cNvGraphicFramePr>
          <p:nvPr>
            <p:ph type="tbl" sz="quarter" idx="13"/>
            <p:extLst>
              <p:ext uri="{D42A27DB-BD31-4B8C-83A1-F6EECF244321}">
                <p14:modId xmlns:p14="http://schemas.microsoft.com/office/powerpoint/2010/main" val="22819279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094360016"/>
                    </a:ext>
                  </a:extLst>
                </a:gridCol>
                <a:gridCol w="987552">
                  <a:extLst>
                    <a:ext uri="{9D8B030D-6E8A-4147-A177-3AD203B41FA5}">
                      <a16:colId xmlns:a16="http://schemas.microsoft.com/office/drawing/2014/main" val="2481456574"/>
                    </a:ext>
                  </a:extLst>
                </a:gridCol>
                <a:gridCol w="987552">
                  <a:extLst>
                    <a:ext uri="{9D8B030D-6E8A-4147-A177-3AD203B41FA5}">
                      <a16:colId xmlns:a16="http://schemas.microsoft.com/office/drawing/2014/main" val="859871417"/>
                    </a:ext>
                  </a:extLst>
                </a:gridCol>
                <a:gridCol w="987552">
                  <a:extLst>
                    <a:ext uri="{9D8B030D-6E8A-4147-A177-3AD203B41FA5}">
                      <a16:colId xmlns:a16="http://schemas.microsoft.com/office/drawing/2014/main" val="1892059362"/>
                    </a:ext>
                  </a:extLst>
                </a:gridCol>
                <a:gridCol w="987552">
                  <a:extLst>
                    <a:ext uri="{9D8B030D-6E8A-4147-A177-3AD203B41FA5}">
                      <a16:colId xmlns:a16="http://schemas.microsoft.com/office/drawing/2014/main" val="34972434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7584507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bmwmotorsport - 2018-10-21 11:39:43 </a:t>
                      </a:r>
                      <a:r>
                        <a:rPr kumimoji="0" lang="en-US" sz="1000" b="0" i="0" u="none" strike="noStrike" kern="1200" cap="none" spc="0" normalizeH="0" baseline="0" noProof="0">
                          <a:ln>
                            <a:noFill/>
                          </a:ln>
                          <a:solidFill>
                            <a:prstClr val="black"/>
                          </a:solidFill>
                          <a:effectLst/>
                          <a:uLnTx/>
                          <a:uFillTx/>
                          <a:latin typeface="+mn-lt"/>
                          <a:ea typeface="+mn-ea"/>
                          <a:cs typeface="+mn-cs"/>
                        </a:rPr>
                        <a:t>
 What a fantastic performance by adrenalinmotorsport 💪💪💪 Title win in the VLN overall classification 🏆
Title win in the BMW M235i Racing Cup Drivers' Championship 🏆
Title win in the BMW M235i Racing Cup Team Championship 🏆
Title win in the BMW M235i Racing Cup Juniors' Championship 🏆
Big congrats to overall winners Christopher Rink, Danny Brink and Phillipp Leisen and cup winners Yannick Fübrich and David Griessner. Party on!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0.9802 %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5800808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bmwmotorsport - 2018-10-11 11:59:28 </a:t>
                      </a:r>
                      <a:r>
                        <a:rPr kumimoji="0" lang="en-US" sz="1000" b="0" i="0" u="none" strike="noStrike" kern="1200" cap="none" spc="0" normalizeH="0" baseline="0" noProof="0">
                          <a:ln>
                            <a:noFill/>
                          </a:ln>
                          <a:solidFill>
                            <a:prstClr val="black"/>
                          </a:solidFill>
                          <a:effectLst/>
                          <a:uLnTx/>
                          <a:uFillTx/>
                          <a:latin typeface="+mn-lt"/>
                          <a:ea typeface="+mn-ea"/>
                          <a:cs typeface="+mn-cs"/>
                        </a:rPr>
                        <a:t>
 #tbt BMW Motorsport returned to the DTM with a bang after an absence of almost 20 years. The comeback season, initially intended as a learning year, drew to a sensational close at the finale in Hockenheim last Sunday. Bruno Spengler won the drivers’ title, BMW Team Schnitzer finished top of the team standings after ten races, and BMW triumphed in the manufacturers’ standings. Augusto Farfus also ended the season triumphant in the rookie competition to round off a perfect first year back in the series.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0.9504 %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346004598"/>
                  </a:ext>
                </a:extLst>
              </a:tr>
            </a:tbl>
          </a:graphicData>
        </a:graphic>
      </p:graphicFrame>
      <p:sp>
        <p:nvSpPr>
          <p:cNvPr id="4" name="Text Placeholder 3">
            <a:extLst>
              <a:ext uri="{FF2B5EF4-FFF2-40B4-BE49-F238E27FC236}">
                <a16:creationId xmlns:a16="http://schemas.microsoft.com/office/drawing/2014/main" id="{87B9AA7C-A29F-405C-A90A-9A03CDE2AF63}"/>
              </a:ext>
            </a:extLst>
          </p:cNvPr>
          <p:cNvSpPr>
            <a:spLocks noGrp="1"/>
          </p:cNvSpPr>
          <p:nvPr>
            <p:ph type="body" sz="quarter" idx="14"/>
          </p:nvPr>
        </p:nvSpPr>
        <p:spPr/>
        <p:txBody>
          <a:bodyPr/>
          <a:lstStyle/>
          <a:p>
            <a:r>
              <a:rPr lang="en-US"/>
              <a:t>10/01/2018 - 10/31/2018</a:t>
            </a:r>
          </a:p>
        </p:txBody>
      </p:sp>
    </p:spTree>
    <p:extLst>
      <p:ext uri="{BB962C8B-B14F-4D97-AF65-F5344CB8AC3E}">
        <p14:creationId xmlns:p14="http://schemas.microsoft.com/office/powerpoint/2010/main" val="1201381869"/>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Default" id="{9D53725C-1829-7641-B939-1721FD7DCE93}" vid="{A2294D81-9B45-6744-A978-7650FB602084}"/>
    </a:ext>
  </a:extLst>
</a:theme>
</file>

<file path=docProps/app.xml><?xml version="1.0" encoding="utf-8"?>
<Properties xmlns="http://schemas.openxmlformats.org/officeDocument/2006/extended-properties" xmlns:vt="http://schemas.openxmlformats.org/officeDocument/2006/docPropsVTypes">
  <Template>20181122_104157</Template>
  <TotalTime>1</TotalTime>
  <Words>333</Words>
  <Application>Microsoft Office PowerPoint</Application>
  <PresentationFormat>On-screen Show (4:3)</PresentationFormat>
  <Paragraphs>167</Paragraphs>
  <Slides>6</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6</vt:i4>
      </vt:variant>
    </vt:vector>
  </HeadingPairs>
  <TitlesOfParts>
    <vt:vector size="9" baseType="lpstr">
      <vt:lpstr>Arial</vt:lpstr>
      <vt:lpstr>Calibri</vt:lpstr>
      <vt:lpstr>quintly_template</vt:lpstr>
      <vt:lpstr>Instagram Posts Table | BMW Motorsport - 1 of 6</vt:lpstr>
      <vt:lpstr>Instagram Posts Table | BMW Motorsport - 2 of 6</vt:lpstr>
      <vt:lpstr>Instagram Posts Table | BMW Motorsport - 3 of 6</vt:lpstr>
      <vt:lpstr>Instagram Posts Table | BMW Motorsport - 4 of 6</vt:lpstr>
      <vt:lpstr>Instagram Posts Table | BMW Motorsport - 5 of 6</vt:lpstr>
      <vt:lpstr>Instagram Posts Table | BMW Motorsport - 6 of 6</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Instagram Posts Table | BMW Motorsport - 1 of 6</dc:title>
  <dc:creator>Administrator</dc:creator>
  <cp:lastModifiedBy>Administrator</cp:lastModifiedBy>
  <cp:revision>1</cp:revision>
  <dcterms:created xsi:type="dcterms:W3CDTF">2018-11-22T10:41:58Z</dcterms:created>
  <dcterms:modified xsi:type="dcterms:W3CDTF">2018-11-22T10:43:05Z</dcterms:modified>
</cp:coreProperties>
</file>