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Bild 4" descr="Logo-buerosuedplus_4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9152" y="593040"/>
            <a:ext cx="4619472" cy="1100393"/>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Bild 7"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Bild 9"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31F95-E354-420A-9F64-9DEB5927A3C3}"/>
              </a:ext>
            </a:extLst>
          </p:cNvPr>
          <p:cNvSpPr>
            <a:spLocks noGrp="1"/>
          </p:cNvSpPr>
          <p:nvPr>
            <p:ph type="title"/>
          </p:nvPr>
        </p:nvSpPr>
        <p:spPr/>
        <p:txBody>
          <a:bodyPr/>
          <a:lstStyle/>
          <a:p>
            <a:r>
              <a:rPr lang="en-US"/>
              <a:t>Facebook Own Posts Table  | BMW Motorsport - 1 of 9</a:t>
            </a:r>
          </a:p>
        </p:txBody>
      </p:sp>
      <p:graphicFrame>
        <p:nvGraphicFramePr>
          <p:cNvPr id="5" name="Table Placeholder 4">
            <a:extLst>
              <a:ext uri="{FF2B5EF4-FFF2-40B4-BE49-F238E27FC236}">
                <a16:creationId xmlns:a16="http://schemas.microsoft.com/office/drawing/2014/main" id="{DCF8837E-5415-42BB-9FBF-B9978D2C9652}"/>
              </a:ext>
            </a:extLst>
          </p:cNvPr>
          <p:cNvGraphicFramePr>
            <a:graphicFrameLocks noGrp="1"/>
          </p:cNvGraphicFramePr>
          <p:nvPr>
            <p:ph type="tbl" sz="quarter" idx="13"/>
            <p:extLst>
              <p:ext uri="{D42A27DB-BD31-4B8C-83A1-F6EECF244321}">
                <p14:modId xmlns:p14="http://schemas.microsoft.com/office/powerpoint/2010/main" val="3379396794"/>
              </p:ext>
            </p:extLst>
          </p:nvPr>
        </p:nvGraphicFramePr>
        <p:xfrm>
          <a:off x="457200" y="1731963"/>
          <a:ext cx="8229599" cy="4175760"/>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1884825"/>
                    </a:ext>
                  </a:extLst>
                </a:gridCol>
                <a:gridCol w="370332">
                  <a:extLst>
                    <a:ext uri="{9D8B030D-6E8A-4147-A177-3AD203B41FA5}">
                      <a16:colId xmlns:a16="http://schemas.microsoft.com/office/drawing/2014/main" val="1227731551"/>
                    </a:ext>
                  </a:extLst>
                </a:gridCol>
                <a:gridCol w="370332">
                  <a:extLst>
                    <a:ext uri="{9D8B030D-6E8A-4147-A177-3AD203B41FA5}">
                      <a16:colId xmlns:a16="http://schemas.microsoft.com/office/drawing/2014/main" val="2374920213"/>
                    </a:ext>
                  </a:extLst>
                </a:gridCol>
                <a:gridCol w="370332">
                  <a:extLst>
                    <a:ext uri="{9D8B030D-6E8A-4147-A177-3AD203B41FA5}">
                      <a16:colId xmlns:a16="http://schemas.microsoft.com/office/drawing/2014/main" val="1759026249"/>
                    </a:ext>
                  </a:extLst>
                </a:gridCol>
                <a:gridCol w="329184">
                  <a:extLst>
                    <a:ext uri="{9D8B030D-6E8A-4147-A177-3AD203B41FA5}">
                      <a16:colId xmlns:a16="http://schemas.microsoft.com/office/drawing/2014/main" val="283518310"/>
                    </a:ext>
                  </a:extLst>
                </a:gridCol>
                <a:gridCol w="329184">
                  <a:extLst>
                    <a:ext uri="{9D8B030D-6E8A-4147-A177-3AD203B41FA5}">
                      <a16:colId xmlns:a16="http://schemas.microsoft.com/office/drawing/2014/main" val="2537513025"/>
                    </a:ext>
                  </a:extLst>
                </a:gridCol>
                <a:gridCol w="329184">
                  <a:extLst>
                    <a:ext uri="{9D8B030D-6E8A-4147-A177-3AD203B41FA5}">
                      <a16:colId xmlns:a16="http://schemas.microsoft.com/office/drawing/2014/main" val="1586720512"/>
                    </a:ext>
                  </a:extLst>
                </a:gridCol>
                <a:gridCol w="329184">
                  <a:extLst>
                    <a:ext uri="{9D8B030D-6E8A-4147-A177-3AD203B41FA5}">
                      <a16:colId xmlns:a16="http://schemas.microsoft.com/office/drawing/2014/main" val="2890678752"/>
                    </a:ext>
                  </a:extLst>
                </a:gridCol>
                <a:gridCol w="329184">
                  <a:extLst>
                    <a:ext uri="{9D8B030D-6E8A-4147-A177-3AD203B41FA5}">
                      <a16:colId xmlns:a16="http://schemas.microsoft.com/office/drawing/2014/main" val="3205125668"/>
                    </a:ext>
                  </a:extLst>
                </a:gridCol>
                <a:gridCol w="329184">
                  <a:extLst>
                    <a:ext uri="{9D8B030D-6E8A-4147-A177-3AD203B41FA5}">
                      <a16:colId xmlns:a16="http://schemas.microsoft.com/office/drawing/2014/main" val="3080244585"/>
                    </a:ext>
                  </a:extLst>
                </a:gridCol>
                <a:gridCol w="329184">
                  <a:extLst>
                    <a:ext uri="{9D8B030D-6E8A-4147-A177-3AD203B41FA5}">
                      <a16:colId xmlns:a16="http://schemas.microsoft.com/office/drawing/2014/main" val="3527261578"/>
                    </a:ext>
                  </a:extLst>
                </a:gridCol>
                <a:gridCol w="329184">
                  <a:extLst>
                    <a:ext uri="{9D8B030D-6E8A-4147-A177-3AD203B41FA5}">
                      <a16:colId xmlns:a16="http://schemas.microsoft.com/office/drawing/2014/main" val="894158448"/>
                    </a:ext>
                  </a:extLst>
                </a:gridCol>
                <a:gridCol w="370332">
                  <a:extLst>
                    <a:ext uri="{9D8B030D-6E8A-4147-A177-3AD203B41FA5}">
                      <a16:colId xmlns:a16="http://schemas.microsoft.com/office/drawing/2014/main" val="3205497388"/>
                    </a:ext>
                  </a:extLst>
                </a:gridCol>
                <a:gridCol w="370332">
                  <a:extLst>
                    <a:ext uri="{9D8B030D-6E8A-4147-A177-3AD203B41FA5}">
                      <a16:colId xmlns:a16="http://schemas.microsoft.com/office/drawing/2014/main" val="1333211086"/>
                    </a:ext>
                  </a:extLst>
                </a:gridCol>
                <a:gridCol w="329184">
                  <a:extLst>
                    <a:ext uri="{9D8B030D-6E8A-4147-A177-3AD203B41FA5}">
                      <a16:colId xmlns:a16="http://schemas.microsoft.com/office/drawing/2014/main" val="2629469669"/>
                    </a:ext>
                  </a:extLst>
                </a:gridCol>
                <a:gridCol w="329184">
                  <a:extLst>
                    <a:ext uri="{9D8B030D-6E8A-4147-A177-3AD203B41FA5}">
                      <a16:colId xmlns:a16="http://schemas.microsoft.com/office/drawing/2014/main" val="2422273747"/>
                    </a:ext>
                  </a:extLst>
                </a:gridCol>
                <a:gridCol w="370332">
                  <a:extLst>
                    <a:ext uri="{9D8B030D-6E8A-4147-A177-3AD203B41FA5}">
                      <a16:colId xmlns:a16="http://schemas.microsoft.com/office/drawing/2014/main" val="3538860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930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- 2018-02-03 08:26:20 </a:t>
                      </a:r>
                      <a:r>
                        <a:rPr kumimoji="0" lang="en-US" sz="1000" b="0" i="0" u="none" strike="noStrike" kern="1200" cap="none" spc="0" normalizeH="0" baseline="0" noProof="0">
                          <a:ln>
                            <a:noFill/>
                          </a:ln>
                          <a:solidFill>
                            <a:prstClr val="black"/>
                          </a:solidFill>
                          <a:effectLst/>
                          <a:uLnTx/>
                          <a:uFillTx/>
                          <a:latin typeface="+mn-lt"/>
                          <a:ea typeface="+mn-ea"/>
                          <a:cs typeface="+mn-cs"/>
                        </a:rPr>
                        <a:t> 
 🇦🇺 Impressions from a great Saturday at the Bathurst 12 Hour. Follow the race live from 05.45 local time on at: bit.ly/2BPTtPs. #BMWM6GT3 #BMWM4GT4 #BMWCustomerRacing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92926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- 2018-02-03 02:20:52 </a:t>
                      </a:r>
                      <a:r>
                        <a:rPr kumimoji="0" lang="en-US" sz="1000" b="0" i="0" u="none" strike="noStrike" kern="1200" cap="none" spc="0" normalizeH="0" baseline="0" noProof="0">
                          <a:ln>
                            <a:noFill/>
                          </a:ln>
                          <a:solidFill>
                            <a:prstClr val="black"/>
                          </a:solidFill>
                          <a:effectLst/>
                          <a:uLnTx/>
                          <a:uFillTx/>
                          <a:latin typeface="+mn-lt"/>
                          <a:ea typeface="+mn-ea"/>
                          <a:cs typeface="+mn-cs"/>
                        </a:rPr>
                        <a:t> 
 1-2-3 for the new BMW M4 GT4 in qualifying of the GT4 class at the Bathurst 12 Hour 👍🏼 P1: #30 Boat Works Racing, P2: #44 Laser Racing BMW Team SRM, P3: #13 RHC Lawrence/Strom. #BMWCustomerRacing #BMWM4GT4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05125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- 2018-02-03 17:00:54 </a:t>
                      </a:r>
                      <a:r>
                        <a:rPr kumimoji="0" lang="en-US" sz="1000" b="0" i="0" u="none" strike="noStrike" kern="1200" cap="none" spc="0" normalizeH="0" baseline="0" noProof="0">
                          <a:ln>
                            <a:noFill/>
                          </a:ln>
                          <a:solidFill>
                            <a:prstClr val="black"/>
                          </a:solidFill>
                          <a:effectLst/>
                          <a:uLnTx/>
                          <a:uFillTx/>
                          <a:latin typeface="+mn-lt"/>
                          <a:ea typeface="+mn-ea"/>
                          <a:cs typeface="+mn-cs"/>
                        </a:rPr>
                        <a:t> 
 In action for the very first time at the #SantiagoEPrix: the new Qualcomm Safety Car BMW i8 Coupé. ABB Formula E #ELECTRICITEMENT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06371182"/>
                  </a:ext>
                </a:extLst>
              </a:tr>
            </a:tbl>
          </a:graphicData>
        </a:graphic>
      </p:graphicFrame>
      <p:sp>
        <p:nvSpPr>
          <p:cNvPr id="4" name="Text Placeholder 3">
            <a:extLst>
              <a:ext uri="{FF2B5EF4-FFF2-40B4-BE49-F238E27FC236}">
                <a16:creationId xmlns:a16="http://schemas.microsoft.com/office/drawing/2014/main" id="{E8061283-9FFE-420A-B016-65FDBBCC0A3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77233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2C863-A66B-4611-A827-FCEDCEB2DBB4}"/>
              </a:ext>
            </a:extLst>
          </p:cNvPr>
          <p:cNvSpPr>
            <a:spLocks noGrp="1"/>
          </p:cNvSpPr>
          <p:nvPr>
            <p:ph type="title"/>
          </p:nvPr>
        </p:nvSpPr>
        <p:spPr/>
        <p:txBody>
          <a:bodyPr/>
          <a:lstStyle/>
          <a:p>
            <a:r>
              <a:rPr lang="en-US"/>
              <a:t>Facebook Own Posts Table  | BMW Motorsport - 2 of 9</a:t>
            </a:r>
          </a:p>
        </p:txBody>
      </p:sp>
      <p:graphicFrame>
        <p:nvGraphicFramePr>
          <p:cNvPr id="5" name="Table Placeholder 4">
            <a:extLst>
              <a:ext uri="{FF2B5EF4-FFF2-40B4-BE49-F238E27FC236}">
                <a16:creationId xmlns:a16="http://schemas.microsoft.com/office/drawing/2014/main" id="{48517001-01E7-4903-91CE-E9C56C321FAF}"/>
              </a:ext>
            </a:extLst>
          </p:cNvPr>
          <p:cNvGraphicFramePr>
            <a:graphicFrameLocks noGrp="1"/>
          </p:cNvGraphicFramePr>
          <p:nvPr>
            <p:ph type="tbl" sz="quarter" idx="13"/>
            <p:extLst>
              <p:ext uri="{D42A27DB-BD31-4B8C-83A1-F6EECF244321}">
                <p14:modId xmlns:p14="http://schemas.microsoft.com/office/powerpoint/2010/main" val="2732068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617362037"/>
                    </a:ext>
                  </a:extLst>
                </a:gridCol>
                <a:gridCol w="370332">
                  <a:extLst>
                    <a:ext uri="{9D8B030D-6E8A-4147-A177-3AD203B41FA5}">
                      <a16:colId xmlns:a16="http://schemas.microsoft.com/office/drawing/2014/main" val="754357394"/>
                    </a:ext>
                  </a:extLst>
                </a:gridCol>
                <a:gridCol w="370332">
                  <a:extLst>
                    <a:ext uri="{9D8B030D-6E8A-4147-A177-3AD203B41FA5}">
                      <a16:colId xmlns:a16="http://schemas.microsoft.com/office/drawing/2014/main" val="2465034533"/>
                    </a:ext>
                  </a:extLst>
                </a:gridCol>
                <a:gridCol w="370332">
                  <a:extLst>
                    <a:ext uri="{9D8B030D-6E8A-4147-A177-3AD203B41FA5}">
                      <a16:colId xmlns:a16="http://schemas.microsoft.com/office/drawing/2014/main" val="993438615"/>
                    </a:ext>
                  </a:extLst>
                </a:gridCol>
                <a:gridCol w="329184">
                  <a:extLst>
                    <a:ext uri="{9D8B030D-6E8A-4147-A177-3AD203B41FA5}">
                      <a16:colId xmlns:a16="http://schemas.microsoft.com/office/drawing/2014/main" val="3961299250"/>
                    </a:ext>
                  </a:extLst>
                </a:gridCol>
                <a:gridCol w="329184">
                  <a:extLst>
                    <a:ext uri="{9D8B030D-6E8A-4147-A177-3AD203B41FA5}">
                      <a16:colId xmlns:a16="http://schemas.microsoft.com/office/drawing/2014/main" val="4078565671"/>
                    </a:ext>
                  </a:extLst>
                </a:gridCol>
                <a:gridCol w="329184">
                  <a:extLst>
                    <a:ext uri="{9D8B030D-6E8A-4147-A177-3AD203B41FA5}">
                      <a16:colId xmlns:a16="http://schemas.microsoft.com/office/drawing/2014/main" val="3181748145"/>
                    </a:ext>
                  </a:extLst>
                </a:gridCol>
                <a:gridCol w="329184">
                  <a:extLst>
                    <a:ext uri="{9D8B030D-6E8A-4147-A177-3AD203B41FA5}">
                      <a16:colId xmlns:a16="http://schemas.microsoft.com/office/drawing/2014/main" val="159787933"/>
                    </a:ext>
                  </a:extLst>
                </a:gridCol>
                <a:gridCol w="329184">
                  <a:extLst>
                    <a:ext uri="{9D8B030D-6E8A-4147-A177-3AD203B41FA5}">
                      <a16:colId xmlns:a16="http://schemas.microsoft.com/office/drawing/2014/main" val="1928359601"/>
                    </a:ext>
                  </a:extLst>
                </a:gridCol>
                <a:gridCol w="329184">
                  <a:extLst>
                    <a:ext uri="{9D8B030D-6E8A-4147-A177-3AD203B41FA5}">
                      <a16:colId xmlns:a16="http://schemas.microsoft.com/office/drawing/2014/main" val="504222380"/>
                    </a:ext>
                  </a:extLst>
                </a:gridCol>
                <a:gridCol w="329184">
                  <a:extLst>
                    <a:ext uri="{9D8B030D-6E8A-4147-A177-3AD203B41FA5}">
                      <a16:colId xmlns:a16="http://schemas.microsoft.com/office/drawing/2014/main" val="2538918057"/>
                    </a:ext>
                  </a:extLst>
                </a:gridCol>
                <a:gridCol w="329184">
                  <a:extLst>
                    <a:ext uri="{9D8B030D-6E8A-4147-A177-3AD203B41FA5}">
                      <a16:colId xmlns:a16="http://schemas.microsoft.com/office/drawing/2014/main" val="3686678449"/>
                    </a:ext>
                  </a:extLst>
                </a:gridCol>
                <a:gridCol w="370332">
                  <a:extLst>
                    <a:ext uri="{9D8B030D-6E8A-4147-A177-3AD203B41FA5}">
                      <a16:colId xmlns:a16="http://schemas.microsoft.com/office/drawing/2014/main" val="445456425"/>
                    </a:ext>
                  </a:extLst>
                </a:gridCol>
                <a:gridCol w="370332">
                  <a:extLst>
                    <a:ext uri="{9D8B030D-6E8A-4147-A177-3AD203B41FA5}">
                      <a16:colId xmlns:a16="http://schemas.microsoft.com/office/drawing/2014/main" val="2442786351"/>
                    </a:ext>
                  </a:extLst>
                </a:gridCol>
                <a:gridCol w="329184">
                  <a:extLst>
                    <a:ext uri="{9D8B030D-6E8A-4147-A177-3AD203B41FA5}">
                      <a16:colId xmlns:a16="http://schemas.microsoft.com/office/drawing/2014/main" val="1378880910"/>
                    </a:ext>
                  </a:extLst>
                </a:gridCol>
                <a:gridCol w="329184">
                  <a:extLst>
                    <a:ext uri="{9D8B030D-6E8A-4147-A177-3AD203B41FA5}">
                      <a16:colId xmlns:a16="http://schemas.microsoft.com/office/drawing/2014/main" val="2332803427"/>
                    </a:ext>
                  </a:extLst>
                </a:gridCol>
                <a:gridCol w="370332">
                  <a:extLst>
                    <a:ext uri="{9D8B030D-6E8A-4147-A177-3AD203B41FA5}">
                      <a16:colId xmlns:a16="http://schemas.microsoft.com/office/drawing/2014/main" val="2718352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6244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- 2018-02-02 06:06:22 </a:t>
                      </a:r>
                      <a:r>
                        <a:rPr kumimoji="0" lang="en-US" sz="1000" b="0" i="0" u="none" strike="noStrike" kern="1200" cap="none" spc="0" normalizeH="0" baseline="0" noProof="0">
                          <a:ln>
                            <a:noFill/>
                          </a:ln>
                          <a:solidFill>
                            <a:prstClr val="black"/>
                          </a:solidFill>
                          <a:effectLst/>
                          <a:uLnTx/>
                          <a:uFillTx/>
                          <a:latin typeface="+mn-lt"/>
                          <a:ea typeface="+mn-ea"/>
                          <a:cs typeface="+mn-cs"/>
                        </a:rPr>
                        <a:t> 
 The action as started at Mount Panorama Circuit 🇦🇺: Friday impressions from the Bathurst 12 Hour. #BMWM6GT3 #BMWM4GT4 #BMWCustomerRacing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23396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- 2018-02-03 07:29:41 </a:t>
                      </a:r>
                      <a:r>
                        <a:rPr kumimoji="0" lang="en-US" sz="1000" b="0" i="0" u="none" strike="noStrike" kern="1200" cap="none" spc="0" normalizeH="0" baseline="0" noProof="0">
                          <a:ln>
                            <a:noFill/>
                          </a:ln>
                          <a:solidFill>
                            <a:prstClr val="black"/>
                          </a:solidFill>
                          <a:effectLst/>
                          <a:uLnTx/>
                          <a:uFillTx/>
                          <a:latin typeface="+mn-lt"/>
                          <a:ea typeface="+mn-ea"/>
                          <a:cs typeface="+mn-cs"/>
                        </a:rPr>
                        <a:t> 
 POLE 👏🏼! Chaz Mostert was flying to pole position at the Bathurst 12 Hour in the BMW Team Schnitzer Motorsport #43 BMW M6 GT3. Congrats to Chaz, Marco Wittmann, Augusto Farfus and the entire team. Good luck for the race tomorrow! #BMWM6GT3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71302653"/>
                  </a:ext>
                </a:extLst>
              </a:tr>
            </a:tbl>
          </a:graphicData>
        </a:graphic>
      </p:graphicFrame>
      <p:sp>
        <p:nvSpPr>
          <p:cNvPr id="4" name="Text Placeholder 3">
            <a:extLst>
              <a:ext uri="{FF2B5EF4-FFF2-40B4-BE49-F238E27FC236}">
                <a16:creationId xmlns:a16="http://schemas.microsoft.com/office/drawing/2014/main" id="{B9E90949-8096-4F26-B508-A8BB030FFD8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16567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91208-65D8-44BE-A6BD-2FC0BF396404}"/>
              </a:ext>
            </a:extLst>
          </p:cNvPr>
          <p:cNvSpPr>
            <a:spLocks noGrp="1"/>
          </p:cNvSpPr>
          <p:nvPr>
            <p:ph type="title"/>
          </p:nvPr>
        </p:nvSpPr>
        <p:spPr/>
        <p:txBody>
          <a:bodyPr/>
          <a:lstStyle/>
          <a:p>
            <a:r>
              <a:rPr lang="en-US"/>
              <a:t>Facebook Own Posts Table  | BMW Motorsport - 3 of 9</a:t>
            </a:r>
          </a:p>
        </p:txBody>
      </p:sp>
      <p:graphicFrame>
        <p:nvGraphicFramePr>
          <p:cNvPr id="5" name="Table Placeholder 4">
            <a:extLst>
              <a:ext uri="{FF2B5EF4-FFF2-40B4-BE49-F238E27FC236}">
                <a16:creationId xmlns:a16="http://schemas.microsoft.com/office/drawing/2014/main" id="{C9E0F83B-265C-4D48-B27E-75DFC36D958F}"/>
              </a:ext>
            </a:extLst>
          </p:cNvPr>
          <p:cNvGraphicFramePr>
            <a:graphicFrameLocks noGrp="1"/>
          </p:cNvGraphicFramePr>
          <p:nvPr>
            <p:ph type="tbl" sz="quarter" idx="13"/>
            <p:extLst>
              <p:ext uri="{D42A27DB-BD31-4B8C-83A1-F6EECF244321}">
                <p14:modId xmlns:p14="http://schemas.microsoft.com/office/powerpoint/2010/main" val="577420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201957690"/>
                    </a:ext>
                  </a:extLst>
                </a:gridCol>
                <a:gridCol w="370332">
                  <a:extLst>
                    <a:ext uri="{9D8B030D-6E8A-4147-A177-3AD203B41FA5}">
                      <a16:colId xmlns:a16="http://schemas.microsoft.com/office/drawing/2014/main" val="3068423950"/>
                    </a:ext>
                  </a:extLst>
                </a:gridCol>
                <a:gridCol w="370332">
                  <a:extLst>
                    <a:ext uri="{9D8B030D-6E8A-4147-A177-3AD203B41FA5}">
                      <a16:colId xmlns:a16="http://schemas.microsoft.com/office/drawing/2014/main" val="336476574"/>
                    </a:ext>
                  </a:extLst>
                </a:gridCol>
                <a:gridCol w="370332">
                  <a:extLst>
                    <a:ext uri="{9D8B030D-6E8A-4147-A177-3AD203B41FA5}">
                      <a16:colId xmlns:a16="http://schemas.microsoft.com/office/drawing/2014/main" val="1812489569"/>
                    </a:ext>
                  </a:extLst>
                </a:gridCol>
                <a:gridCol w="329184">
                  <a:extLst>
                    <a:ext uri="{9D8B030D-6E8A-4147-A177-3AD203B41FA5}">
                      <a16:colId xmlns:a16="http://schemas.microsoft.com/office/drawing/2014/main" val="2421618322"/>
                    </a:ext>
                  </a:extLst>
                </a:gridCol>
                <a:gridCol w="329184">
                  <a:extLst>
                    <a:ext uri="{9D8B030D-6E8A-4147-A177-3AD203B41FA5}">
                      <a16:colId xmlns:a16="http://schemas.microsoft.com/office/drawing/2014/main" val="3443033933"/>
                    </a:ext>
                  </a:extLst>
                </a:gridCol>
                <a:gridCol w="329184">
                  <a:extLst>
                    <a:ext uri="{9D8B030D-6E8A-4147-A177-3AD203B41FA5}">
                      <a16:colId xmlns:a16="http://schemas.microsoft.com/office/drawing/2014/main" val="555914195"/>
                    </a:ext>
                  </a:extLst>
                </a:gridCol>
                <a:gridCol w="329184">
                  <a:extLst>
                    <a:ext uri="{9D8B030D-6E8A-4147-A177-3AD203B41FA5}">
                      <a16:colId xmlns:a16="http://schemas.microsoft.com/office/drawing/2014/main" val="4009389431"/>
                    </a:ext>
                  </a:extLst>
                </a:gridCol>
                <a:gridCol w="329184">
                  <a:extLst>
                    <a:ext uri="{9D8B030D-6E8A-4147-A177-3AD203B41FA5}">
                      <a16:colId xmlns:a16="http://schemas.microsoft.com/office/drawing/2014/main" val="2749612299"/>
                    </a:ext>
                  </a:extLst>
                </a:gridCol>
                <a:gridCol w="329184">
                  <a:extLst>
                    <a:ext uri="{9D8B030D-6E8A-4147-A177-3AD203B41FA5}">
                      <a16:colId xmlns:a16="http://schemas.microsoft.com/office/drawing/2014/main" val="178492546"/>
                    </a:ext>
                  </a:extLst>
                </a:gridCol>
                <a:gridCol w="329184">
                  <a:extLst>
                    <a:ext uri="{9D8B030D-6E8A-4147-A177-3AD203B41FA5}">
                      <a16:colId xmlns:a16="http://schemas.microsoft.com/office/drawing/2014/main" val="3865693229"/>
                    </a:ext>
                  </a:extLst>
                </a:gridCol>
                <a:gridCol w="329184">
                  <a:extLst>
                    <a:ext uri="{9D8B030D-6E8A-4147-A177-3AD203B41FA5}">
                      <a16:colId xmlns:a16="http://schemas.microsoft.com/office/drawing/2014/main" val="2054061083"/>
                    </a:ext>
                  </a:extLst>
                </a:gridCol>
                <a:gridCol w="370332">
                  <a:extLst>
                    <a:ext uri="{9D8B030D-6E8A-4147-A177-3AD203B41FA5}">
                      <a16:colId xmlns:a16="http://schemas.microsoft.com/office/drawing/2014/main" val="2170227344"/>
                    </a:ext>
                  </a:extLst>
                </a:gridCol>
                <a:gridCol w="370332">
                  <a:extLst>
                    <a:ext uri="{9D8B030D-6E8A-4147-A177-3AD203B41FA5}">
                      <a16:colId xmlns:a16="http://schemas.microsoft.com/office/drawing/2014/main" val="3637753506"/>
                    </a:ext>
                  </a:extLst>
                </a:gridCol>
                <a:gridCol w="329184">
                  <a:extLst>
                    <a:ext uri="{9D8B030D-6E8A-4147-A177-3AD203B41FA5}">
                      <a16:colId xmlns:a16="http://schemas.microsoft.com/office/drawing/2014/main" val="1741460989"/>
                    </a:ext>
                  </a:extLst>
                </a:gridCol>
                <a:gridCol w="329184">
                  <a:extLst>
                    <a:ext uri="{9D8B030D-6E8A-4147-A177-3AD203B41FA5}">
                      <a16:colId xmlns:a16="http://schemas.microsoft.com/office/drawing/2014/main" val="2184834768"/>
                    </a:ext>
                  </a:extLst>
                </a:gridCol>
                <a:gridCol w="370332">
                  <a:extLst>
                    <a:ext uri="{9D8B030D-6E8A-4147-A177-3AD203B41FA5}">
                      <a16:colId xmlns:a16="http://schemas.microsoft.com/office/drawing/2014/main" val="3759621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8846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- 2018-02-02 21:56:09 </a:t>
                      </a:r>
                      <a:r>
                        <a:rPr kumimoji="0" lang="en-US" sz="1000" b="0" i="0" u="none" strike="noStrike" kern="1200" cap="none" spc="0" normalizeH="0" baseline="0" noProof="0">
                          <a:ln>
                            <a:noFill/>
                          </a:ln>
                          <a:solidFill>
                            <a:prstClr val="black"/>
                          </a:solidFill>
                          <a:effectLst/>
                          <a:uLnTx/>
                          <a:uFillTx/>
                          <a:latin typeface="+mn-lt"/>
                          <a:ea typeface="+mn-ea"/>
                          <a:cs typeface="+mn-cs"/>
                        </a:rPr>
                        <a:t> 
 Join us on our desert ride into the future with the new Qualcomm Safety Car BMW i8 Coupé and the MS&amp;AD Andretti ATEC-003. Watch the full movie starring Antonio Felix da Costa, Tom Blomqvist and Bruno S.Correia FIA Formula E Safety Car Driver here: https://youtu.be/HvWO6oI0mxM. /// Begleitet uns auf unserer Wüstenfahrt in die Zukunft mit dem neuen Qualcomm BMW i8 Coupé Safety Car und dem MS&amp;AD Andretti ATEC-003. Den kompletten Film mit António Félix da Costa, Tom Blomqvist und Bruno Correia seht ihr hier: https://youtu.be/HvWO6oI0mxM. MS&amp;AD Andretti Formula E ABB Formula E #ELECTRICITEMENT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7431025"/>
                  </a:ext>
                </a:extLst>
              </a:tr>
            </a:tbl>
          </a:graphicData>
        </a:graphic>
      </p:graphicFrame>
      <p:sp>
        <p:nvSpPr>
          <p:cNvPr id="4" name="Text Placeholder 3">
            <a:extLst>
              <a:ext uri="{FF2B5EF4-FFF2-40B4-BE49-F238E27FC236}">
                <a16:creationId xmlns:a16="http://schemas.microsoft.com/office/drawing/2014/main" id="{E13B0B7D-DEB8-4F10-BBD5-D7E8FF12647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03391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7E0EA-AA78-4FA3-A375-C3AE29194924}"/>
              </a:ext>
            </a:extLst>
          </p:cNvPr>
          <p:cNvSpPr>
            <a:spLocks noGrp="1"/>
          </p:cNvSpPr>
          <p:nvPr>
            <p:ph type="title"/>
          </p:nvPr>
        </p:nvSpPr>
        <p:spPr/>
        <p:txBody>
          <a:bodyPr/>
          <a:lstStyle/>
          <a:p>
            <a:r>
              <a:rPr lang="en-US"/>
              <a:t>Facebook Own Posts Table  | BMW Motorsport - 4 of 9</a:t>
            </a:r>
          </a:p>
        </p:txBody>
      </p:sp>
      <p:graphicFrame>
        <p:nvGraphicFramePr>
          <p:cNvPr id="5" name="Table Placeholder 4">
            <a:extLst>
              <a:ext uri="{FF2B5EF4-FFF2-40B4-BE49-F238E27FC236}">
                <a16:creationId xmlns:a16="http://schemas.microsoft.com/office/drawing/2014/main" id="{B42AF32E-A2B2-46CF-89AB-C0939E3C508F}"/>
              </a:ext>
            </a:extLst>
          </p:cNvPr>
          <p:cNvGraphicFramePr>
            <a:graphicFrameLocks noGrp="1"/>
          </p:cNvGraphicFramePr>
          <p:nvPr>
            <p:ph type="tbl" sz="quarter" idx="13"/>
            <p:extLst>
              <p:ext uri="{D42A27DB-BD31-4B8C-83A1-F6EECF244321}">
                <p14:modId xmlns:p14="http://schemas.microsoft.com/office/powerpoint/2010/main" val="1613697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004044586"/>
                    </a:ext>
                  </a:extLst>
                </a:gridCol>
                <a:gridCol w="370332">
                  <a:extLst>
                    <a:ext uri="{9D8B030D-6E8A-4147-A177-3AD203B41FA5}">
                      <a16:colId xmlns:a16="http://schemas.microsoft.com/office/drawing/2014/main" val="2593349332"/>
                    </a:ext>
                  </a:extLst>
                </a:gridCol>
                <a:gridCol w="370332">
                  <a:extLst>
                    <a:ext uri="{9D8B030D-6E8A-4147-A177-3AD203B41FA5}">
                      <a16:colId xmlns:a16="http://schemas.microsoft.com/office/drawing/2014/main" val="1138254311"/>
                    </a:ext>
                  </a:extLst>
                </a:gridCol>
                <a:gridCol w="370332">
                  <a:extLst>
                    <a:ext uri="{9D8B030D-6E8A-4147-A177-3AD203B41FA5}">
                      <a16:colId xmlns:a16="http://schemas.microsoft.com/office/drawing/2014/main" val="2125066945"/>
                    </a:ext>
                  </a:extLst>
                </a:gridCol>
                <a:gridCol w="329184">
                  <a:extLst>
                    <a:ext uri="{9D8B030D-6E8A-4147-A177-3AD203B41FA5}">
                      <a16:colId xmlns:a16="http://schemas.microsoft.com/office/drawing/2014/main" val="16966571"/>
                    </a:ext>
                  </a:extLst>
                </a:gridCol>
                <a:gridCol w="329184">
                  <a:extLst>
                    <a:ext uri="{9D8B030D-6E8A-4147-A177-3AD203B41FA5}">
                      <a16:colId xmlns:a16="http://schemas.microsoft.com/office/drawing/2014/main" val="3502748129"/>
                    </a:ext>
                  </a:extLst>
                </a:gridCol>
                <a:gridCol w="329184">
                  <a:extLst>
                    <a:ext uri="{9D8B030D-6E8A-4147-A177-3AD203B41FA5}">
                      <a16:colId xmlns:a16="http://schemas.microsoft.com/office/drawing/2014/main" val="4145858076"/>
                    </a:ext>
                  </a:extLst>
                </a:gridCol>
                <a:gridCol w="329184">
                  <a:extLst>
                    <a:ext uri="{9D8B030D-6E8A-4147-A177-3AD203B41FA5}">
                      <a16:colId xmlns:a16="http://schemas.microsoft.com/office/drawing/2014/main" val="3003656694"/>
                    </a:ext>
                  </a:extLst>
                </a:gridCol>
                <a:gridCol w="329184">
                  <a:extLst>
                    <a:ext uri="{9D8B030D-6E8A-4147-A177-3AD203B41FA5}">
                      <a16:colId xmlns:a16="http://schemas.microsoft.com/office/drawing/2014/main" val="2470089436"/>
                    </a:ext>
                  </a:extLst>
                </a:gridCol>
                <a:gridCol w="329184">
                  <a:extLst>
                    <a:ext uri="{9D8B030D-6E8A-4147-A177-3AD203B41FA5}">
                      <a16:colId xmlns:a16="http://schemas.microsoft.com/office/drawing/2014/main" val="3860360584"/>
                    </a:ext>
                  </a:extLst>
                </a:gridCol>
                <a:gridCol w="329184">
                  <a:extLst>
                    <a:ext uri="{9D8B030D-6E8A-4147-A177-3AD203B41FA5}">
                      <a16:colId xmlns:a16="http://schemas.microsoft.com/office/drawing/2014/main" val="1902519070"/>
                    </a:ext>
                  </a:extLst>
                </a:gridCol>
                <a:gridCol w="329184">
                  <a:extLst>
                    <a:ext uri="{9D8B030D-6E8A-4147-A177-3AD203B41FA5}">
                      <a16:colId xmlns:a16="http://schemas.microsoft.com/office/drawing/2014/main" val="884408999"/>
                    </a:ext>
                  </a:extLst>
                </a:gridCol>
                <a:gridCol w="370332">
                  <a:extLst>
                    <a:ext uri="{9D8B030D-6E8A-4147-A177-3AD203B41FA5}">
                      <a16:colId xmlns:a16="http://schemas.microsoft.com/office/drawing/2014/main" val="2910241807"/>
                    </a:ext>
                  </a:extLst>
                </a:gridCol>
                <a:gridCol w="370332">
                  <a:extLst>
                    <a:ext uri="{9D8B030D-6E8A-4147-A177-3AD203B41FA5}">
                      <a16:colId xmlns:a16="http://schemas.microsoft.com/office/drawing/2014/main" val="3467734875"/>
                    </a:ext>
                  </a:extLst>
                </a:gridCol>
                <a:gridCol w="329184">
                  <a:extLst>
                    <a:ext uri="{9D8B030D-6E8A-4147-A177-3AD203B41FA5}">
                      <a16:colId xmlns:a16="http://schemas.microsoft.com/office/drawing/2014/main" val="204648454"/>
                    </a:ext>
                  </a:extLst>
                </a:gridCol>
                <a:gridCol w="329184">
                  <a:extLst>
                    <a:ext uri="{9D8B030D-6E8A-4147-A177-3AD203B41FA5}">
                      <a16:colId xmlns:a16="http://schemas.microsoft.com/office/drawing/2014/main" val="2770794215"/>
                    </a:ext>
                  </a:extLst>
                </a:gridCol>
                <a:gridCol w="370332">
                  <a:extLst>
                    <a:ext uri="{9D8B030D-6E8A-4147-A177-3AD203B41FA5}">
                      <a16:colId xmlns:a16="http://schemas.microsoft.com/office/drawing/2014/main" val="2283758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3591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- 2018-02-02 00:49:12 </a:t>
                      </a:r>
                      <a:r>
                        <a:rPr kumimoji="0" lang="en-US" sz="1000" b="0" i="0" u="none" strike="noStrike" kern="1200" cap="none" spc="0" normalizeH="0" baseline="0" noProof="0">
                          <a:ln>
                            <a:noFill/>
                          </a:ln>
                          <a:solidFill>
                            <a:prstClr val="black"/>
                          </a:solidFill>
                          <a:effectLst/>
                          <a:uLnTx/>
                          <a:uFillTx/>
                          <a:latin typeface="+mn-lt"/>
                          <a:ea typeface="+mn-ea"/>
                          <a:cs typeface="+mn-cs"/>
                        </a:rPr>
                        <a:t> 
 What a beauty! The new Qualcomm Safety Car BMW i8 Coupé. #ELECTRICITEMENT ABB Formula E MS&amp;AD Andretti Formula 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50849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- 2018-02-07 12:36:43 </a:t>
                      </a:r>
                      <a:r>
                        <a:rPr kumimoji="0" lang="en-US" sz="1000" b="0" i="0" u="none" strike="noStrike" kern="1200" cap="none" spc="0" normalizeH="0" baseline="0" noProof="0">
                          <a:ln>
                            <a:noFill/>
                          </a:ln>
                          <a:solidFill>
                            <a:prstClr val="black"/>
                          </a:solidFill>
                          <a:effectLst/>
                          <a:uLnTx/>
                          <a:uFillTx/>
                          <a:latin typeface="+mn-lt"/>
                          <a:ea typeface="+mn-ea"/>
                          <a:cs typeface="+mn-cs"/>
                        </a:rPr>
                        <a:t> 
 Follow us on Instagram and be inspired by our new grid layout. 🤩💪🏻
www.instagram.com/bmwmotorsport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87096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- 2018-02-15 17:01:01 </a:t>
                      </a:r>
                      <a:r>
                        <a:rPr kumimoji="0" lang="en-US" sz="1000" b="0" i="0" u="none" strike="noStrike" kern="1200" cap="none" spc="0" normalizeH="0" baseline="0" noProof="0">
                          <a:ln>
                            <a:noFill/>
                          </a:ln>
                          <a:solidFill>
                            <a:prstClr val="black"/>
                          </a:solidFill>
                          <a:effectLst/>
                          <a:uLnTx/>
                          <a:uFillTx/>
                          <a:latin typeface="+mn-lt"/>
                          <a:ea typeface="+mn-ea"/>
                          <a:cs typeface="+mn-cs"/>
                        </a:rPr>
                        <a:t> 
 🤗💪🏻🤩🚗💨 #BMWM4GT4 #BMWCustomerRacing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95607912"/>
                  </a:ext>
                </a:extLst>
              </a:tr>
            </a:tbl>
          </a:graphicData>
        </a:graphic>
      </p:graphicFrame>
      <p:sp>
        <p:nvSpPr>
          <p:cNvPr id="4" name="Text Placeholder 3">
            <a:extLst>
              <a:ext uri="{FF2B5EF4-FFF2-40B4-BE49-F238E27FC236}">
                <a16:creationId xmlns:a16="http://schemas.microsoft.com/office/drawing/2014/main" id="{027C63E2-A6D5-448E-9C18-6AF1BE86EE5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34257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470E7-67BC-48F0-8135-40D72946C5FF}"/>
              </a:ext>
            </a:extLst>
          </p:cNvPr>
          <p:cNvSpPr>
            <a:spLocks noGrp="1"/>
          </p:cNvSpPr>
          <p:nvPr>
            <p:ph type="title"/>
          </p:nvPr>
        </p:nvSpPr>
        <p:spPr/>
        <p:txBody>
          <a:bodyPr/>
          <a:lstStyle/>
          <a:p>
            <a:r>
              <a:rPr lang="en-US"/>
              <a:t>Facebook Own Posts Table  | BMW Motorsport - 5 of 9</a:t>
            </a:r>
          </a:p>
        </p:txBody>
      </p:sp>
      <p:graphicFrame>
        <p:nvGraphicFramePr>
          <p:cNvPr id="5" name="Table Placeholder 4">
            <a:extLst>
              <a:ext uri="{FF2B5EF4-FFF2-40B4-BE49-F238E27FC236}">
                <a16:creationId xmlns:a16="http://schemas.microsoft.com/office/drawing/2014/main" id="{F7AC28E1-441D-44BC-8FF7-A225415C3A93}"/>
              </a:ext>
            </a:extLst>
          </p:cNvPr>
          <p:cNvGraphicFramePr>
            <a:graphicFrameLocks noGrp="1"/>
          </p:cNvGraphicFramePr>
          <p:nvPr>
            <p:ph type="tbl" sz="quarter" idx="13"/>
            <p:extLst>
              <p:ext uri="{D42A27DB-BD31-4B8C-83A1-F6EECF244321}">
                <p14:modId xmlns:p14="http://schemas.microsoft.com/office/powerpoint/2010/main" val="3971755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500904554"/>
                    </a:ext>
                  </a:extLst>
                </a:gridCol>
                <a:gridCol w="370332">
                  <a:extLst>
                    <a:ext uri="{9D8B030D-6E8A-4147-A177-3AD203B41FA5}">
                      <a16:colId xmlns:a16="http://schemas.microsoft.com/office/drawing/2014/main" val="2929886562"/>
                    </a:ext>
                  </a:extLst>
                </a:gridCol>
                <a:gridCol w="370332">
                  <a:extLst>
                    <a:ext uri="{9D8B030D-6E8A-4147-A177-3AD203B41FA5}">
                      <a16:colId xmlns:a16="http://schemas.microsoft.com/office/drawing/2014/main" val="2761070727"/>
                    </a:ext>
                  </a:extLst>
                </a:gridCol>
                <a:gridCol w="370332">
                  <a:extLst>
                    <a:ext uri="{9D8B030D-6E8A-4147-A177-3AD203B41FA5}">
                      <a16:colId xmlns:a16="http://schemas.microsoft.com/office/drawing/2014/main" val="373711730"/>
                    </a:ext>
                  </a:extLst>
                </a:gridCol>
                <a:gridCol w="329184">
                  <a:extLst>
                    <a:ext uri="{9D8B030D-6E8A-4147-A177-3AD203B41FA5}">
                      <a16:colId xmlns:a16="http://schemas.microsoft.com/office/drawing/2014/main" val="2263113364"/>
                    </a:ext>
                  </a:extLst>
                </a:gridCol>
                <a:gridCol w="329184">
                  <a:extLst>
                    <a:ext uri="{9D8B030D-6E8A-4147-A177-3AD203B41FA5}">
                      <a16:colId xmlns:a16="http://schemas.microsoft.com/office/drawing/2014/main" val="202174103"/>
                    </a:ext>
                  </a:extLst>
                </a:gridCol>
                <a:gridCol w="329184">
                  <a:extLst>
                    <a:ext uri="{9D8B030D-6E8A-4147-A177-3AD203B41FA5}">
                      <a16:colId xmlns:a16="http://schemas.microsoft.com/office/drawing/2014/main" val="2169155576"/>
                    </a:ext>
                  </a:extLst>
                </a:gridCol>
                <a:gridCol w="329184">
                  <a:extLst>
                    <a:ext uri="{9D8B030D-6E8A-4147-A177-3AD203B41FA5}">
                      <a16:colId xmlns:a16="http://schemas.microsoft.com/office/drawing/2014/main" val="3770271576"/>
                    </a:ext>
                  </a:extLst>
                </a:gridCol>
                <a:gridCol w="329184">
                  <a:extLst>
                    <a:ext uri="{9D8B030D-6E8A-4147-A177-3AD203B41FA5}">
                      <a16:colId xmlns:a16="http://schemas.microsoft.com/office/drawing/2014/main" val="825603753"/>
                    </a:ext>
                  </a:extLst>
                </a:gridCol>
                <a:gridCol w="329184">
                  <a:extLst>
                    <a:ext uri="{9D8B030D-6E8A-4147-A177-3AD203B41FA5}">
                      <a16:colId xmlns:a16="http://schemas.microsoft.com/office/drawing/2014/main" val="3106455977"/>
                    </a:ext>
                  </a:extLst>
                </a:gridCol>
                <a:gridCol w="329184">
                  <a:extLst>
                    <a:ext uri="{9D8B030D-6E8A-4147-A177-3AD203B41FA5}">
                      <a16:colId xmlns:a16="http://schemas.microsoft.com/office/drawing/2014/main" val="3412758694"/>
                    </a:ext>
                  </a:extLst>
                </a:gridCol>
                <a:gridCol w="329184">
                  <a:extLst>
                    <a:ext uri="{9D8B030D-6E8A-4147-A177-3AD203B41FA5}">
                      <a16:colId xmlns:a16="http://schemas.microsoft.com/office/drawing/2014/main" val="2856638153"/>
                    </a:ext>
                  </a:extLst>
                </a:gridCol>
                <a:gridCol w="370332">
                  <a:extLst>
                    <a:ext uri="{9D8B030D-6E8A-4147-A177-3AD203B41FA5}">
                      <a16:colId xmlns:a16="http://schemas.microsoft.com/office/drawing/2014/main" val="2863274747"/>
                    </a:ext>
                  </a:extLst>
                </a:gridCol>
                <a:gridCol w="370332">
                  <a:extLst>
                    <a:ext uri="{9D8B030D-6E8A-4147-A177-3AD203B41FA5}">
                      <a16:colId xmlns:a16="http://schemas.microsoft.com/office/drawing/2014/main" val="653424950"/>
                    </a:ext>
                  </a:extLst>
                </a:gridCol>
                <a:gridCol w="329184">
                  <a:extLst>
                    <a:ext uri="{9D8B030D-6E8A-4147-A177-3AD203B41FA5}">
                      <a16:colId xmlns:a16="http://schemas.microsoft.com/office/drawing/2014/main" val="948108058"/>
                    </a:ext>
                  </a:extLst>
                </a:gridCol>
                <a:gridCol w="329184">
                  <a:extLst>
                    <a:ext uri="{9D8B030D-6E8A-4147-A177-3AD203B41FA5}">
                      <a16:colId xmlns:a16="http://schemas.microsoft.com/office/drawing/2014/main" val="3748272296"/>
                    </a:ext>
                  </a:extLst>
                </a:gridCol>
                <a:gridCol w="370332">
                  <a:extLst>
                    <a:ext uri="{9D8B030D-6E8A-4147-A177-3AD203B41FA5}">
                      <a16:colId xmlns:a16="http://schemas.microsoft.com/office/drawing/2014/main" val="300784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485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- 2018-02-14 13:18:00 </a:t>
                      </a:r>
                      <a:r>
                        <a:rPr kumimoji="0" lang="en-US" sz="1000" b="0" i="0" u="none" strike="noStrike" kern="1200" cap="none" spc="0" normalizeH="0" baseline="0" noProof="0">
                          <a:ln>
                            <a:noFill/>
                          </a:ln>
                          <a:solidFill>
                            <a:prstClr val="black"/>
                          </a:solidFill>
                          <a:effectLst/>
                          <a:uLnTx/>
                          <a:uFillTx/>
                          <a:latin typeface="+mn-lt"/>
                          <a:ea typeface="+mn-ea"/>
                          <a:cs typeface="+mn-cs"/>
                        </a:rPr>
                        <a:t> 
 At Valentine's Day: the BMW P63/1 – the ❤️ of the #BMWM8GTE. #happyvalentinesday
#MISSION8
www.mission-8.com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49661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- 2018-02-19 17:41:15 </a:t>
                      </a:r>
                      <a:r>
                        <a:rPr kumimoji="0" lang="en-US" sz="1000" b="0" i="0" u="none" strike="noStrike" kern="1200" cap="none" spc="0" normalizeH="0" baseline="0" noProof="0">
                          <a:ln>
                            <a:noFill/>
                          </a:ln>
                          <a:solidFill>
                            <a:prstClr val="black"/>
                          </a:solidFill>
                          <a:effectLst/>
                          <a:uLnTx/>
                          <a:uFillTx/>
                          <a:latin typeface="+mn-lt"/>
                          <a:ea typeface="+mn-ea"/>
                          <a:cs typeface="+mn-cs"/>
                        </a:rPr>
                        <a:t> 
 Wow! 🤩 What a ride, Nick Catsburg. A BMW M4 Coupé equipped with a comprehensive package of #MPerformanceParts.
—
Fuel consumption (combined): 8.8-8.3 l/100 km; CO2 emissions (combined): 204-194 g/km.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5346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- 2018-02-28 10:21:23 </a:t>
                      </a:r>
                      <a:r>
                        <a:rPr kumimoji="0" lang="en-US" sz="1000" b="0" i="0" u="none" strike="noStrike" kern="1200" cap="none" spc="0" normalizeH="0" baseline="0" noProof="0">
                          <a:ln>
                            <a:noFill/>
                          </a:ln>
                          <a:solidFill>
                            <a:prstClr val="black"/>
                          </a:solidFill>
                          <a:effectLst/>
                          <a:uLnTx/>
                          <a:uFillTx/>
                          <a:latin typeface="+mn-lt"/>
                          <a:ea typeface="+mn-ea"/>
                          <a:cs typeface="+mn-cs"/>
                        </a:rPr>
                        <a:t> 
 More excitement for the 2018 DTM season: part one of the aerodynamic changes to the BMW M4 DTM.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90720529"/>
                  </a:ext>
                </a:extLst>
              </a:tr>
            </a:tbl>
          </a:graphicData>
        </a:graphic>
      </p:graphicFrame>
      <p:sp>
        <p:nvSpPr>
          <p:cNvPr id="4" name="Text Placeholder 3">
            <a:extLst>
              <a:ext uri="{FF2B5EF4-FFF2-40B4-BE49-F238E27FC236}">
                <a16:creationId xmlns:a16="http://schemas.microsoft.com/office/drawing/2014/main" id="{7264D08F-F759-42BE-B09A-63136E3F667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10425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A6371-6070-4E18-925C-EA29A90694BD}"/>
              </a:ext>
            </a:extLst>
          </p:cNvPr>
          <p:cNvSpPr>
            <a:spLocks noGrp="1"/>
          </p:cNvSpPr>
          <p:nvPr>
            <p:ph type="title"/>
          </p:nvPr>
        </p:nvSpPr>
        <p:spPr/>
        <p:txBody>
          <a:bodyPr/>
          <a:lstStyle/>
          <a:p>
            <a:r>
              <a:rPr lang="en-US"/>
              <a:t>Facebook Own Posts Table  | BMW Motorsport - 6 of 9</a:t>
            </a:r>
          </a:p>
        </p:txBody>
      </p:sp>
      <p:graphicFrame>
        <p:nvGraphicFramePr>
          <p:cNvPr id="5" name="Table Placeholder 4">
            <a:extLst>
              <a:ext uri="{FF2B5EF4-FFF2-40B4-BE49-F238E27FC236}">
                <a16:creationId xmlns:a16="http://schemas.microsoft.com/office/drawing/2014/main" id="{8C6133A8-873B-4DD7-89AD-E4141719DA6A}"/>
              </a:ext>
            </a:extLst>
          </p:cNvPr>
          <p:cNvGraphicFramePr>
            <a:graphicFrameLocks noGrp="1"/>
          </p:cNvGraphicFramePr>
          <p:nvPr>
            <p:ph type="tbl" sz="quarter" idx="13"/>
            <p:extLst>
              <p:ext uri="{D42A27DB-BD31-4B8C-83A1-F6EECF244321}">
                <p14:modId xmlns:p14="http://schemas.microsoft.com/office/powerpoint/2010/main" val="2075526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52717623"/>
                    </a:ext>
                  </a:extLst>
                </a:gridCol>
                <a:gridCol w="370332">
                  <a:extLst>
                    <a:ext uri="{9D8B030D-6E8A-4147-A177-3AD203B41FA5}">
                      <a16:colId xmlns:a16="http://schemas.microsoft.com/office/drawing/2014/main" val="2309818094"/>
                    </a:ext>
                  </a:extLst>
                </a:gridCol>
                <a:gridCol w="370332">
                  <a:extLst>
                    <a:ext uri="{9D8B030D-6E8A-4147-A177-3AD203B41FA5}">
                      <a16:colId xmlns:a16="http://schemas.microsoft.com/office/drawing/2014/main" val="1267733118"/>
                    </a:ext>
                  </a:extLst>
                </a:gridCol>
                <a:gridCol w="370332">
                  <a:extLst>
                    <a:ext uri="{9D8B030D-6E8A-4147-A177-3AD203B41FA5}">
                      <a16:colId xmlns:a16="http://schemas.microsoft.com/office/drawing/2014/main" val="2011902568"/>
                    </a:ext>
                  </a:extLst>
                </a:gridCol>
                <a:gridCol w="329184">
                  <a:extLst>
                    <a:ext uri="{9D8B030D-6E8A-4147-A177-3AD203B41FA5}">
                      <a16:colId xmlns:a16="http://schemas.microsoft.com/office/drawing/2014/main" val="2529059299"/>
                    </a:ext>
                  </a:extLst>
                </a:gridCol>
                <a:gridCol w="329184">
                  <a:extLst>
                    <a:ext uri="{9D8B030D-6E8A-4147-A177-3AD203B41FA5}">
                      <a16:colId xmlns:a16="http://schemas.microsoft.com/office/drawing/2014/main" val="3564159649"/>
                    </a:ext>
                  </a:extLst>
                </a:gridCol>
                <a:gridCol w="329184">
                  <a:extLst>
                    <a:ext uri="{9D8B030D-6E8A-4147-A177-3AD203B41FA5}">
                      <a16:colId xmlns:a16="http://schemas.microsoft.com/office/drawing/2014/main" val="1182007974"/>
                    </a:ext>
                  </a:extLst>
                </a:gridCol>
                <a:gridCol w="329184">
                  <a:extLst>
                    <a:ext uri="{9D8B030D-6E8A-4147-A177-3AD203B41FA5}">
                      <a16:colId xmlns:a16="http://schemas.microsoft.com/office/drawing/2014/main" val="266709996"/>
                    </a:ext>
                  </a:extLst>
                </a:gridCol>
                <a:gridCol w="329184">
                  <a:extLst>
                    <a:ext uri="{9D8B030D-6E8A-4147-A177-3AD203B41FA5}">
                      <a16:colId xmlns:a16="http://schemas.microsoft.com/office/drawing/2014/main" val="1540332015"/>
                    </a:ext>
                  </a:extLst>
                </a:gridCol>
                <a:gridCol w="329184">
                  <a:extLst>
                    <a:ext uri="{9D8B030D-6E8A-4147-A177-3AD203B41FA5}">
                      <a16:colId xmlns:a16="http://schemas.microsoft.com/office/drawing/2014/main" val="1005214160"/>
                    </a:ext>
                  </a:extLst>
                </a:gridCol>
                <a:gridCol w="329184">
                  <a:extLst>
                    <a:ext uri="{9D8B030D-6E8A-4147-A177-3AD203B41FA5}">
                      <a16:colId xmlns:a16="http://schemas.microsoft.com/office/drawing/2014/main" val="3792867961"/>
                    </a:ext>
                  </a:extLst>
                </a:gridCol>
                <a:gridCol w="329184">
                  <a:extLst>
                    <a:ext uri="{9D8B030D-6E8A-4147-A177-3AD203B41FA5}">
                      <a16:colId xmlns:a16="http://schemas.microsoft.com/office/drawing/2014/main" val="143910505"/>
                    </a:ext>
                  </a:extLst>
                </a:gridCol>
                <a:gridCol w="370332">
                  <a:extLst>
                    <a:ext uri="{9D8B030D-6E8A-4147-A177-3AD203B41FA5}">
                      <a16:colId xmlns:a16="http://schemas.microsoft.com/office/drawing/2014/main" val="1677315284"/>
                    </a:ext>
                  </a:extLst>
                </a:gridCol>
                <a:gridCol w="370332">
                  <a:extLst>
                    <a:ext uri="{9D8B030D-6E8A-4147-A177-3AD203B41FA5}">
                      <a16:colId xmlns:a16="http://schemas.microsoft.com/office/drawing/2014/main" val="3682047172"/>
                    </a:ext>
                  </a:extLst>
                </a:gridCol>
                <a:gridCol w="329184">
                  <a:extLst>
                    <a:ext uri="{9D8B030D-6E8A-4147-A177-3AD203B41FA5}">
                      <a16:colId xmlns:a16="http://schemas.microsoft.com/office/drawing/2014/main" val="2999257190"/>
                    </a:ext>
                  </a:extLst>
                </a:gridCol>
                <a:gridCol w="329184">
                  <a:extLst>
                    <a:ext uri="{9D8B030D-6E8A-4147-A177-3AD203B41FA5}">
                      <a16:colId xmlns:a16="http://schemas.microsoft.com/office/drawing/2014/main" val="3577109838"/>
                    </a:ext>
                  </a:extLst>
                </a:gridCol>
                <a:gridCol w="370332">
                  <a:extLst>
                    <a:ext uri="{9D8B030D-6E8A-4147-A177-3AD203B41FA5}">
                      <a16:colId xmlns:a16="http://schemas.microsoft.com/office/drawing/2014/main" val="765274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1700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- 2018-02-28 15:05:58 </a:t>
                      </a:r>
                      <a:r>
                        <a:rPr kumimoji="0" lang="en-US" sz="1000" b="0" i="0" u="none" strike="noStrike" kern="1200" cap="none" spc="0" normalizeH="0" baseline="0" noProof="0">
                          <a:ln>
                            <a:noFill/>
                          </a:ln>
                          <a:solidFill>
                            <a:prstClr val="black"/>
                          </a:solidFill>
                          <a:effectLst/>
                          <a:uLnTx/>
                          <a:uFillTx/>
                          <a:latin typeface="+mn-lt"/>
                          <a:ea typeface="+mn-ea"/>
                          <a:cs typeface="+mn-cs"/>
                        </a:rPr>
                        <a:t> 
 Part three: the downforce of the 2018 BMW M4 DTM has been reduced by one third. As a result, there is now even more focus on the drivers.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4107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- 2018-02-01 23:17:29 </a:t>
                      </a:r>
                      <a:r>
                        <a:rPr kumimoji="0" lang="en-US" sz="1000" b="0" i="0" u="none" strike="noStrike" kern="1200" cap="none" spc="0" normalizeH="0" baseline="0" noProof="0">
                          <a:ln>
                            <a:noFill/>
                          </a:ln>
                          <a:solidFill>
                            <a:prstClr val="black"/>
                          </a:solidFill>
                          <a:effectLst/>
                          <a:uLnTx/>
                          <a:uFillTx/>
                          <a:latin typeface="+mn-lt"/>
                          <a:ea typeface="+mn-ea"/>
                          <a:cs typeface="+mn-cs"/>
                        </a:rPr>
                        <a:t> 
 LIVE NOW - the launch of the new Qualcomm Safety Car BMW i8 Coupé. #ELECTRICITEMENT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18612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- 2018-02-16 12:03:29 </a:t>
                      </a:r>
                      <a:r>
                        <a:rPr kumimoji="0" lang="en-US" sz="1000" b="0" i="0" u="none" strike="noStrike" kern="1200" cap="none" spc="0" normalizeH="0" baseline="0" noProof="0">
                          <a:ln>
                            <a:noFill/>
                          </a:ln>
                          <a:solidFill>
                            <a:prstClr val="black"/>
                          </a:solidFill>
                          <a:effectLst/>
                          <a:uLnTx/>
                          <a:uFillTx/>
                          <a:latin typeface="+mn-lt"/>
                          <a:ea typeface="+mn-ea"/>
                          <a:cs typeface="+mn-cs"/>
                        </a:rPr>
                        <a:t> 
 Happy #chinesenewyear. 🎆 AND it’s the #yearofthedog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3976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- 2018-02-13 17:01:00 </a:t>
                      </a:r>
                      <a:r>
                        <a:rPr kumimoji="0" lang="en-US" sz="1000" b="0" i="0" u="none" strike="noStrike" kern="1200" cap="none" spc="0" normalizeH="0" baseline="0" noProof="0">
                          <a:ln>
                            <a:noFill/>
                          </a:ln>
                          <a:solidFill>
                            <a:prstClr val="black"/>
                          </a:solidFill>
                          <a:effectLst/>
                          <a:uLnTx/>
                          <a:uFillTx/>
                          <a:latin typeface="+mn-lt"/>
                          <a:ea typeface="+mn-ea"/>
                          <a:cs typeface="+mn-cs"/>
                        </a:rPr>
                        <a:t> 
 Season preps are in full swing. 🙃  ROWE 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68645708"/>
                  </a:ext>
                </a:extLst>
              </a:tr>
            </a:tbl>
          </a:graphicData>
        </a:graphic>
      </p:graphicFrame>
      <p:sp>
        <p:nvSpPr>
          <p:cNvPr id="4" name="Text Placeholder 3">
            <a:extLst>
              <a:ext uri="{FF2B5EF4-FFF2-40B4-BE49-F238E27FC236}">
                <a16:creationId xmlns:a16="http://schemas.microsoft.com/office/drawing/2014/main" id="{D6544EE5-5ABF-4382-A7E1-C3C719DBC6B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32041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2096-6F85-4006-ADCB-7B470E53E6A7}"/>
              </a:ext>
            </a:extLst>
          </p:cNvPr>
          <p:cNvSpPr>
            <a:spLocks noGrp="1"/>
          </p:cNvSpPr>
          <p:nvPr>
            <p:ph type="title"/>
          </p:nvPr>
        </p:nvSpPr>
        <p:spPr/>
        <p:txBody>
          <a:bodyPr/>
          <a:lstStyle/>
          <a:p>
            <a:r>
              <a:rPr lang="en-US"/>
              <a:t>Facebook Own Posts Table  | BMW Motorsport - 7 of 9</a:t>
            </a:r>
          </a:p>
        </p:txBody>
      </p:sp>
      <p:graphicFrame>
        <p:nvGraphicFramePr>
          <p:cNvPr id="5" name="Table Placeholder 4">
            <a:extLst>
              <a:ext uri="{FF2B5EF4-FFF2-40B4-BE49-F238E27FC236}">
                <a16:creationId xmlns:a16="http://schemas.microsoft.com/office/drawing/2014/main" id="{9F4A93CC-BD1C-424D-B0A7-DF076A2BDFE1}"/>
              </a:ext>
            </a:extLst>
          </p:cNvPr>
          <p:cNvGraphicFramePr>
            <a:graphicFrameLocks noGrp="1"/>
          </p:cNvGraphicFramePr>
          <p:nvPr>
            <p:ph type="tbl" sz="quarter" idx="13"/>
            <p:extLst>
              <p:ext uri="{D42A27DB-BD31-4B8C-83A1-F6EECF244321}">
                <p14:modId xmlns:p14="http://schemas.microsoft.com/office/powerpoint/2010/main" val="1150728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674772494"/>
                    </a:ext>
                  </a:extLst>
                </a:gridCol>
                <a:gridCol w="370332">
                  <a:extLst>
                    <a:ext uri="{9D8B030D-6E8A-4147-A177-3AD203B41FA5}">
                      <a16:colId xmlns:a16="http://schemas.microsoft.com/office/drawing/2014/main" val="2210194672"/>
                    </a:ext>
                  </a:extLst>
                </a:gridCol>
                <a:gridCol w="370332">
                  <a:extLst>
                    <a:ext uri="{9D8B030D-6E8A-4147-A177-3AD203B41FA5}">
                      <a16:colId xmlns:a16="http://schemas.microsoft.com/office/drawing/2014/main" val="3088837731"/>
                    </a:ext>
                  </a:extLst>
                </a:gridCol>
                <a:gridCol w="370332">
                  <a:extLst>
                    <a:ext uri="{9D8B030D-6E8A-4147-A177-3AD203B41FA5}">
                      <a16:colId xmlns:a16="http://schemas.microsoft.com/office/drawing/2014/main" val="3979772817"/>
                    </a:ext>
                  </a:extLst>
                </a:gridCol>
                <a:gridCol w="329184">
                  <a:extLst>
                    <a:ext uri="{9D8B030D-6E8A-4147-A177-3AD203B41FA5}">
                      <a16:colId xmlns:a16="http://schemas.microsoft.com/office/drawing/2014/main" val="1645006435"/>
                    </a:ext>
                  </a:extLst>
                </a:gridCol>
                <a:gridCol w="329184">
                  <a:extLst>
                    <a:ext uri="{9D8B030D-6E8A-4147-A177-3AD203B41FA5}">
                      <a16:colId xmlns:a16="http://schemas.microsoft.com/office/drawing/2014/main" val="933669641"/>
                    </a:ext>
                  </a:extLst>
                </a:gridCol>
                <a:gridCol w="329184">
                  <a:extLst>
                    <a:ext uri="{9D8B030D-6E8A-4147-A177-3AD203B41FA5}">
                      <a16:colId xmlns:a16="http://schemas.microsoft.com/office/drawing/2014/main" val="317426823"/>
                    </a:ext>
                  </a:extLst>
                </a:gridCol>
                <a:gridCol w="329184">
                  <a:extLst>
                    <a:ext uri="{9D8B030D-6E8A-4147-A177-3AD203B41FA5}">
                      <a16:colId xmlns:a16="http://schemas.microsoft.com/office/drawing/2014/main" val="4141142390"/>
                    </a:ext>
                  </a:extLst>
                </a:gridCol>
                <a:gridCol w="329184">
                  <a:extLst>
                    <a:ext uri="{9D8B030D-6E8A-4147-A177-3AD203B41FA5}">
                      <a16:colId xmlns:a16="http://schemas.microsoft.com/office/drawing/2014/main" val="1729092118"/>
                    </a:ext>
                  </a:extLst>
                </a:gridCol>
                <a:gridCol w="329184">
                  <a:extLst>
                    <a:ext uri="{9D8B030D-6E8A-4147-A177-3AD203B41FA5}">
                      <a16:colId xmlns:a16="http://schemas.microsoft.com/office/drawing/2014/main" val="4145806084"/>
                    </a:ext>
                  </a:extLst>
                </a:gridCol>
                <a:gridCol w="329184">
                  <a:extLst>
                    <a:ext uri="{9D8B030D-6E8A-4147-A177-3AD203B41FA5}">
                      <a16:colId xmlns:a16="http://schemas.microsoft.com/office/drawing/2014/main" val="975091761"/>
                    </a:ext>
                  </a:extLst>
                </a:gridCol>
                <a:gridCol w="329184">
                  <a:extLst>
                    <a:ext uri="{9D8B030D-6E8A-4147-A177-3AD203B41FA5}">
                      <a16:colId xmlns:a16="http://schemas.microsoft.com/office/drawing/2014/main" val="3076048874"/>
                    </a:ext>
                  </a:extLst>
                </a:gridCol>
                <a:gridCol w="370332">
                  <a:extLst>
                    <a:ext uri="{9D8B030D-6E8A-4147-A177-3AD203B41FA5}">
                      <a16:colId xmlns:a16="http://schemas.microsoft.com/office/drawing/2014/main" val="1431684361"/>
                    </a:ext>
                  </a:extLst>
                </a:gridCol>
                <a:gridCol w="370332">
                  <a:extLst>
                    <a:ext uri="{9D8B030D-6E8A-4147-A177-3AD203B41FA5}">
                      <a16:colId xmlns:a16="http://schemas.microsoft.com/office/drawing/2014/main" val="3198082204"/>
                    </a:ext>
                  </a:extLst>
                </a:gridCol>
                <a:gridCol w="329184">
                  <a:extLst>
                    <a:ext uri="{9D8B030D-6E8A-4147-A177-3AD203B41FA5}">
                      <a16:colId xmlns:a16="http://schemas.microsoft.com/office/drawing/2014/main" val="320713168"/>
                    </a:ext>
                  </a:extLst>
                </a:gridCol>
                <a:gridCol w="329184">
                  <a:extLst>
                    <a:ext uri="{9D8B030D-6E8A-4147-A177-3AD203B41FA5}">
                      <a16:colId xmlns:a16="http://schemas.microsoft.com/office/drawing/2014/main" val="287081639"/>
                    </a:ext>
                  </a:extLst>
                </a:gridCol>
                <a:gridCol w="370332">
                  <a:extLst>
                    <a:ext uri="{9D8B030D-6E8A-4147-A177-3AD203B41FA5}">
                      <a16:colId xmlns:a16="http://schemas.microsoft.com/office/drawing/2014/main" val="4287716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4104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- 2018-02-04 10:59:53 </a:t>
                      </a:r>
                      <a:r>
                        <a:rPr kumimoji="0" lang="en-US" sz="1000" b="0" i="0" u="none" strike="noStrike" kern="1200" cap="none" spc="0" normalizeH="0" baseline="0" noProof="0">
                          <a:ln>
                            <a:noFill/>
                          </a:ln>
                          <a:solidFill>
                            <a:prstClr val="black"/>
                          </a:solidFill>
                          <a:effectLst/>
                          <a:uLnTx/>
                          <a:uFillTx/>
                          <a:latin typeface="+mn-lt"/>
                          <a:ea typeface="+mn-ea"/>
                          <a:cs typeface="+mn-cs"/>
                        </a:rPr>
                        <a:t> 
 They did it - champions! Congrats to Team AAI / AAI Motorsports and Jesse Krohn who just won the title in the Asian Le Mans Series - Official 👑
#BMWM6GT3 #BMWCustomerRacing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7070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- 2018-02-28 12:01:35 </a:t>
                      </a:r>
                      <a:r>
                        <a:rPr kumimoji="0" lang="en-US" sz="1000" b="0" i="0" u="none" strike="noStrike" kern="1200" cap="none" spc="0" normalizeH="0" baseline="0" noProof="0">
                          <a:ln>
                            <a:noFill/>
                          </a:ln>
                          <a:solidFill>
                            <a:prstClr val="black"/>
                          </a:solidFill>
                          <a:effectLst/>
                          <a:uLnTx/>
                          <a:uFillTx/>
                          <a:latin typeface="+mn-lt"/>
                          <a:ea typeface="+mn-ea"/>
                          <a:cs typeface="+mn-cs"/>
                        </a:rPr>
                        <a:t> 
 Reworked in numerous areas: part two of the BMW M4 DTM modifications for the 2018 DTM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1660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- 2018-02-01 05:14:28 </a:t>
                      </a:r>
                      <a:r>
                        <a:rPr kumimoji="0" lang="en-US" sz="1000" b="0" i="0" u="none" strike="noStrike" kern="1200" cap="none" spc="0" normalizeH="0" baseline="0" noProof="0">
                          <a:ln>
                            <a:noFill/>
                          </a:ln>
                          <a:solidFill>
                            <a:prstClr val="black"/>
                          </a:solidFill>
                          <a:effectLst/>
                          <a:uLnTx/>
                          <a:uFillTx/>
                          <a:latin typeface="+mn-lt"/>
                          <a:ea typeface="+mn-ea"/>
                          <a:cs typeface="+mn-cs"/>
                        </a:rPr>
                        <a:t> 
 Meanwhile in Australia 🇦🇺: Schnitzer Motorsport is ready for the challenges of the Bathurst 12 Hour at Mount Panorama Circuit. #BMWM6GT3
Marco Wittmann Chaz Mostert Augusto Farfus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3903670"/>
                  </a:ext>
                </a:extLst>
              </a:tr>
            </a:tbl>
          </a:graphicData>
        </a:graphic>
      </p:graphicFrame>
      <p:sp>
        <p:nvSpPr>
          <p:cNvPr id="4" name="Text Placeholder 3">
            <a:extLst>
              <a:ext uri="{FF2B5EF4-FFF2-40B4-BE49-F238E27FC236}">
                <a16:creationId xmlns:a16="http://schemas.microsoft.com/office/drawing/2014/main" id="{9BD2CFF3-5C7E-4DAD-8038-59C621AF29F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48535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41F3-F20E-4BC1-B898-60542E86DC8F}"/>
              </a:ext>
            </a:extLst>
          </p:cNvPr>
          <p:cNvSpPr>
            <a:spLocks noGrp="1"/>
          </p:cNvSpPr>
          <p:nvPr>
            <p:ph type="title"/>
          </p:nvPr>
        </p:nvSpPr>
        <p:spPr/>
        <p:txBody>
          <a:bodyPr/>
          <a:lstStyle/>
          <a:p>
            <a:r>
              <a:rPr lang="en-US"/>
              <a:t>Facebook Own Posts Table  | BMW Motorsport - 8 of 9</a:t>
            </a:r>
          </a:p>
        </p:txBody>
      </p:sp>
      <p:graphicFrame>
        <p:nvGraphicFramePr>
          <p:cNvPr id="5" name="Table Placeholder 4">
            <a:extLst>
              <a:ext uri="{FF2B5EF4-FFF2-40B4-BE49-F238E27FC236}">
                <a16:creationId xmlns:a16="http://schemas.microsoft.com/office/drawing/2014/main" id="{59F89CED-EABF-484D-8BAD-83DFFC601C1D}"/>
              </a:ext>
            </a:extLst>
          </p:cNvPr>
          <p:cNvGraphicFramePr>
            <a:graphicFrameLocks noGrp="1"/>
          </p:cNvGraphicFramePr>
          <p:nvPr>
            <p:ph type="tbl" sz="quarter" idx="13"/>
            <p:extLst>
              <p:ext uri="{D42A27DB-BD31-4B8C-83A1-F6EECF244321}">
                <p14:modId xmlns:p14="http://schemas.microsoft.com/office/powerpoint/2010/main" val="2463097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126687856"/>
                    </a:ext>
                  </a:extLst>
                </a:gridCol>
                <a:gridCol w="370332">
                  <a:extLst>
                    <a:ext uri="{9D8B030D-6E8A-4147-A177-3AD203B41FA5}">
                      <a16:colId xmlns:a16="http://schemas.microsoft.com/office/drawing/2014/main" val="1531352119"/>
                    </a:ext>
                  </a:extLst>
                </a:gridCol>
                <a:gridCol w="370332">
                  <a:extLst>
                    <a:ext uri="{9D8B030D-6E8A-4147-A177-3AD203B41FA5}">
                      <a16:colId xmlns:a16="http://schemas.microsoft.com/office/drawing/2014/main" val="2801697588"/>
                    </a:ext>
                  </a:extLst>
                </a:gridCol>
                <a:gridCol w="370332">
                  <a:extLst>
                    <a:ext uri="{9D8B030D-6E8A-4147-A177-3AD203B41FA5}">
                      <a16:colId xmlns:a16="http://schemas.microsoft.com/office/drawing/2014/main" val="4093429821"/>
                    </a:ext>
                  </a:extLst>
                </a:gridCol>
                <a:gridCol w="329184">
                  <a:extLst>
                    <a:ext uri="{9D8B030D-6E8A-4147-A177-3AD203B41FA5}">
                      <a16:colId xmlns:a16="http://schemas.microsoft.com/office/drawing/2014/main" val="2515265004"/>
                    </a:ext>
                  </a:extLst>
                </a:gridCol>
                <a:gridCol w="329184">
                  <a:extLst>
                    <a:ext uri="{9D8B030D-6E8A-4147-A177-3AD203B41FA5}">
                      <a16:colId xmlns:a16="http://schemas.microsoft.com/office/drawing/2014/main" val="1269402188"/>
                    </a:ext>
                  </a:extLst>
                </a:gridCol>
                <a:gridCol w="329184">
                  <a:extLst>
                    <a:ext uri="{9D8B030D-6E8A-4147-A177-3AD203B41FA5}">
                      <a16:colId xmlns:a16="http://schemas.microsoft.com/office/drawing/2014/main" val="2313016698"/>
                    </a:ext>
                  </a:extLst>
                </a:gridCol>
                <a:gridCol w="329184">
                  <a:extLst>
                    <a:ext uri="{9D8B030D-6E8A-4147-A177-3AD203B41FA5}">
                      <a16:colId xmlns:a16="http://schemas.microsoft.com/office/drawing/2014/main" val="4079930601"/>
                    </a:ext>
                  </a:extLst>
                </a:gridCol>
                <a:gridCol w="329184">
                  <a:extLst>
                    <a:ext uri="{9D8B030D-6E8A-4147-A177-3AD203B41FA5}">
                      <a16:colId xmlns:a16="http://schemas.microsoft.com/office/drawing/2014/main" val="1385099163"/>
                    </a:ext>
                  </a:extLst>
                </a:gridCol>
                <a:gridCol w="329184">
                  <a:extLst>
                    <a:ext uri="{9D8B030D-6E8A-4147-A177-3AD203B41FA5}">
                      <a16:colId xmlns:a16="http://schemas.microsoft.com/office/drawing/2014/main" val="2905554030"/>
                    </a:ext>
                  </a:extLst>
                </a:gridCol>
                <a:gridCol w="329184">
                  <a:extLst>
                    <a:ext uri="{9D8B030D-6E8A-4147-A177-3AD203B41FA5}">
                      <a16:colId xmlns:a16="http://schemas.microsoft.com/office/drawing/2014/main" val="4200656507"/>
                    </a:ext>
                  </a:extLst>
                </a:gridCol>
                <a:gridCol w="329184">
                  <a:extLst>
                    <a:ext uri="{9D8B030D-6E8A-4147-A177-3AD203B41FA5}">
                      <a16:colId xmlns:a16="http://schemas.microsoft.com/office/drawing/2014/main" val="958280904"/>
                    </a:ext>
                  </a:extLst>
                </a:gridCol>
                <a:gridCol w="370332">
                  <a:extLst>
                    <a:ext uri="{9D8B030D-6E8A-4147-A177-3AD203B41FA5}">
                      <a16:colId xmlns:a16="http://schemas.microsoft.com/office/drawing/2014/main" val="2815259839"/>
                    </a:ext>
                  </a:extLst>
                </a:gridCol>
                <a:gridCol w="370332">
                  <a:extLst>
                    <a:ext uri="{9D8B030D-6E8A-4147-A177-3AD203B41FA5}">
                      <a16:colId xmlns:a16="http://schemas.microsoft.com/office/drawing/2014/main" val="201118697"/>
                    </a:ext>
                  </a:extLst>
                </a:gridCol>
                <a:gridCol w="329184">
                  <a:extLst>
                    <a:ext uri="{9D8B030D-6E8A-4147-A177-3AD203B41FA5}">
                      <a16:colId xmlns:a16="http://schemas.microsoft.com/office/drawing/2014/main" val="2913307832"/>
                    </a:ext>
                  </a:extLst>
                </a:gridCol>
                <a:gridCol w="329184">
                  <a:extLst>
                    <a:ext uri="{9D8B030D-6E8A-4147-A177-3AD203B41FA5}">
                      <a16:colId xmlns:a16="http://schemas.microsoft.com/office/drawing/2014/main" val="4241763884"/>
                    </a:ext>
                  </a:extLst>
                </a:gridCol>
                <a:gridCol w="370332">
                  <a:extLst>
                    <a:ext uri="{9D8B030D-6E8A-4147-A177-3AD203B41FA5}">
                      <a16:colId xmlns:a16="http://schemas.microsoft.com/office/drawing/2014/main" val="2493063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0887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- 2018-02-06 17:29:23 </a:t>
                      </a:r>
                      <a:r>
                        <a:rPr kumimoji="0" lang="en-US" sz="1000" b="0" i="0" u="none" strike="noStrike" kern="1200" cap="none" spc="0" normalizeH="0" baseline="0" noProof="0">
                          <a:ln>
                            <a:noFill/>
                          </a:ln>
                          <a:solidFill>
                            <a:prstClr val="black"/>
                          </a:solidFill>
                          <a:effectLst/>
                          <a:uLnTx/>
                          <a:uFillTx/>
                          <a:latin typeface="+mn-lt"/>
                          <a:ea typeface="+mn-ea"/>
                          <a:cs typeface="+mn-cs"/>
                        </a:rPr>
                        <a:t> 
 Champions!!! 🏆 The best pics of the title win with the BMW M6 GT3. 🚗💨 aai motorsports Asian Le Mans Series - 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85250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- 2018-02-04 00:04:52 </a:t>
                      </a:r>
                      <a:r>
                        <a:rPr kumimoji="0" lang="en-US" sz="1000" b="0" i="0" u="none" strike="noStrike" kern="1200" cap="none" spc="0" normalizeH="0" baseline="0" noProof="0">
                          <a:ln>
                            <a:noFill/>
                          </a:ln>
                          <a:solidFill>
                            <a:prstClr val="black"/>
                          </a:solidFill>
                          <a:effectLst/>
                          <a:uLnTx/>
                          <a:uFillTx/>
                          <a:latin typeface="+mn-lt"/>
                          <a:ea typeface="+mn-ea"/>
                          <a:cs typeface="+mn-cs"/>
                        </a:rPr>
                        <a:t> 
 Into the sunshine: the opening hours of the Bathurst 12 Hour. #BMWM6GT3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2287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- 2018-02-20 14:41:11 </a:t>
                      </a:r>
                      <a:r>
                        <a:rPr kumimoji="0" lang="en-US" sz="1000" b="0" i="0" u="none" strike="noStrike" kern="1200" cap="none" spc="0" normalizeH="0" baseline="0" noProof="0">
                          <a:ln>
                            <a:noFill/>
                          </a:ln>
                          <a:solidFill>
                            <a:prstClr val="black"/>
                          </a:solidFill>
                          <a:effectLst/>
                          <a:uLnTx/>
                          <a:uFillTx/>
                          <a:latin typeface="+mn-lt"/>
                          <a:ea typeface="+mn-ea"/>
                          <a:cs typeface="+mn-cs"/>
                        </a:rPr>
                        <a:t> 
 🔊 Sound on. 🎶
#BMWM8GTE #MISSION8 www.mission-8.com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42627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- 2018-02-24 20:09:34 </a:t>
                      </a:r>
                      <a:r>
                        <a:rPr kumimoji="0" lang="en-US" sz="1000" b="0" i="0" u="none" strike="noStrike" kern="1200" cap="none" spc="0" normalizeH="0" baseline="0" noProof="0">
                          <a:ln>
                            <a:noFill/>
                          </a:ln>
                          <a:solidFill>
                            <a:prstClr val="black"/>
                          </a:solidFill>
                          <a:effectLst/>
                          <a:uLnTx/>
                          <a:uFillTx/>
                          <a:latin typeface="+mn-lt"/>
                          <a:ea typeface="+mn-ea"/>
                          <a:cs typeface="+mn-cs"/>
                        </a:rPr>
                        <a:t> 
 INNOVATIVE TECHNOLOGY, A NEW LEGEND: #BMWM8GTE.
#MISSION8 www.mission-8.com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72717137"/>
                  </a:ext>
                </a:extLst>
              </a:tr>
            </a:tbl>
          </a:graphicData>
        </a:graphic>
      </p:graphicFrame>
      <p:sp>
        <p:nvSpPr>
          <p:cNvPr id="4" name="Text Placeholder 3">
            <a:extLst>
              <a:ext uri="{FF2B5EF4-FFF2-40B4-BE49-F238E27FC236}">
                <a16:creationId xmlns:a16="http://schemas.microsoft.com/office/drawing/2014/main" id="{29BC812D-5A16-4A4C-8DD9-FE29F079A19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63320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5C3CE-C2B3-46F1-BE24-B8EC79F66E3B}"/>
              </a:ext>
            </a:extLst>
          </p:cNvPr>
          <p:cNvSpPr>
            <a:spLocks noGrp="1"/>
          </p:cNvSpPr>
          <p:nvPr>
            <p:ph type="title"/>
          </p:nvPr>
        </p:nvSpPr>
        <p:spPr/>
        <p:txBody>
          <a:bodyPr/>
          <a:lstStyle/>
          <a:p>
            <a:r>
              <a:rPr lang="en-US"/>
              <a:t>Facebook Own Posts Table  | BMW Motorsport - 9 of 9</a:t>
            </a:r>
          </a:p>
        </p:txBody>
      </p:sp>
      <p:graphicFrame>
        <p:nvGraphicFramePr>
          <p:cNvPr id="5" name="Table Placeholder 4">
            <a:extLst>
              <a:ext uri="{FF2B5EF4-FFF2-40B4-BE49-F238E27FC236}">
                <a16:creationId xmlns:a16="http://schemas.microsoft.com/office/drawing/2014/main" id="{44D51266-9404-44FC-BC4F-FADA718380C0}"/>
              </a:ext>
            </a:extLst>
          </p:cNvPr>
          <p:cNvGraphicFramePr>
            <a:graphicFrameLocks noGrp="1"/>
          </p:cNvGraphicFramePr>
          <p:nvPr>
            <p:ph type="tbl" sz="quarter" idx="13"/>
            <p:extLst>
              <p:ext uri="{D42A27DB-BD31-4B8C-83A1-F6EECF244321}">
                <p14:modId xmlns:p14="http://schemas.microsoft.com/office/powerpoint/2010/main" val="3226040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16195793"/>
                    </a:ext>
                  </a:extLst>
                </a:gridCol>
                <a:gridCol w="370332">
                  <a:extLst>
                    <a:ext uri="{9D8B030D-6E8A-4147-A177-3AD203B41FA5}">
                      <a16:colId xmlns:a16="http://schemas.microsoft.com/office/drawing/2014/main" val="2824448459"/>
                    </a:ext>
                  </a:extLst>
                </a:gridCol>
                <a:gridCol w="370332">
                  <a:extLst>
                    <a:ext uri="{9D8B030D-6E8A-4147-A177-3AD203B41FA5}">
                      <a16:colId xmlns:a16="http://schemas.microsoft.com/office/drawing/2014/main" val="1248623296"/>
                    </a:ext>
                  </a:extLst>
                </a:gridCol>
                <a:gridCol w="370332">
                  <a:extLst>
                    <a:ext uri="{9D8B030D-6E8A-4147-A177-3AD203B41FA5}">
                      <a16:colId xmlns:a16="http://schemas.microsoft.com/office/drawing/2014/main" val="1814460726"/>
                    </a:ext>
                  </a:extLst>
                </a:gridCol>
                <a:gridCol w="329184">
                  <a:extLst>
                    <a:ext uri="{9D8B030D-6E8A-4147-A177-3AD203B41FA5}">
                      <a16:colId xmlns:a16="http://schemas.microsoft.com/office/drawing/2014/main" val="2000287565"/>
                    </a:ext>
                  </a:extLst>
                </a:gridCol>
                <a:gridCol w="329184">
                  <a:extLst>
                    <a:ext uri="{9D8B030D-6E8A-4147-A177-3AD203B41FA5}">
                      <a16:colId xmlns:a16="http://schemas.microsoft.com/office/drawing/2014/main" val="2456530060"/>
                    </a:ext>
                  </a:extLst>
                </a:gridCol>
                <a:gridCol w="329184">
                  <a:extLst>
                    <a:ext uri="{9D8B030D-6E8A-4147-A177-3AD203B41FA5}">
                      <a16:colId xmlns:a16="http://schemas.microsoft.com/office/drawing/2014/main" val="3210043642"/>
                    </a:ext>
                  </a:extLst>
                </a:gridCol>
                <a:gridCol w="329184">
                  <a:extLst>
                    <a:ext uri="{9D8B030D-6E8A-4147-A177-3AD203B41FA5}">
                      <a16:colId xmlns:a16="http://schemas.microsoft.com/office/drawing/2014/main" val="874264114"/>
                    </a:ext>
                  </a:extLst>
                </a:gridCol>
                <a:gridCol w="329184">
                  <a:extLst>
                    <a:ext uri="{9D8B030D-6E8A-4147-A177-3AD203B41FA5}">
                      <a16:colId xmlns:a16="http://schemas.microsoft.com/office/drawing/2014/main" val="998794306"/>
                    </a:ext>
                  </a:extLst>
                </a:gridCol>
                <a:gridCol w="329184">
                  <a:extLst>
                    <a:ext uri="{9D8B030D-6E8A-4147-A177-3AD203B41FA5}">
                      <a16:colId xmlns:a16="http://schemas.microsoft.com/office/drawing/2014/main" val="3104480603"/>
                    </a:ext>
                  </a:extLst>
                </a:gridCol>
                <a:gridCol w="329184">
                  <a:extLst>
                    <a:ext uri="{9D8B030D-6E8A-4147-A177-3AD203B41FA5}">
                      <a16:colId xmlns:a16="http://schemas.microsoft.com/office/drawing/2014/main" val="3015586903"/>
                    </a:ext>
                  </a:extLst>
                </a:gridCol>
                <a:gridCol w="329184">
                  <a:extLst>
                    <a:ext uri="{9D8B030D-6E8A-4147-A177-3AD203B41FA5}">
                      <a16:colId xmlns:a16="http://schemas.microsoft.com/office/drawing/2014/main" val="658091483"/>
                    </a:ext>
                  </a:extLst>
                </a:gridCol>
                <a:gridCol w="370332">
                  <a:extLst>
                    <a:ext uri="{9D8B030D-6E8A-4147-A177-3AD203B41FA5}">
                      <a16:colId xmlns:a16="http://schemas.microsoft.com/office/drawing/2014/main" val="1994851543"/>
                    </a:ext>
                  </a:extLst>
                </a:gridCol>
                <a:gridCol w="370332">
                  <a:extLst>
                    <a:ext uri="{9D8B030D-6E8A-4147-A177-3AD203B41FA5}">
                      <a16:colId xmlns:a16="http://schemas.microsoft.com/office/drawing/2014/main" val="2732662237"/>
                    </a:ext>
                  </a:extLst>
                </a:gridCol>
                <a:gridCol w="329184">
                  <a:extLst>
                    <a:ext uri="{9D8B030D-6E8A-4147-A177-3AD203B41FA5}">
                      <a16:colId xmlns:a16="http://schemas.microsoft.com/office/drawing/2014/main" val="1847762234"/>
                    </a:ext>
                  </a:extLst>
                </a:gridCol>
                <a:gridCol w="329184">
                  <a:extLst>
                    <a:ext uri="{9D8B030D-6E8A-4147-A177-3AD203B41FA5}">
                      <a16:colId xmlns:a16="http://schemas.microsoft.com/office/drawing/2014/main" val="3687802961"/>
                    </a:ext>
                  </a:extLst>
                </a:gridCol>
                <a:gridCol w="370332">
                  <a:extLst>
                    <a:ext uri="{9D8B030D-6E8A-4147-A177-3AD203B41FA5}">
                      <a16:colId xmlns:a16="http://schemas.microsoft.com/office/drawing/2014/main" val="1173056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304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- 2018-02-04 02:16:00 </a:t>
                      </a:r>
                      <a:r>
                        <a:rPr kumimoji="0" lang="en-US" sz="1000" b="0" i="0" u="none" strike="noStrike" kern="1200" cap="none" spc="0" normalizeH="0" baseline="0" noProof="0">
                          <a:ln>
                            <a:noFill/>
                          </a:ln>
                          <a:solidFill>
                            <a:prstClr val="black"/>
                          </a:solidFill>
                          <a:effectLst/>
                          <a:uLnTx/>
                          <a:uFillTx/>
                          <a:latin typeface="+mn-lt"/>
                          <a:ea typeface="+mn-ea"/>
                          <a:cs typeface="+mn-cs"/>
                        </a:rPr>
                        <a:t> 
 Good night from Santiago de Chile! P9 for Antonio Felix da Costa and the first race outing of the new BMW i8 Coupé Qualcomm Safety Car. Enjoy some pics of the day! ABB Formula E MS&amp;AD Andretti Formula E #ELECTRICITEMENT #SantiagoEPrix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9759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Motorsport - 2018-02-03 03:23:36 </a:t>
                      </a:r>
                      <a:r>
                        <a:rPr kumimoji="0" lang="en-US" sz="1000" b="0" i="0" u="none" strike="noStrike" kern="1200" cap="none" spc="0" normalizeH="0" baseline="0" noProof="0">
                          <a:ln>
                            <a:noFill/>
                          </a:ln>
                          <a:solidFill>
                            <a:prstClr val="black"/>
                          </a:solidFill>
                          <a:effectLst/>
                          <a:uLnTx/>
                          <a:uFillTx/>
                          <a:latin typeface="+mn-lt"/>
                          <a:ea typeface="+mn-ea"/>
                          <a:cs typeface="+mn-cs"/>
                        </a:rPr>
                        <a:t> 
 Qualifying results from the Bathurst 12 Hour: P2 for #43 BMW Team Schnitzer Motorsport, just 0.029 seconds behind P1, P3 for #100 Laser Racing BMW Team SRM. It will be an exciting Top 10 Shootout at 16:10 local time! #BMWM6GT3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7053827"/>
                  </a:ext>
                </a:extLst>
              </a:tr>
            </a:tbl>
          </a:graphicData>
        </a:graphic>
      </p:graphicFrame>
      <p:sp>
        <p:nvSpPr>
          <p:cNvPr id="4" name="Text Placeholder 3">
            <a:extLst>
              <a:ext uri="{FF2B5EF4-FFF2-40B4-BE49-F238E27FC236}">
                <a16:creationId xmlns:a16="http://schemas.microsoft.com/office/drawing/2014/main" id="{D25797EC-DF56-4669-9A2D-D5B12973C94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643090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id="{9D53725C-1829-7641-B939-1721FD7DCE93}" vid="{A2294D81-9B45-6744-A978-7650FB602084}"/>
    </a:ext>
  </a:extLst>
</a:theme>
</file>

<file path=docProps/app.xml><?xml version="1.0" encoding="utf-8"?>
<Properties xmlns="http://schemas.openxmlformats.org/officeDocument/2006/extended-properties" xmlns:vt="http://schemas.openxmlformats.org/officeDocument/2006/docPropsVTypes">
  <Template>20181112_082937</Template>
  <TotalTime>9</TotalTime>
  <Words>943</Words>
  <Application>Microsoft Office PowerPoint</Application>
  <PresentationFormat>On-screen Show (4:3)</PresentationFormat>
  <Paragraphs>596</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Facebook Own Posts Table  | BMW Motorsport - 1 of 9</vt:lpstr>
      <vt:lpstr>Facebook Own Posts Table  | BMW Motorsport - 2 of 9</vt:lpstr>
      <vt:lpstr>Facebook Own Posts Table  | BMW Motorsport - 3 of 9</vt:lpstr>
      <vt:lpstr>Facebook Own Posts Table  | BMW Motorsport - 4 of 9</vt:lpstr>
      <vt:lpstr>Facebook Own Posts Table  | BMW Motorsport - 5 of 9</vt:lpstr>
      <vt:lpstr>Facebook Own Posts Table  | BMW Motorsport - 6 of 9</vt:lpstr>
      <vt:lpstr>Facebook Own Posts Table  | BMW Motorsport - 7 of 9</vt:lpstr>
      <vt:lpstr>Facebook Own Posts Table  | BMW Motorsport - 8 of 9</vt:lpstr>
      <vt:lpstr>Facebook Own Posts Table  | BMW Motorsport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2018-11-12T08:29:37Z</dcterms:created>
  <dcterms:modified xsi:type="dcterms:W3CDTF">2018-11-12T08:39:28Z</dcterms:modified>
</cp:coreProperties>
</file>