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9" r:id="rId13"/>
    <p:sldId id="270" r:id="rId14"/>
    <p:sldId id="271" r:id="rId15"/>
    <p:sldId id="273" r:id="rId16"/>
    <p:sldId id="274" r:id="rId17"/>
    <p:sldId id="275" r:id="rId18"/>
    <p:sldId id="276" r:id="rId19"/>
    <p:sldId id="277" r:id="rId20"/>
    <p:sldId id="278" r:id="rId21"/>
    <p:sldId id="279" r:id="rId22"/>
    <p:sldId id="280" r:id="rId23"/>
    <p:sldId id="282" r:id="rId24"/>
    <p:sldId id="283" r:id="rId25"/>
    <p:sldId id="284" r:id="rId26"/>
    <p:sldId id="286" r:id="rId27"/>
    <p:sldId id="287" r:id="rId28"/>
    <p:sldId id="288"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155380</c:v>
                </c:pt>
                <c:pt idx="1">
                  <c:v>155369</c:v>
                </c:pt>
                <c:pt idx="2">
                  <c:v>155343</c:v>
                </c:pt>
                <c:pt idx="3">
                  <c:v>155310</c:v>
                </c:pt>
                <c:pt idx="4">
                  <c:v>155281</c:v>
                </c:pt>
                <c:pt idx="5">
                  <c:v>155222</c:v>
                </c:pt>
                <c:pt idx="6">
                  <c:v>155341</c:v>
                </c:pt>
                <c:pt idx="7">
                  <c:v>155392</c:v>
                </c:pt>
                <c:pt idx="8">
                  <c:v>155344</c:v>
                </c:pt>
                <c:pt idx="9">
                  <c:v>155393</c:v>
                </c:pt>
                <c:pt idx="10">
                  <c:v>155306</c:v>
                </c:pt>
                <c:pt idx="11">
                  <c:v>155369</c:v>
                </c:pt>
                <c:pt idx="12">
                  <c:v>155345</c:v>
                </c:pt>
                <c:pt idx="13">
                  <c:v>155327</c:v>
                </c:pt>
                <c:pt idx="14">
                  <c:v>155255</c:v>
                </c:pt>
                <c:pt idx="15">
                  <c:v>155178</c:v>
                </c:pt>
                <c:pt idx="16">
                  <c:v>155132</c:v>
                </c:pt>
                <c:pt idx="17">
                  <c:v>155093</c:v>
                </c:pt>
                <c:pt idx="18">
                  <c:v>155048</c:v>
                </c:pt>
                <c:pt idx="19">
                  <c:v>154551</c:v>
                </c:pt>
                <c:pt idx="20">
                  <c:v>153868</c:v>
                </c:pt>
                <c:pt idx="21">
                  <c:v>153820</c:v>
                </c:pt>
                <c:pt idx="22">
                  <c:v>153826</c:v>
                </c:pt>
                <c:pt idx="23">
                  <c:v>153793</c:v>
                </c:pt>
                <c:pt idx="24">
                  <c:v>153768</c:v>
                </c:pt>
                <c:pt idx="25">
                  <c:v>153454</c:v>
                </c:pt>
                <c:pt idx="26">
                  <c:v>153178</c:v>
                </c:pt>
                <c:pt idx="27">
                  <c:v>153166</c:v>
                </c:pt>
                <c:pt idx="28">
                  <c:v>153177</c:v>
                </c:pt>
                <c:pt idx="29">
                  <c:v>153179</c:v>
                </c:pt>
                <c:pt idx="30">
                  <c:v>153209</c:v>
                </c:pt>
              </c:numCache>
            </c:numRef>
          </c:val>
          <c:smooth val="0"/>
          <c:extLst>
            <c:ext xmlns:c16="http://schemas.microsoft.com/office/drawing/2014/chart" uri="{C3380CC4-5D6E-409C-BE32-E72D297353CC}">
              <c16:uniqueId val="{00000000-2725-41DF-8839-D9B820181C3D}"/>
            </c:ext>
          </c:extLst>
        </c:ser>
        <c:dLbls>
          <c:showLegendKey val="0"/>
          <c:showVal val="0"/>
          <c:showCatName val="0"/>
          <c:showSerName val="0"/>
          <c:showPercent val="0"/>
          <c:showBubbleSize val="0"/>
        </c:dLbls>
        <c:smooth val="0"/>
        <c:axId val="391788720"/>
        <c:axId val="391789048"/>
      </c:lineChart>
      <c:dateAx>
        <c:axId val="39178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9048"/>
        <c:crosses val="autoZero"/>
        <c:auto val="1"/>
        <c:lblOffset val="100"/>
        <c:baseTimeUnit val="days"/>
      </c:dateAx>
      <c:valAx>
        <c:axId val="39178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8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-22</c:v>
                </c:pt>
                <c:pt idx="1">
                  <c:v>-11</c:v>
                </c:pt>
                <c:pt idx="2">
                  <c:v>-26</c:v>
                </c:pt>
                <c:pt idx="3">
                  <c:v>-33</c:v>
                </c:pt>
                <c:pt idx="4">
                  <c:v>-29</c:v>
                </c:pt>
                <c:pt idx="5">
                  <c:v>-59</c:v>
                </c:pt>
                <c:pt idx="6">
                  <c:v>119</c:v>
                </c:pt>
                <c:pt idx="7">
                  <c:v>51</c:v>
                </c:pt>
                <c:pt idx="8">
                  <c:v>-48</c:v>
                </c:pt>
                <c:pt idx="9">
                  <c:v>49</c:v>
                </c:pt>
                <c:pt idx="10">
                  <c:v>-87</c:v>
                </c:pt>
                <c:pt idx="11">
                  <c:v>63</c:v>
                </c:pt>
                <c:pt idx="12">
                  <c:v>-24</c:v>
                </c:pt>
                <c:pt idx="13">
                  <c:v>-18</c:v>
                </c:pt>
                <c:pt idx="14">
                  <c:v>-72</c:v>
                </c:pt>
                <c:pt idx="15">
                  <c:v>-77</c:v>
                </c:pt>
                <c:pt idx="16">
                  <c:v>-46</c:v>
                </c:pt>
                <c:pt idx="17">
                  <c:v>-39</c:v>
                </c:pt>
                <c:pt idx="18">
                  <c:v>-45</c:v>
                </c:pt>
                <c:pt idx="19">
                  <c:v>-497</c:v>
                </c:pt>
                <c:pt idx="20">
                  <c:v>-683</c:v>
                </c:pt>
                <c:pt idx="21">
                  <c:v>-48</c:v>
                </c:pt>
                <c:pt idx="22">
                  <c:v>6</c:v>
                </c:pt>
                <c:pt idx="23">
                  <c:v>-33</c:v>
                </c:pt>
                <c:pt idx="24">
                  <c:v>-25</c:v>
                </c:pt>
                <c:pt idx="25">
                  <c:v>-314</c:v>
                </c:pt>
                <c:pt idx="26">
                  <c:v>-276</c:v>
                </c:pt>
                <c:pt idx="27">
                  <c:v>-12</c:v>
                </c:pt>
                <c:pt idx="28">
                  <c:v>11</c:v>
                </c:pt>
                <c:pt idx="29">
                  <c:v>2</c:v>
                </c:pt>
                <c:pt idx="30">
                  <c:v>30</c:v>
                </c:pt>
              </c:numCache>
            </c:numRef>
          </c:val>
          <c:smooth val="0"/>
          <c:extLst>
            <c:ext xmlns:c16="http://schemas.microsoft.com/office/drawing/2014/chart" uri="{C3380CC4-5D6E-409C-BE32-E72D297353CC}">
              <c16:uniqueId val="{00000000-E97E-4317-8233-9AEF54ACF7FF}"/>
            </c:ext>
          </c:extLst>
        </c:ser>
        <c:dLbls>
          <c:showLegendKey val="0"/>
          <c:showVal val="0"/>
          <c:showCatName val="0"/>
          <c:showSerName val="0"/>
          <c:showPercent val="0"/>
          <c:showBubbleSize val="0"/>
        </c:dLbls>
        <c:smooth val="0"/>
        <c:axId val="16426616"/>
        <c:axId val="76663160"/>
      </c:lineChart>
      <c:dateAx>
        <c:axId val="16426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663160"/>
        <c:crosses val="autoZero"/>
        <c:auto val="1"/>
        <c:lblOffset val="100"/>
        <c:baseTimeUnit val="days"/>
      </c:dateAx>
      <c:valAx>
        <c:axId val="7666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2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24063</c:v>
                </c:pt>
                <c:pt idx="1">
                  <c:v>26749</c:v>
                </c:pt>
                <c:pt idx="2">
                  <c:v>19648</c:v>
                </c:pt>
                <c:pt idx="3">
                  <c:v>28260</c:v>
                </c:pt>
                <c:pt idx="4">
                  <c:v>20631</c:v>
                </c:pt>
                <c:pt idx="5">
                  <c:v>341486</c:v>
                </c:pt>
                <c:pt idx="6">
                  <c:v>481643</c:v>
                </c:pt>
                <c:pt idx="7">
                  <c:v>173423</c:v>
                </c:pt>
                <c:pt idx="8">
                  <c:v>115643</c:v>
                </c:pt>
                <c:pt idx="9">
                  <c:v>111113</c:v>
                </c:pt>
                <c:pt idx="10">
                  <c:v>154350</c:v>
                </c:pt>
                <c:pt idx="11">
                  <c:v>128825</c:v>
                </c:pt>
                <c:pt idx="12">
                  <c:v>103519</c:v>
                </c:pt>
                <c:pt idx="13">
                  <c:v>65228</c:v>
                </c:pt>
                <c:pt idx="14">
                  <c:v>43862</c:v>
                </c:pt>
                <c:pt idx="15">
                  <c:v>32648</c:v>
                </c:pt>
                <c:pt idx="16">
                  <c:v>33258</c:v>
                </c:pt>
                <c:pt idx="17">
                  <c:v>73567</c:v>
                </c:pt>
                <c:pt idx="18">
                  <c:v>68259</c:v>
                </c:pt>
                <c:pt idx="19">
                  <c:v>79875</c:v>
                </c:pt>
                <c:pt idx="20">
                  <c:v>44692</c:v>
                </c:pt>
                <c:pt idx="21">
                  <c:v>24621</c:v>
                </c:pt>
                <c:pt idx="22">
                  <c:v>17683</c:v>
                </c:pt>
                <c:pt idx="23">
                  <c:v>26398</c:v>
                </c:pt>
                <c:pt idx="24">
                  <c:v>29483</c:v>
                </c:pt>
                <c:pt idx="25">
                  <c:v>72741</c:v>
                </c:pt>
                <c:pt idx="26">
                  <c:v>55230</c:v>
                </c:pt>
                <c:pt idx="27">
                  <c:v>56008</c:v>
                </c:pt>
                <c:pt idx="28">
                  <c:v>77900</c:v>
                </c:pt>
                <c:pt idx="29">
                  <c:v>102237</c:v>
                </c:pt>
                <c:pt idx="30">
                  <c:v>82989</c:v>
                </c:pt>
              </c:numCache>
            </c:numRef>
          </c:val>
          <c:smooth val="0"/>
          <c:extLst>
            <c:ext xmlns:c16="http://schemas.microsoft.com/office/drawing/2014/chart" uri="{C3380CC4-5D6E-409C-BE32-E72D297353CC}">
              <c16:uniqueId val="{00000000-060F-474C-A0F8-DF1C4BF1D430}"/>
            </c:ext>
          </c:extLst>
        </c:ser>
        <c:dLbls>
          <c:showLegendKey val="0"/>
          <c:showVal val="0"/>
          <c:showCatName val="0"/>
          <c:showSerName val="0"/>
          <c:showPercent val="0"/>
          <c:showBubbleSize val="0"/>
        </c:dLbls>
        <c:smooth val="0"/>
        <c:axId val="397080664"/>
        <c:axId val="397080992"/>
      </c:lineChart>
      <c:dateAx>
        <c:axId val="39708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80992"/>
        <c:crosses val="autoZero"/>
        <c:auto val="1"/>
        <c:lblOffset val="100"/>
        <c:baseTimeUnit val="days"/>
      </c:dateAx>
      <c:valAx>
        <c:axId val="39708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8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same_memes</c:v>
                </c:pt>
              </c:strCache>
            </c:strRef>
          </c:tx>
          <c:spPr>
            <a:ln w="28575" cap="rnd">
              <a:solidFill>
                <a:schemeClr val="accent1"/>
              </a:solidFill>
              <a:round/>
            </a:ln>
            <a:effectLst/>
          </c:spPr>
          <c:marker>
            <c:symbol val="none"/>
          </c:marker>
          <c:cat>
            <c:numRef>
              <c:f>Sheet1!$A$2:$A$32</c:f>
              <c:numCache>
                <c:formatCode>m/d/yyyy</c:formatCode>
                <c:ptCount val="31"/>
                <c:pt idx="0">
                  <c:v>46143</c:v>
                </c:pt>
                <c:pt idx="1">
                  <c:v>46144</c:v>
                </c:pt>
                <c:pt idx="2">
                  <c:v>46145</c:v>
                </c:pt>
                <c:pt idx="3">
                  <c:v>46146</c:v>
                </c:pt>
                <c:pt idx="4">
                  <c:v>46147</c:v>
                </c:pt>
                <c:pt idx="5">
                  <c:v>46148</c:v>
                </c:pt>
                <c:pt idx="6">
                  <c:v>46149</c:v>
                </c:pt>
                <c:pt idx="7">
                  <c:v>46150</c:v>
                </c:pt>
                <c:pt idx="8">
                  <c:v>46151</c:v>
                </c:pt>
                <c:pt idx="9">
                  <c:v>46152</c:v>
                </c:pt>
                <c:pt idx="10">
                  <c:v>46153</c:v>
                </c:pt>
                <c:pt idx="11">
                  <c:v>46154</c:v>
                </c:pt>
                <c:pt idx="12">
                  <c:v>46155</c:v>
                </c:pt>
                <c:pt idx="13">
                  <c:v>46156</c:v>
                </c:pt>
                <c:pt idx="14">
                  <c:v>46157</c:v>
                </c:pt>
                <c:pt idx="15">
                  <c:v>46158</c:v>
                </c:pt>
                <c:pt idx="16">
                  <c:v>46159</c:v>
                </c:pt>
                <c:pt idx="17">
                  <c:v>46160</c:v>
                </c:pt>
                <c:pt idx="18">
                  <c:v>46161</c:v>
                </c:pt>
                <c:pt idx="19">
                  <c:v>46162</c:v>
                </c:pt>
                <c:pt idx="20">
                  <c:v>46163</c:v>
                </c:pt>
                <c:pt idx="21">
                  <c:v>46164</c:v>
                </c:pt>
                <c:pt idx="22">
                  <c:v>46165</c:v>
                </c:pt>
                <c:pt idx="23">
                  <c:v>46166</c:v>
                </c:pt>
                <c:pt idx="24">
                  <c:v>46167</c:v>
                </c:pt>
                <c:pt idx="25">
                  <c:v>46168</c:v>
                </c:pt>
                <c:pt idx="26">
                  <c:v>46169</c:v>
                </c:pt>
                <c:pt idx="27">
                  <c:v>46170</c:v>
                </c:pt>
                <c:pt idx="28">
                  <c:v>46171</c:v>
                </c:pt>
                <c:pt idx="29">
                  <c:v>46172</c:v>
                </c:pt>
                <c:pt idx="30">
                  <c:v>46173</c:v>
                </c:pt>
              </c:numCache>
            </c:numRef>
          </c:cat>
          <c:val>
            <c:numRef>
              <c:f>Sheet1!$B$2:$B$32</c:f>
              <c:numCache>
                <c:formatCode>General</c:formatCode>
                <c:ptCount val="31"/>
                <c:pt idx="0">
                  <c:v>0</c:v>
                </c:pt>
                <c:pt idx="1">
                  <c:v>0</c:v>
                </c:pt>
                <c:pt idx="2">
                  <c:v>0</c:v>
                </c:pt>
                <c:pt idx="3">
                  <c:v>1380</c:v>
                </c:pt>
                <c:pt idx="4">
                  <c:v>0</c:v>
                </c:pt>
                <c:pt idx="5">
                  <c:v>169288</c:v>
                </c:pt>
                <c:pt idx="6">
                  <c:v>0</c:v>
                </c:pt>
                <c:pt idx="7">
                  <c:v>0</c:v>
                </c:pt>
                <c:pt idx="8">
                  <c:v>0</c:v>
                </c:pt>
                <c:pt idx="9">
                  <c:v>0</c:v>
                </c:pt>
                <c:pt idx="10">
                  <c:v>16490</c:v>
                </c:pt>
                <c:pt idx="11">
                  <c:v>0</c:v>
                </c:pt>
                <c:pt idx="12">
                  <c:v>0</c:v>
                </c:pt>
                <c:pt idx="13">
                  <c:v>1302</c:v>
                </c:pt>
                <c:pt idx="14">
                  <c:v>0</c:v>
                </c:pt>
                <c:pt idx="15">
                  <c:v>0</c:v>
                </c:pt>
                <c:pt idx="16">
                  <c:v>0</c:v>
                </c:pt>
                <c:pt idx="17">
                  <c:v>12288</c:v>
                </c:pt>
                <c:pt idx="18">
                  <c:v>0</c:v>
                </c:pt>
                <c:pt idx="19">
                  <c:v>13068</c:v>
                </c:pt>
                <c:pt idx="20">
                  <c:v>0</c:v>
                </c:pt>
                <c:pt idx="21">
                  <c:v>0</c:v>
                </c:pt>
                <c:pt idx="22">
                  <c:v>0</c:v>
                </c:pt>
                <c:pt idx="23">
                  <c:v>0</c:v>
                </c:pt>
                <c:pt idx="24">
                  <c:v>0</c:v>
                </c:pt>
                <c:pt idx="25">
                  <c:v>5054</c:v>
                </c:pt>
                <c:pt idx="26">
                  <c:v>0</c:v>
                </c:pt>
                <c:pt idx="27">
                  <c:v>61893</c:v>
                </c:pt>
                <c:pt idx="28">
                  <c:v>0</c:v>
                </c:pt>
                <c:pt idx="29">
                  <c:v>0</c:v>
                </c:pt>
                <c:pt idx="30">
                  <c:v>0</c:v>
                </c:pt>
              </c:numCache>
            </c:numRef>
          </c:val>
          <c:smooth val="0"/>
          <c:extLst>
            <c:ext xmlns:c16="http://schemas.microsoft.com/office/drawing/2014/chart" uri="{C3380CC4-5D6E-409C-BE32-E72D297353CC}">
              <c16:uniqueId val="{00000000-A48F-48D6-8266-4CE8D2725D4B}"/>
            </c:ext>
          </c:extLst>
        </c:ser>
        <c:dLbls>
          <c:showLegendKey val="0"/>
          <c:showVal val="0"/>
          <c:showCatName val="0"/>
          <c:showSerName val="0"/>
          <c:showPercent val="0"/>
          <c:showBubbleSize val="0"/>
        </c:dLbls>
        <c:smooth val="0"/>
        <c:axId val="395434960"/>
        <c:axId val="395435288"/>
      </c:lineChart>
      <c:dateAx>
        <c:axId val="39543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35288"/>
        <c:crosses val="autoZero"/>
        <c:auto val="1"/>
        <c:lblOffset val="100"/>
        <c:baseTimeUnit val="days"/>
      </c:dateAx>
      <c:valAx>
        <c:axId val="3954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43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same_memes</c:v>
                </c:pt>
              </c:strCache>
            </c:strRef>
          </c:cat>
          <c:val>
            <c:numRef>
              <c:f>Sheet1!$B$2</c:f>
              <c:numCache>
                <c:formatCode>General</c:formatCode>
                <c:ptCount val="1"/>
                <c:pt idx="0">
                  <c:v>43745</c:v>
                </c:pt>
              </c:numCache>
            </c:numRef>
          </c:val>
          <c:extLst>
            <c:ext xmlns:c16="http://schemas.microsoft.com/office/drawing/2014/chart" uri="{C3380CC4-5D6E-409C-BE32-E72D297353CC}">
              <c16:uniqueId val="{00000000-1BCD-47DC-9D14-5C880EC848EF}"/>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same_memes</c:v>
                </c:pt>
              </c:strCache>
            </c:strRef>
          </c:cat>
          <c:val>
            <c:numRef>
              <c:f>Sheet1!$C$2</c:f>
              <c:numCache>
                <c:formatCode>General</c:formatCode>
                <c:ptCount val="1"/>
                <c:pt idx="0">
                  <c:v>58264</c:v>
                </c:pt>
              </c:numCache>
            </c:numRef>
          </c:val>
          <c:extLst>
            <c:ext xmlns:c16="http://schemas.microsoft.com/office/drawing/2014/chart" uri="{C3380CC4-5D6E-409C-BE32-E72D297353CC}">
              <c16:uniqueId val="{00000001-1BCD-47DC-9D14-5C880EC848EF}"/>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same_memes</c:v>
                </c:pt>
              </c:strCache>
            </c:strRef>
          </c:cat>
          <c:val>
            <c:numRef>
              <c:f>Sheet1!$D$2</c:f>
              <c:numCache>
                <c:formatCode>General</c:formatCode>
                <c:ptCount val="1"/>
                <c:pt idx="0">
                  <c:v>47879</c:v>
                </c:pt>
              </c:numCache>
            </c:numRef>
          </c:val>
          <c:extLst>
            <c:ext xmlns:c16="http://schemas.microsoft.com/office/drawing/2014/chart" uri="{C3380CC4-5D6E-409C-BE32-E72D297353CC}">
              <c16:uniqueId val="{00000002-1BCD-47DC-9D14-5C880EC848EF}"/>
            </c:ext>
          </c:extLst>
        </c:ser>
        <c:dLbls>
          <c:showLegendKey val="0"/>
          <c:showVal val="0"/>
          <c:showCatName val="0"/>
          <c:showSerName val="0"/>
          <c:showPercent val="0"/>
          <c:showBubbleSize val="0"/>
        </c:dLbls>
        <c:gapWidth val="219"/>
        <c:overlap val="-27"/>
        <c:axId val="484559144"/>
        <c:axId val="484560456"/>
      </c:barChart>
      <c:catAx>
        <c:axId val="48455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60456"/>
        <c:crosses val="autoZero"/>
        <c:auto val="1"/>
        <c:lblAlgn val="ctr"/>
        <c:lblOffset val="100"/>
        <c:noMultiLvlLbl val="0"/>
      </c:catAx>
      <c:valAx>
        <c:axId val="48456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5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same_memes</c:v>
                </c:pt>
              </c:strCache>
            </c:strRef>
          </c:cat>
          <c:val>
            <c:numRef>
              <c:f>Sheet1!$B$2</c:f>
              <c:numCache>
                <c:formatCode>General</c:formatCode>
                <c:ptCount val="1"/>
                <c:pt idx="0">
                  <c:v>1071</c:v>
                </c:pt>
              </c:numCache>
            </c:numRef>
          </c:val>
          <c:extLst>
            <c:ext xmlns:c16="http://schemas.microsoft.com/office/drawing/2014/chart" uri="{C3380CC4-5D6E-409C-BE32-E72D297353CC}">
              <c16:uniqueId val="{00000000-B1F7-48AC-B50F-078ECC222087}"/>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same_memes</c:v>
                </c:pt>
              </c:strCache>
            </c:strRef>
          </c:cat>
          <c:val>
            <c:numRef>
              <c:f>Sheet1!$C$2</c:f>
              <c:numCache>
                <c:formatCode>General</c:formatCode>
                <c:ptCount val="1"/>
                <c:pt idx="0">
                  <c:v>21660</c:v>
                </c:pt>
              </c:numCache>
            </c:numRef>
          </c:val>
          <c:extLst>
            <c:ext xmlns:c16="http://schemas.microsoft.com/office/drawing/2014/chart" uri="{C3380CC4-5D6E-409C-BE32-E72D297353CC}">
              <c16:uniqueId val="{00000001-B1F7-48AC-B50F-078ECC222087}"/>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same_memes</c:v>
                </c:pt>
              </c:strCache>
            </c:strRef>
          </c:cat>
          <c:val>
            <c:numRef>
              <c:f>Sheet1!$D$2</c:f>
              <c:numCache>
                <c:formatCode>General</c:formatCode>
                <c:ptCount val="1"/>
                <c:pt idx="0">
                  <c:v>81271</c:v>
                </c:pt>
              </c:numCache>
            </c:numRef>
          </c:val>
          <c:extLst>
            <c:ext xmlns:c16="http://schemas.microsoft.com/office/drawing/2014/chart" uri="{C3380CC4-5D6E-409C-BE32-E72D297353CC}">
              <c16:uniqueId val="{00000002-B1F7-48AC-B50F-078ECC222087}"/>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same_memes</c:v>
                </c:pt>
              </c:strCache>
            </c:strRef>
          </c:cat>
          <c:val>
            <c:numRef>
              <c:f>Sheet1!$E$2</c:f>
              <c:numCache>
                <c:formatCode>General</c:formatCode>
                <c:ptCount val="1"/>
                <c:pt idx="0">
                  <c:v>32581</c:v>
                </c:pt>
              </c:numCache>
            </c:numRef>
          </c:val>
          <c:extLst>
            <c:ext xmlns:c16="http://schemas.microsoft.com/office/drawing/2014/chart" uri="{C3380CC4-5D6E-409C-BE32-E72D297353CC}">
              <c16:uniqueId val="{00000003-B1F7-48AC-B50F-078ECC222087}"/>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same_memes</c:v>
                </c:pt>
              </c:strCache>
            </c:strRef>
          </c:cat>
          <c:val>
            <c:numRef>
              <c:f>Sheet1!$F$2</c:f>
              <c:numCache>
                <c:formatCode>General</c:formatCode>
                <c:ptCount val="1"/>
                <c:pt idx="0">
                  <c:v>8174</c:v>
                </c:pt>
              </c:numCache>
            </c:numRef>
          </c:val>
          <c:extLst>
            <c:ext xmlns:c16="http://schemas.microsoft.com/office/drawing/2014/chart" uri="{C3380CC4-5D6E-409C-BE32-E72D297353CC}">
              <c16:uniqueId val="{00000004-B1F7-48AC-B50F-078ECC222087}"/>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same_memes</c:v>
                </c:pt>
              </c:strCache>
            </c:strRef>
          </c:cat>
          <c:val>
            <c:numRef>
              <c:f>Sheet1!$G$2</c:f>
              <c:numCache>
                <c:formatCode>General</c:formatCode>
                <c:ptCount val="1"/>
                <c:pt idx="0">
                  <c:v>3340</c:v>
                </c:pt>
              </c:numCache>
            </c:numRef>
          </c:val>
          <c:extLst>
            <c:ext xmlns:c16="http://schemas.microsoft.com/office/drawing/2014/chart" uri="{C3380CC4-5D6E-409C-BE32-E72D297353CC}">
              <c16:uniqueId val="{00000005-B1F7-48AC-B50F-078ECC222087}"/>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same_memes</c:v>
                </c:pt>
              </c:strCache>
            </c:strRef>
          </c:cat>
          <c:val>
            <c:numRef>
              <c:f>Sheet1!$H$2</c:f>
              <c:numCache>
                <c:formatCode>General</c:formatCode>
                <c:ptCount val="1"/>
                <c:pt idx="0">
                  <c:v>1791</c:v>
                </c:pt>
              </c:numCache>
            </c:numRef>
          </c:val>
          <c:extLst>
            <c:ext xmlns:c16="http://schemas.microsoft.com/office/drawing/2014/chart" uri="{C3380CC4-5D6E-409C-BE32-E72D297353CC}">
              <c16:uniqueId val="{00000006-B1F7-48AC-B50F-078ECC222087}"/>
            </c:ext>
          </c:extLst>
        </c:ser>
        <c:dLbls>
          <c:showLegendKey val="0"/>
          <c:showVal val="0"/>
          <c:showCatName val="0"/>
          <c:showSerName val="0"/>
          <c:showPercent val="0"/>
          <c:showBubbleSize val="0"/>
        </c:dLbls>
        <c:gapWidth val="219"/>
        <c:overlap val="-27"/>
        <c:axId val="489181280"/>
        <c:axId val="489182264"/>
      </c:barChart>
      <c:catAx>
        <c:axId val="48918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82264"/>
        <c:crosses val="autoZero"/>
        <c:auto val="1"/>
        <c:lblAlgn val="ctr"/>
        <c:lblOffset val="100"/>
        <c:noMultiLvlLbl val="0"/>
      </c:catAx>
      <c:valAx>
        <c:axId val="48918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18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6C0F9-333C-4366-A66B-8D4611916360}"/>
              </a:ext>
            </a:extLst>
          </p:cNvPr>
          <p:cNvSpPr>
            <a:spLocks noGrp="1"/>
          </p:cNvSpPr>
          <p:nvPr>
            <p:ph type="ctrTitle"/>
          </p:nvPr>
        </p:nvSpPr>
        <p:spPr/>
        <p:txBody>
          <a:bodyPr/>
          <a:lstStyle/>
          <a:p>
            <a:r>
              <a:rPr lang="en-US"/>
              <a:t>Same Memes</a:t>
            </a:r>
          </a:p>
        </p:txBody>
      </p:sp>
      <p:sp>
        <p:nvSpPr>
          <p:cNvPr id="3" name="Subtitle 2">
            <a:extLst>
              <a:ext uri="{FF2B5EF4-FFF2-40B4-BE49-F238E27FC236}">
                <a16:creationId xmlns:a16="http://schemas.microsoft.com/office/drawing/2014/main" id="{EE3BC566-BB8E-43CA-8196-C09A1E03F488}"/>
              </a:ext>
            </a:extLst>
          </p:cNvPr>
          <p:cNvSpPr>
            <a:spLocks noGrp="1"/>
          </p:cNvSpPr>
          <p:nvPr>
            <p:ph type="subTitle" idx="1"/>
          </p:nvPr>
        </p:nvSpPr>
        <p:spPr/>
        <p:txBody>
          <a:bodyPr/>
          <a:lstStyle/>
          <a:p>
            <a:r>
              <a:rPr lang="en-US"/>
              <a:t>RBB</a:t>
            </a:r>
          </a:p>
        </p:txBody>
      </p:sp>
    </p:spTree>
    <p:extLst>
      <p:ext uri="{BB962C8B-B14F-4D97-AF65-F5344CB8AC3E}">
        <p14:creationId xmlns:p14="http://schemas.microsoft.com/office/powerpoint/2010/main" val="294948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FD0F0-15DB-4234-A8B4-AD3E4F92EAAF}"/>
              </a:ext>
            </a:extLst>
          </p:cNvPr>
          <p:cNvSpPr>
            <a:spLocks noGrp="1"/>
          </p:cNvSpPr>
          <p:nvPr>
            <p:ph type="title"/>
          </p:nvPr>
        </p:nvSpPr>
        <p:spPr/>
        <p:txBody>
          <a:bodyPr/>
          <a:lstStyle/>
          <a:p>
            <a:r>
              <a:rPr lang="en-US"/>
              <a:t>Instagram Followers Total | same_memes</a:t>
            </a:r>
          </a:p>
        </p:txBody>
      </p:sp>
      <p:graphicFrame>
        <p:nvGraphicFramePr>
          <p:cNvPr id="6" name="Chart Placeholder 5">
            <a:extLst>
              <a:ext uri="{FF2B5EF4-FFF2-40B4-BE49-F238E27FC236}">
                <a16:creationId xmlns:a16="http://schemas.microsoft.com/office/drawing/2014/main" id="{ADD343CC-6882-423F-A554-53890FB33C11}"/>
              </a:ext>
            </a:extLst>
          </p:cNvPr>
          <p:cNvGraphicFramePr>
            <a:graphicFrameLocks noGrp="1"/>
          </p:cNvGraphicFramePr>
          <p:nvPr>
            <p:ph type="chart" sz="quarter" idx="13"/>
            <p:extLst>
              <p:ext uri="{D42A27DB-BD31-4B8C-83A1-F6EECF244321}">
                <p14:modId xmlns:p14="http://schemas.microsoft.com/office/powerpoint/2010/main" val="2989278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017EC7-F1D5-49B6-BE2A-0EA909CE3C29}"/>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2C85C906-2C10-480A-992C-D873953026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221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66F2-151B-45C6-8313-0C3D0D1C06A5}"/>
              </a:ext>
            </a:extLst>
          </p:cNvPr>
          <p:cNvSpPr>
            <a:spLocks noGrp="1"/>
          </p:cNvSpPr>
          <p:nvPr>
            <p:ph type="title"/>
          </p:nvPr>
        </p:nvSpPr>
        <p:spPr/>
        <p:txBody>
          <a:bodyPr/>
          <a:lstStyle/>
          <a:p>
            <a:r>
              <a:rPr lang="en-US"/>
              <a:t>Instagram Followers Change | same_memes</a:t>
            </a:r>
          </a:p>
        </p:txBody>
      </p:sp>
      <p:graphicFrame>
        <p:nvGraphicFramePr>
          <p:cNvPr id="6" name="Chart Placeholder 5">
            <a:extLst>
              <a:ext uri="{FF2B5EF4-FFF2-40B4-BE49-F238E27FC236}">
                <a16:creationId xmlns:a16="http://schemas.microsoft.com/office/drawing/2014/main" id="{2F2A9630-96DE-439D-9469-7DB6163B1197}"/>
              </a:ext>
            </a:extLst>
          </p:cNvPr>
          <p:cNvGraphicFramePr>
            <a:graphicFrameLocks noGrp="1"/>
          </p:cNvGraphicFramePr>
          <p:nvPr>
            <p:ph type="chart" sz="quarter" idx="13"/>
            <p:extLst>
              <p:ext uri="{D42A27DB-BD31-4B8C-83A1-F6EECF244321}">
                <p14:modId xmlns:p14="http://schemas.microsoft.com/office/powerpoint/2010/main" val="2949013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8A11E-CD71-42DB-B0F6-C51C495D39E0}"/>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FC3B7DA6-3065-44AE-A3F6-05F0E5B72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1624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EF12-0C84-40E5-913A-B404AC0CC478}"/>
              </a:ext>
            </a:extLst>
          </p:cNvPr>
          <p:cNvSpPr>
            <a:spLocks noGrp="1"/>
          </p:cNvSpPr>
          <p:nvPr>
            <p:ph type="title"/>
          </p:nvPr>
        </p:nvSpPr>
        <p:spPr/>
        <p:txBody>
          <a:bodyPr/>
          <a:lstStyle/>
          <a:p>
            <a:r>
              <a:rPr lang="en-US"/>
              <a:t>Instagram Reach | same_memes</a:t>
            </a:r>
          </a:p>
        </p:txBody>
      </p:sp>
      <p:graphicFrame>
        <p:nvGraphicFramePr>
          <p:cNvPr id="6" name="Chart Placeholder 5">
            <a:extLst>
              <a:ext uri="{FF2B5EF4-FFF2-40B4-BE49-F238E27FC236}">
                <a16:creationId xmlns:a16="http://schemas.microsoft.com/office/drawing/2014/main" id="{93656A08-EA5C-4D3C-9A03-F9C0CFBCB6FF}"/>
              </a:ext>
            </a:extLst>
          </p:cNvPr>
          <p:cNvGraphicFramePr>
            <a:graphicFrameLocks noGrp="1"/>
          </p:cNvGraphicFramePr>
          <p:nvPr>
            <p:ph type="chart" sz="quarter" idx="13"/>
            <p:extLst>
              <p:ext uri="{D42A27DB-BD31-4B8C-83A1-F6EECF244321}">
                <p14:modId xmlns:p14="http://schemas.microsoft.com/office/powerpoint/2010/main" val="2560557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9629D-FAB9-4242-A73B-CAF4F90A519A}"/>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D5FD72AF-FB9C-4AC2-83FC-F3A5323B8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510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A52E2-D372-4CE2-8E0A-93C7637E8E59}"/>
              </a:ext>
            </a:extLst>
          </p:cNvPr>
          <p:cNvSpPr>
            <a:spLocks noGrp="1"/>
          </p:cNvSpPr>
          <p:nvPr>
            <p:ph type="title"/>
          </p:nvPr>
        </p:nvSpPr>
        <p:spPr/>
        <p:txBody>
          <a:bodyPr/>
          <a:lstStyle/>
          <a:p>
            <a:r>
              <a:rPr lang="en-US"/>
              <a:t>Instagram Total Interactions | same_memes</a:t>
            </a:r>
          </a:p>
        </p:txBody>
      </p:sp>
      <p:graphicFrame>
        <p:nvGraphicFramePr>
          <p:cNvPr id="6" name="Chart Placeholder 5">
            <a:extLst>
              <a:ext uri="{FF2B5EF4-FFF2-40B4-BE49-F238E27FC236}">
                <a16:creationId xmlns:a16="http://schemas.microsoft.com/office/drawing/2014/main" id="{0354DFEE-B12D-4F17-9277-80F8E3549886}"/>
              </a:ext>
            </a:extLst>
          </p:cNvPr>
          <p:cNvGraphicFramePr>
            <a:graphicFrameLocks noGrp="1"/>
          </p:cNvGraphicFramePr>
          <p:nvPr>
            <p:ph type="chart" sz="quarter" idx="13"/>
            <p:extLst>
              <p:ext uri="{D42A27DB-BD31-4B8C-83A1-F6EECF244321}">
                <p14:modId xmlns:p14="http://schemas.microsoft.com/office/powerpoint/2010/main" val="2052931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5A9DB6-277E-4FD4-B914-868336B6BB86}"/>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CDB4D992-A78D-4795-96A9-95C7DF5B4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13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6170-B882-4746-8754-9922022E3EDD}"/>
              </a:ext>
            </a:extLst>
          </p:cNvPr>
          <p:cNvSpPr>
            <a:spLocks noGrp="1"/>
          </p:cNvSpPr>
          <p:nvPr>
            <p:ph type="title"/>
          </p:nvPr>
        </p:nvSpPr>
        <p:spPr/>
        <p:txBody>
          <a:bodyPr/>
          <a:lstStyle/>
          <a:p>
            <a:r>
              <a:rPr lang="en-US"/>
              <a:t>Instagram Posts Table | same_memes - 1 of 4</a:t>
            </a:r>
          </a:p>
        </p:txBody>
      </p:sp>
      <p:graphicFrame>
        <p:nvGraphicFramePr>
          <p:cNvPr id="5" name="Table Placeholder 4">
            <a:extLst>
              <a:ext uri="{FF2B5EF4-FFF2-40B4-BE49-F238E27FC236}">
                <a16:creationId xmlns:a16="http://schemas.microsoft.com/office/drawing/2014/main" id="{CD6BB957-203B-4720-9AD8-C5DD215444CC}"/>
              </a:ext>
            </a:extLst>
          </p:cNvPr>
          <p:cNvGraphicFramePr>
            <a:graphicFrameLocks noGrp="1"/>
          </p:cNvGraphicFramePr>
          <p:nvPr>
            <p:ph type="tbl" sz="quarter" idx="13"/>
            <p:extLst>
              <p:ext uri="{D42A27DB-BD31-4B8C-83A1-F6EECF244321}">
                <p14:modId xmlns:p14="http://schemas.microsoft.com/office/powerpoint/2010/main" val="70610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86614556"/>
                    </a:ext>
                  </a:extLst>
                </a:gridCol>
                <a:gridCol w="1234440">
                  <a:extLst>
                    <a:ext uri="{9D8B030D-6E8A-4147-A177-3AD203B41FA5}">
                      <a16:colId xmlns:a16="http://schemas.microsoft.com/office/drawing/2014/main" val="854700713"/>
                    </a:ext>
                  </a:extLst>
                </a:gridCol>
                <a:gridCol w="576072">
                  <a:extLst>
                    <a:ext uri="{9D8B030D-6E8A-4147-A177-3AD203B41FA5}">
                      <a16:colId xmlns:a16="http://schemas.microsoft.com/office/drawing/2014/main" val="986739421"/>
                    </a:ext>
                  </a:extLst>
                </a:gridCol>
                <a:gridCol w="576072">
                  <a:extLst>
                    <a:ext uri="{9D8B030D-6E8A-4147-A177-3AD203B41FA5}">
                      <a16:colId xmlns:a16="http://schemas.microsoft.com/office/drawing/2014/main" val="2780244945"/>
                    </a:ext>
                  </a:extLst>
                </a:gridCol>
                <a:gridCol w="576072">
                  <a:extLst>
                    <a:ext uri="{9D8B030D-6E8A-4147-A177-3AD203B41FA5}">
                      <a16:colId xmlns:a16="http://schemas.microsoft.com/office/drawing/2014/main" val="4011379084"/>
                    </a:ext>
                  </a:extLst>
                </a:gridCol>
                <a:gridCol w="576072">
                  <a:extLst>
                    <a:ext uri="{9D8B030D-6E8A-4147-A177-3AD203B41FA5}">
                      <a16:colId xmlns:a16="http://schemas.microsoft.com/office/drawing/2014/main" val="293430347"/>
                    </a:ext>
                  </a:extLst>
                </a:gridCol>
                <a:gridCol w="576072">
                  <a:extLst>
                    <a:ext uri="{9D8B030D-6E8A-4147-A177-3AD203B41FA5}">
                      <a16:colId xmlns:a16="http://schemas.microsoft.com/office/drawing/2014/main" val="745090594"/>
                    </a:ext>
                  </a:extLst>
                </a:gridCol>
                <a:gridCol w="576072">
                  <a:extLst>
                    <a:ext uri="{9D8B030D-6E8A-4147-A177-3AD203B41FA5}">
                      <a16:colId xmlns:a16="http://schemas.microsoft.com/office/drawing/2014/main" val="1487712694"/>
                    </a:ext>
                  </a:extLst>
                </a:gridCol>
                <a:gridCol w="576072">
                  <a:extLst>
                    <a:ext uri="{9D8B030D-6E8A-4147-A177-3AD203B41FA5}">
                      <a16:colId xmlns:a16="http://schemas.microsoft.com/office/drawing/2014/main" val="3491247703"/>
                    </a:ext>
                  </a:extLst>
                </a:gridCol>
                <a:gridCol w="576072">
                  <a:extLst>
                    <a:ext uri="{9D8B030D-6E8A-4147-A177-3AD203B41FA5}">
                      <a16:colId xmlns:a16="http://schemas.microsoft.com/office/drawing/2014/main" val="283847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54629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- 2026-05-06 12:56:01</a:t>
                      </a:r>
                      <a:r>
                        <a:rPr kumimoji="0" lang="de-DE" sz="1000" b="0" i="0" u="none" strike="noStrike" kern="1200" cap="none" spc="0" normalizeH="0" baseline="0" noProof="0">
                          <a:ln>
                            <a:noFill/>
                          </a:ln>
                          <a:solidFill>
                            <a:prstClr val="black"/>
                          </a:solidFill>
                          <a:effectLst/>
                          <a:uLnTx/>
                          <a:uFillTx/>
                          <a:latin typeface="Calibri"/>
                          <a:ea typeface="+mn-ea"/>
                          <a:cs typeface="+mn-cs"/>
                        </a:rPr>
                        <a:t>
 Haben wir irgendwas vergessen?
.
.
.
Vor genau einem Jahr wurde Merz (im zweiten Anlauf) zum Bundeskanzler gewählt. In dieser Zeit tätigte er einige Aussagen, die auf Kritik gestoßen sind. Auch Vorschläge, die von ihm, der Bundesregierung oder der CDU unterbreitet wurden, sind häufig umstritten. Insgesamt kassiert die schwarz-rote Koalition wenig Zuspruch. In diesem Post wird nur eine Auswahl von Amtshandlungen und Vorschlägen gezeigt.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https://quintly-eu-image-storage.s3.amazonaws.com/2c03fa14ccc81fd81fa9520f31f9abaa/827ff1858f791b894696a1b3c59599ef.jpg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2072517</a:t>
                      </a:r>
                    </a:p>
                  </a:txBody>
                  <a:tcPr/>
                </a:tc>
                <a:extLst>
                  <a:ext uri="{0D108BD9-81ED-4DB2-BD59-A6C34878D82A}">
                    <a16:rowId xmlns:a16="http://schemas.microsoft.com/office/drawing/2014/main" val="1924162417"/>
                  </a:ext>
                </a:extLst>
              </a:tr>
            </a:tbl>
          </a:graphicData>
        </a:graphic>
      </p:graphicFrame>
      <p:sp>
        <p:nvSpPr>
          <p:cNvPr id="4" name="Text Placeholder 3">
            <a:extLst>
              <a:ext uri="{FF2B5EF4-FFF2-40B4-BE49-F238E27FC236}">
                <a16:creationId xmlns:a16="http://schemas.microsoft.com/office/drawing/2014/main" id="{B096335E-6CCF-4877-BD91-EF4F9D2E20F8}"/>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54773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84E0-2CA4-44D7-A785-2D4B79BBAEA2}"/>
              </a:ext>
            </a:extLst>
          </p:cNvPr>
          <p:cNvSpPr>
            <a:spLocks noGrp="1"/>
          </p:cNvSpPr>
          <p:nvPr>
            <p:ph type="title"/>
          </p:nvPr>
        </p:nvSpPr>
        <p:spPr/>
        <p:txBody>
          <a:bodyPr/>
          <a:lstStyle/>
          <a:p>
            <a:r>
              <a:rPr lang="en-US"/>
              <a:t>Instagram Posts Table | same_memes - 2 of 4</a:t>
            </a:r>
          </a:p>
        </p:txBody>
      </p:sp>
      <p:graphicFrame>
        <p:nvGraphicFramePr>
          <p:cNvPr id="5" name="Table Placeholder 4">
            <a:extLst>
              <a:ext uri="{FF2B5EF4-FFF2-40B4-BE49-F238E27FC236}">
                <a16:creationId xmlns:a16="http://schemas.microsoft.com/office/drawing/2014/main" id="{D6707CD9-D524-4964-9412-57D4FA62DDF1}"/>
              </a:ext>
            </a:extLst>
          </p:cNvPr>
          <p:cNvGraphicFramePr>
            <a:graphicFrameLocks noGrp="1"/>
          </p:cNvGraphicFramePr>
          <p:nvPr>
            <p:ph type="tbl" sz="quarter" idx="13"/>
            <p:extLst>
              <p:ext uri="{D42A27DB-BD31-4B8C-83A1-F6EECF244321}">
                <p14:modId xmlns:p14="http://schemas.microsoft.com/office/powerpoint/2010/main" val="390422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06338409"/>
                    </a:ext>
                  </a:extLst>
                </a:gridCol>
                <a:gridCol w="1234440">
                  <a:extLst>
                    <a:ext uri="{9D8B030D-6E8A-4147-A177-3AD203B41FA5}">
                      <a16:colId xmlns:a16="http://schemas.microsoft.com/office/drawing/2014/main" val="1484298654"/>
                    </a:ext>
                  </a:extLst>
                </a:gridCol>
                <a:gridCol w="576072">
                  <a:extLst>
                    <a:ext uri="{9D8B030D-6E8A-4147-A177-3AD203B41FA5}">
                      <a16:colId xmlns:a16="http://schemas.microsoft.com/office/drawing/2014/main" val="844497359"/>
                    </a:ext>
                  </a:extLst>
                </a:gridCol>
                <a:gridCol w="576072">
                  <a:extLst>
                    <a:ext uri="{9D8B030D-6E8A-4147-A177-3AD203B41FA5}">
                      <a16:colId xmlns:a16="http://schemas.microsoft.com/office/drawing/2014/main" val="2692198521"/>
                    </a:ext>
                  </a:extLst>
                </a:gridCol>
                <a:gridCol w="576072">
                  <a:extLst>
                    <a:ext uri="{9D8B030D-6E8A-4147-A177-3AD203B41FA5}">
                      <a16:colId xmlns:a16="http://schemas.microsoft.com/office/drawing/2014/main" val="1853940007"/>
                    </a:ext>
                  </a:extLst>
                </a:gridCol>
                <a:gridCol w="576072">
                  <a:extLst>
                    <a:ext uri="{9D8B030D-6E8A-4147-A177-3AD203B41FA5}">
                      <a16:colId xmlns:a16="http://schemas.microsoft.com/office/drawing/2014/main" val="3077654689"/>
                    </a:ext>
                  </a:extLst>
                </a:gridCol>
                <a:gridCol w="576072">
                  <a:extLst>
                    <a:ext uri="{9D8B030D-6E8A-4147-A177-3AD203B41FA5}">
                      <a16:colId xmlns:a16="http://schemas.microsoft.com/office/drawing/2014/main" val="690261004"/>
                    </a:ext>
                  </a:extLst>
                </a:gridCol>
                <a:gridCol w="576072">
                  <a:extLst>
                    <a:ext uri="{9D8B030D-6E8A-4147-A177-3AD203B41FA5}">
                      <a16:colId xmlns:a16="http://schemas.microsoft.com/office/drawing/2014/main" val="3037644565"/>
                    </a:ext>
                  </a:extLst>
                </a:gridCol>
                <a:gridCol w="576072">
                  <a:extLst>
                    <a:ext uri="{9D8B030D-6E8A-4147-A177-3AD203B41FA5}">
                      <a16:colId xmlns:a16="http://schemas.microsoft.com/office/drawing/2014/main" val="2613488221"/>
                    </a:ext>
                  </a:extLst>
                </a:gridCol>
                <a:gridCol w="576072">
                  <a:extLst>
                    <a:ext uri="{9D8B030D-6E8A-4147-A177-3AD203B41FA5}">
                      <a16:colId xmlns:a16="http://schemas.microsoft.com/office/drawing/2014/main" val="388087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22285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- 2026-05-28 14:22:16</a:t>
                      </a:r>
                      <a:r>
                        <a:rPr kumimoji="0" lang="de-DE" sz="1000" b="0" i="0" u="none" strike="noStrike" kern="1200" cap="none" spc="0" normalizeH="0" baseline="0" noProof="0">
                          <a:ln>
                            <a:noFill/>
                          </a:ln>
                          <a:solidFill>
                            <a:prstClr val="black"/>
                          </a:solidFill>
                          <a:effectLst/>
                          <a:uLnTx/>
                          <a:uFillTx/>
                          <a:latin typeface="Calibri"/>
                          <a:ea typeface="+mn-ea"/>
                          <a:cs typeface="+mn-cs"/>
                        </a:rPr>
                        <a:t>
 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237940</a:t>
                      </a:r>
                    </a:p>
                  </a:txBody>
                  <a:tcPr/>
                </a:tc>
                <a:extLst>
                  <a:ext uri="{0D108BD9-81ED-4DB2-BD59-A6C34878D82A}">
                    <a16:rowId xmlns:a16="http://schemas.microsoft.com/office/drawing/2014/main" val="3078435539"/>
                  </a:ext>
                </a:extLst>
              </a:tr>
            </a:tbl>
          </a:graphicData>
        </a:graphic>
      </p:graphicFrame>
      <p:sp>
        <p:nvSpPr>
          <p:cNvPr id="4" name="Text Placeholder 3">
            <a:extLst>
              <a:ext uri="{FF2B5EF4-FFF2-40B4-BE49-F238E27FC236}">
                <a16:creationId xmlns:a16="http://schemas.microsoft.com/office/drawing/2014/main" id="{9A731800-BDF3-43BC-8BCE-A47C674B4D02}"/>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10753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CE52-964C-4DA0-8EC6-FD5998507C99}"/>
              </a:ext>
            </a:extLst>
          </p:cNvPr>
          <p:cNvSpPr>
            <a:spLocks noGrp="1"/>
          </p:cNvSpPr>
          <p:nvPr>
            <p:ph type="title"/>
          </p:nvPr>
        </p:nvSpPr>
        <p:spPr/>
        <p:txBody>
          <a:bodyPr/>
          <a:lstStyle/>
          <a:p>
            <a:r>
              <a:rPr lang="en-US"/>
              <a:t>Instagram Posts Table | same_memes - 3 of 4</a:t>
            </a:r>
          </a:p>
        </p:txBody>
      </p:sp>
      <p:graphicFrame>
        <p:nvGraphicFramePr>
          <p:cNvPr id="5" name="Table Placeholder 4">
            <a:extLst>
              <a:ext uri="{FF2B5EF4-FFF2-40B4-BE49-F238E27FC236}">
                <a16:creationId xmlns:a16="http://schemas.microsoft.com/office/drawing/2014/main" id="{A433C855-2A10-489F-B6CD-A402327B1CF0}"/>
              </a:ext>
            </a:extLst>
          </p:cNvPr>
          <p:cNvGraphicFramePr>
            <a:graphicFrameLocks noGrp="1"/>
          </p:cNvGraphicFramePr>
          <p:nvPr>
            <p:ph type="tbl" sz="quarter" idx="13"/>
            <p:extLst>
              <p:ext uri="{D42A27DB-BD31-4B8C-83A1-F6EECF244321}">
                <p14:modId xmlns:p14="http://schemas.microsoft.com/office/powerpoint/2010/main" val="1311826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94151524"/>
                    </a:ext>
                  </a:extLst>
                </a:gridCol>
                <a:gridCol w="1234440">
                  <a:extLst>
                    <a:ext uri="{9D8B030D-6E8A-4147-A177-3AD203B41FA5}">
                      <a16:colId xmlns:a16="http://schemas.microsoft.com/office/drawing/2014/main" val="1966429210"/>
                    </a:ext>
                  </a:extLst>
                </a:gridCol>
                <a:gridCol w="576072">
                  <a:extLst>
                    <a:ext uri="{9D8B030D-6E8A-4147-A177-3AD203B41FA5}">
                      <a16:colId xmlns:a16="http://schemas.microsoft.com/office/drawing/2014/main" val="260400185"/>
                    </a:ext>
                  </a:extLst>
                </a:gridCol>
                <a:gridCol w="576072">
                  <a:extLst>
                    <a:ext uri="{9D8B030D-6E8A-4147-A177-3AD203B41FA5}">
                      <a16:colId xmlns:a16="http://schemas.microsoft.com/office/drawing/2014/main" val="50040885"/>
                    </a:ext>
                  </a:extLst>
                </a:gridCol>
                <a:gridCol w="576072">
                  <a:extLst>
                    <a:ext uri="{9D8B030D-6E8A-4147-A177-3AD203B41FA5}">
                      <a16:colId xmlns:a16="http://schemas.microsoft.com/office/drawing/2014/main" val="1256386664"/>
                    </a:ext>
                  </a:extLst>
                </a:gridCol>
                <a:gridCol w="576072">
                  <a:extLst>
                    <a:ext uri="{9D8B030D-6E8A-4147-A177-3AD203B41FA5}">
                      <a16:colId xmlns:a16="http://schemas.microsoft.com/office/drawing/2014/main" val="3181878784"/>
                    </a:ext>
                  </a:extLst>
                </a:gridCol>
                <a:gridCol w="576072">
                  <a:extLst>
                    <a:ext uri="{9D8B030D-6E8A-4147-A177-3AD203B41FA5}">
                      <a16:colId xmlns:a16="http://schemas.microsoft.com/office/drawing/2014/main" val="3891339280"/>
                    </a:ext>
                  </a:extLst>
                </a:gridCol>
                <a:gridCol w="576072">
                  <a:extLst>
                    <a:ext uri="{9D8B030D-6E8A-4147-A177-3AD203B41FA5}">
                      <a16:colId xmlns:a16="http://schemas.microsoft.com/office/drawing/2014/main" val="2328996135"/>
                    </a:ext>
                  </a:extLst>
                </a:gridCol>
                <a:gridCol w="576072">
                  <a:extLst>
                    <a:ext uri="{9D8B030D-6E8A-4147-A177-3AD203B41FA5}">
                      <a16:colId xmlns:a16="http://schemas.microsoft.com/office/drawing/2014/main" val="2373244547"/>
                    </a:ext>
                  </a:extLst>
                </a:gridCol>
                <a:gridCol w="576072">
                  <a:extLst>
                    <a:ext uri="{9D8B030D-6E8A-4147-A177-3AD203B41FA5}">
                      <a16:colId xmlns:a16="http://schemas.microsoft.com/office/drawing/2014/main" val="384224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35896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- 2026-05-11 12:58:54</a:t>
                      </a:r>
                      <a:r>
                        <a:rPr kumimoji="0" lang="de-DE" sz="1000" b="0" i="0" u="none" strike="noStrike" kern="1200" cap="none" spc="0" normalizeH="0" baseline="0" noProof="0">
                          <a:ln>
                            <a:noFill/>
                          </a:ln>
                          <a:solidFill>
                            <a:prstClr val="black"/>
                          </a:solidFill>
                          <a:effectLst/>
                          <a:uLnTx/>
                          <a:uFillTx/>
                          <a:latin typeface="Calibri"/>
                          <a:ea typeface="+mn-ea"/>
                          <a:cs typeface="+mn-cs"/>
                        </a:rPr>
                        <a:t>
 Immerhin kann man bisschen Miete sparen wenn man einfach gleich ins Büro zieht zum Beispiel 😎
.
.
.
.
Zur Umsetzung der EU-Arbeitszeitrichtlinie plant die Bundesregierung unter Friedrich Merz eine Reform des Arbeitszeitgesetzes, bei der der klassische Acht-Stunden-Tag aufgelockert werden soll. Nach dem Gesetzesentwurf, welcher im Juni vorgelegt wird, wäre eine tägliche Arbeitszeit von bis zu 12 Stunden und 15 Minuten zulässig. 
Kritiker fürchten, dass Beschäftigte gezwungen werden können, an einzelnen Tagen diese Arbeitszeiten wahrnehmen zu müssen und sich einer solchen Anweisung nicht widersetzen zu können.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https://quintly-eu-image-storage.s3.amazonaws.com/2c03fa14ccc81fd81fa9520f31f9abaa/e060f546787c15afea0f3d88014bea35.jpg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263459</a:t>
                      </a:r>
                    </a:p>
                  </a:txBody>
                  <a:tcPr/>
                </a:tc>
                <a:extLst>
                  <a:ext uri="{0D108BD9-81ED-4DB2-BD59-A6C34878D82A}">
                    <a16:rowId xmlns:a16="http://schemas.microsoft.com/office/drawing/2014/main" val="3798726444"/>
                  </a:ext>
                </a:extLst>
              </a:tr>
            </a:tbl>
          </a:graphicData>
        </a:graphic>
      </p:graphicFrame>
      <p:sp>
        <p:nvSpPr>
          <p:cNvPr id="4" name="Text Placeholder 3">
            <a:extLst>
              <a:ext uri="{FF2B5EF4-FFF2-40B4-BE49-F238E27FC236}">
                <a16:creationId xmlns:a16="http://schemas.microsoft.com/office/drawing/2014/main" id="{811D41F5-CB28-4F3E-85A9-2D74504FA40B}"/>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9027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C0DF-55B4-4E60-957C-DA2E1DDEA25F}"/>
              </a:ext>
            </a:extLst>
          </p:cNvPr>
          <p:cNvSpPr>
            <a:spLocks noGrp="1"/>
          </p:cNvSpPr>
          <p:nvPr>
            <p:ph type="title"/>
          </p:nvPr>
        </p:nvSpPr>
        <p:spPr/>
        <p:txBody>
          <a:bodyPr/>
          <a:lstStyle/>
          <a:p>
            <a:r>
              <a:rPr lang="en-US"/>
              <a:t>Instagram Posts Table | same_memes - 4 of 4</a:t>
            </a:r>
          </a:p>
        </p:txBody>
      </p:sp>
      <p:graphicFrame>
        <p:nvGraphicFramePr>
          <p:cNvPr id="5" name="Table Placeholder 4">
            <a:extLst>
              <a:ext uri="{FF2B5EF4-FFF2-40B4-BE49-F238E27FC236}">
                <a16:creationId xmlns:a16="http://schemas.microsoft.com/office/drawing/2014/main" id="{1E1AC9C9-927B-4A97-BD66-225AA546BE36}"/>
              </a:ext>
            </a:extLst>
          </p:cNvPr>
          <p:cNvGraphicFramePr>
            <a:graphicFrameLocks noGrp="1"/>
          </p:cNvGraphicFramePr>
          <p:nvPr>
            <p:ph type="tbl" sz="quarter" idx="13"/>
            <p:extLst>
              <p:ext uri="{D42A27DB-BD31-4B8C-83A1-F6EECF244321}">
                <p14:modId xmlns:p14="http://schemas.microsoft.com/office/powerpoint/2010/main" val="85252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49860374"/>
                    </a:ext>
                  </a:extLst>
                </a:gridCol>
                <a:gridCol w="1234440">
                  <a:extLst>
                    <a:ext uri="{9D8B030D-6E8A-4147-A177-3AD203B41FA5}">
                      <a16:colId xmlns:a16="http://schemas.microsoft.com/office/drawing/2014/main" val="2232988729"/>
                    </a:ext>
                  </a:extLst>
                </a:gridCol>
                <a:gridCol w="576072">
                  <a:extLst>
                    <a:ext uri="{9D8B030D-6E8A-4147-A177-3AD203B41FA5}">
                      <a16:colId xmlns:a16="http://schemas.microsoft.com/office/drawing/2014/main" val="4066189022"/>
                    </a:ext>
                  </a:extLst>
                </a:gridCol>
                <a:gridCol w="576072">
                  <a:extLst>
                    <a:ext uri="{9D8B030D-6E8A-4147-A177-3AD203B41FA5}">
                      <a16:colId xmlns:a16="http://schemas.microsoft.com/office/drawing/2014/main" val="1508725960"/>
                    </a:ext>
                  </a:extLst>
                </a:gridCol>
                <a:gridCol w="576072">
                  <a:extLst>
                    <a:ext uri="{9D8B030D-6E8A-4147-A177-3AD203B41FA5}">
                      <a16:colId xmlns:a16="http://schemas.microsoft.com/office/drawing/2014/main" val="3671400270"/>
                    </a:ext>
                  </a:extLst>
                </a:gridCol>
                <a:gridCol w="576072">
                  <a:extLst>
                    <a:ext uri="{9D8B030D-6E8A-4147-A177-3AD203B41FA5}">
                      <a16:colId xmlns:a16="http://schemas.microsoft.com/office/drawing/2014/main" val="1680782230"/>
                    </a:ext>
                  </a:extLst>
                </a:gridCol>
                <a:gridCol w="576072">
                  <a:extLst>
                    <a:ext uri="{9D8B030D-6E8A-4147-A177-3AD203B41FA5}">
                      <a16:colId xmlns:a16="http://schemas.microsoft.com/office/drawing/2014/main" val="2641497257"/>
                    </a:ext>
                  </a:extLst>
                </a:gridCol>
                <a:gridCol w="576072">
                  <a:extLst>
                    <a:ext uri="{9D8B030D-6E8A-4147-A177-3AD203B41FA5}">
                      <a16:colId xmlns:a16="http://schemas.microsoft.com/office/drawing/2014/main" val="4070484750"/>
                    </a:ext>
                  </a:extLst>
                </a:gridCol>
                <a:gridCol w="576072">
                  <a:extLst>
                    <a:ext uri="{9D8B030D-6E8A-4147-A177-3AD203B41FA5}">
                      <a16:colId xmlns:a16="http://schemas.microsoft.com/office/drawing/2014/main" val="2456995936"/>
                    </a:ext>
                  </a:extLst>
                </a:gridCol>
                <a:gridCol w="576072">
                  <a:extLst>
                    <a:ext uri="{9D8B030D-6E8A-4147-A177-3AD203B41FA5}">
                      <a16:colId xmlns:a16="http://schemas.microsoft.com/office/drawing/2014/main" val="417019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99922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- 2026-05-20 12:57:09</a:t>
                      </a:r>
                      <a:r>
                        <a:rPr kumimoji="0" lang="de-DE" sz="1000" b="0" i="0" u="none" strike="noStrike" kern="1200" cap="none" spc="0" normalizeH="0" baseline="0" noProof="0">
                          <a:ln>
                            <a:noFill/>
                          </a:ln>
                          <a:solidFill>
                            <a:prstClr val="black"/>
                          </a:solidFill>
                          <a:effectLst/>
                          <a:uLnTx/>
                          <a:uFillTx/>
                          <a:latin typeface="Calibri"/>
                          <a:ea typeface="+mn-ea"/>
                          <a:cs typeface="+mn-cs"/>
                        </a:rPr>
                        <a:t>
 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108875</a:t>
                      </a:r>
                    </a:p>
                  </a:txBody>
                  <a:tcPr/>
                </a:tc>
                <a:extLst>
                  <a:ext uri="{0D108BD9-81ED-4DB2-BD59-A6C34878D82A}">
                    <a16:rowId xmlns:a16="http://schemas.microsoft.com/office/drawing/2014/main" val="145669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- 2026-05-18 13:54:39</a:t>
                      </a:r>
                      <a:r>
                        <a:rPr kumimoji="0" lang="de-DE" sz="1000" b="0" i="0" u="none" strike="noStrike" kern="1200" cap="none" spc="0" normalizeH="0" baseline="0" noProof="0">
                          <a:ln>
                            <a:noFill/>
                          </a:ln>
                          <a:solidFill>
                            <a:prstClr val="black"/>
                          </a:solidFill>
                          <a:effectLst/>
                          <a:uLnTx/>
                          <a:uFillTx/>
                          <a:latin typeface="Calibri"/>
                          <a:ea typeface="+mn-ea"/>
                          <a:cs typeface="+mn-cs"/>
                        </a:rPr>
                        <a:t>
 Oder haben wir was vergessen?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https://quintly-eu-image-storage.s3.amazonaws.com/2c03fa14ccc81fd81fa9520f31f9abaa/4c59e7ca42d44a0b66e31a30559b0401.jpg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228851</a:t>
                      </a:r>
                    </a:p>
                  </a:txBody>
                  <a:tcPr/>
                </a:tc>
                <a:extLst>
                  <a:ext uri="{0D108BD9-81ED-4DB2-BD59-A6C34878D82A}">
                    <a16:rowId xmlns:a16="http://schemas.microsoft.com/office/drawing/2014/main" val="1877582938"/>
                  </a:ext>
                </a:extLst>
              </a:tr>
            </a:tbl>
          </a:graphicData>
        </a:graphic>
      </p:graphicFrame>
      <p:sp>
        <p:nvSpPr>
          <p:cNvPr id="4" name="Text Placeholder 3">
            <a:extLst>
              <a:ext uri="{FF2B5EF4-FFF2-40B4-BE49-F238E27FC236}">
                <a16:creationId xmlns:a16="http://schemas.microsoft.com/office/drawing/2014/main" id="{B8B28EFB-8CD5-46DD-A6F7-9F7D5F88FC1A}"/>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798500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85C7-1308-41A3-8792-4F7C21BA5004}"/>
              </a:ext>
            </a:extLst>
          </p:cNvPr>
          <p:cNvSpPr>
            <a:spLocks noGrp="1"/>
          </p:cNvSpPr>
          <p:nvPr>
            <p:ph type="title"/>
          </p:nvPr>
        </p:nvSpPr>
        <p:spPr/>
        <p:txBody>
          <a:bodyPr/>
          <a:lstStyle/>
          <a:p>
            <a:r>
              <a:rPr lang="en-US"/>
              <a:t>Instagram Followers Gender Breakdown | same_memes</a:t>
            </a:r>
          </a:p>
        </p:txBody>
      </p:sp>
      <p:graphicFrame>
        <p:nvGraphicFramePr>
          <p:cNvPr id="6" name="Chart Placeholder 5">
            <a:extLst>
              <a:ext uri="{FF2B5EF4-FFF2-40B4-BE49-F238E27FC236}">
                <a16:creationId xmlns:a16="http://schemas.microsoft.com/office/drawing/2014/main" id="{14A9D567-A52C-4142-BCF1-5C8AAF031A3F}"/>
              </a:ext>
            </a:extLst>
          </p:cNvPr>
          <p:cNvGraphicFramePr>
            <a:graphicFrameLocks noGrp="1"/>
          </p:cNvGraphicFramePr>
          <p:nvPr>
            <p:ph type="chart" sz="quarter" idx="13"/>
            <p:extLst>
              <p:ext uri="{D42A27DB-BD31-4B8C-83A1-F6EECF244321}">
                <p14:modId xmlns:p14="http://schemas.microsoft.com/office/powerpoint/2010/main" val="49820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B9429-E55B-41B7-9B87-140A525F2BD7}"/>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2EFF01E5-58B1-4391-9BA9-4AF56E2117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347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27347-F087-4D4E-A8E4-9D0E5F308A61}"/>
              </a:ext>
            </a:extLst>
          </p:cNvPr>
          <p:cNvSpPr>
            <a:spLocks noGrp="1"/>
          </p:cNvSpPr>
          <p:nvPr>
            <p:ph type="title"/>
          </p:nvPr>
        </p:nvSpPr>
        <p:spPr/>
        <p:txBody>
          <a:bodyPr/>
          <a:lstStyle/>
          <a:p>
            <a:r>
              <a:rPr lang="en-US"/>
              <a:t>Instagram Followers Age Group Breakdown | same_memes</a:t>
            </a:r>
          </a:p>
        </p:txBody>
      </p:sp>
      <p:graphicFrame>
        <p:nvGraphicFramePr>
          <p:cNvPr id="6" name="Chart Placeholder 5">
            <a:extLst>
              <a:ext uri="{FF2B5EF4-FFF2-40B4-BE49-F238E27FC236}">
                <a16:creationId xmlns:a16="http://schemas.microsoft.com/office/drawing/2014/main" id="{E61BA4DD-D577-4E5F-8071-CC21FB5B13B0}"/>
              </a:ext>
            </a:extLst>
          </p:cNvPr>
          <p:cNvGraphicFramePr>
            <a:graphicFrameLocks noGrp="1"/>
          </p:cNvGraphicFramePr>
          <p:nvPr>
            <p:ph type="chart" sz="quarter" idx="13"/>
            <p:extLst>
              <p:ext uri="{D42A27DB-BD31-4B8C-83A1-F6EECF244321}">
                <p14:modId xmlns:p14="http://schemas.microsoft.com/office/powerpoint/2010/main" val="2278504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8EDDBF-700F-4BAA-9B9B-590D5A900281}"/>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62321EE7-E759-4148-805C-F52E15C85B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727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F840-A0F9-43D6-BC76-352799090939}"/>
              </a:ext>
            </a:extLst>
          </p:cNvPr>
          <p:cNvSpPr>
            <a:spLocks noGrp="1"/>
          </p:cNvSpPr>
          <p:nvPr>
            <p:ph type="title"/>
          </p:nvPr>
        </p:nvSpPr>
        <p:spPr/>
        <p:txBody>
          <a:bodyPr/>
          <a:lstStyle/>
          <a:p>
            <a:r>
              <a:rPr lang="en-US"/>
              <a:t>Instagram Top Mentioned Users | same_memes - 1 of 3</a:t>
            </a:r>
          </a:p>
        </p:txBody>
      </p:sp>
      <p:graphicFrame>
        <p:nvGraphicFramePr>
          <p:cNvPr id="5" name="Table Placeholder 4">
            <a:extLst>
              <a:ext uri="{FF2B5EF4-FFF2-40B4-BE49-F238E27FC236}">
                <a16:creationId xmlns:a16="http://schemas.microsoft.com/office/drawing/2014/main" id="{60006F33-7224-4448-9102-4EFC6A5383CD}"/>
              </a:ext>
            </a:extLst>
          </p:cNvPr>
          <p:cNvGraphicFramePr>
            <a:graphicFrameLocks noGrp="1"/>
          </p:cNvGraphicFramePr>
          <p:nvPr>
            <p:ph type="tbl" sz="quarter" idx="13"/>
            <p:extLst>
              <p:ext uri="{D42A27DB-BD31-4B8C-83A1-F6EECF244321}">
                <p14:modId xmlns:p14="http://schemas.microsoft.com/office/powerpoint/2010/main" val="111976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045089"/>
                    </a:ext>
                  </a:extLst>
                </a:gridCol>
                <a:gridCol w="2057400">
                  <a:extLst>
                    <a:ext uri="{9D8B030D-6E8A-4147-A177-3AD203B41FA5}">
                      <a16:colId xmlns:a16="http://schemas.microsoft.com/office/drawing/2014/main" val="3742696095"/>
                    </a:ext>
                  </a:extLst>
                </a:gridCol>
                <a:gridCol w="2057400">
                  <a:extLst>
                    <a:ext uri="{9D8B030D-6E8A-4147-A177-3AD203B41FA5}">
                      <a16:colId xmlns:a16="http://schemas.microsoft.com/office/drawing/2014/main" val="3703916391"/>
                    </a:ext>
                  </a:extLst>
                </a:gridCol>
                <a:gridCol w="2057400">
                  <a:extLst>
                    <a:ext uri="{9D8B030D-6E8A-4147-A177-3AD203B41FA5}">
                      <a16:colId xmlns:a16="http://schemas.microsoft.com/office/drawing/2014/main" val="146593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163498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bundeskanzler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8285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klietschki_klinki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21951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028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be_shiny_be_happy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67230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merzcdu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7121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peter.kienzle.14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344152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_itz_gandalf_pvp_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30893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nitronico_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88361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ayq_1512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90646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1456872"/>
                  </a:ext>
                </a:extLst>
              </a:tr>
            </a:tbl>
          </a:graphicData>
        </a:graphic>
      </p:graphicFrame>
      <p:sp>
        <p:nvSpPr>
          <p:cNvPr id="4" name="Text Placeholder 3">
            <a:extLst>
              <a:ext uri="{FF2B5EF4-FFF2-40B4-BE49-F238E27FC236}">
                <a16:creationId xmlns:a16="http://schemas.microsoft.com/office/drawing/2014/main" id="{EC6C262B-620F-4B0A-91CD-CD46CAF8CD8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55155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ECA4-479F-4E50-B7EB-F88133B3FD4A}"/>
              </a:ext>
            </a:extLst>
          </p:cNvPr>
          <p:cNvSpPr>
            <a:spLocks noGrp="1"/>
          </p:cNvSpPr>
          <p:nvPr>
            <p:ph type="title"/>
          </p:nvPr>
        </p:nvSpPr>
        <p:spPr/>
        <p:txBody>
          <a:bodyPr/>
          <a:lstStyle/>
          <a:p>
            <a:r>
              <a:rPr lang="en-US"/>
              <a:t>Instagram Top Mentioned Users | same_memes - 2 of 3</a:t>
            </a:r>
          </a:p>
        </p:txBody>
      </p:sp>
      <p:graphicFrame>
        <p:nvGraphicFramePr>
          <p:cNvPr id="5" name="Table Placeholder 4">
            <a:extLst>
              <a:ext uri="{FF2B5EF4-FFF2-40B4-BE49-F238E27FC236}">
                <a16:creationId xmlns:a16="http://schemas.microsoft.com/office/drawing/2014/main" id="{2016A60B-FC68-4F13-A65A-6ECBCC7DDDD8}"/>
              </a:ext>
            </a:extLst>
          </p:cNvPr>
          <p:cNvGraphicFramePr>
            <a:graphicFrameLocks noGrp="1"/>
          </p:cNvGraphicFramePr>
          <p:nvPr>
            <p:ph type="tbl" sz="quarter" idx="13"/>
            <p:extLst>
              <p:ext uri="{D42A27DB-BD31-4B8C-83A1-F6EECF244321}">
                <p14:modId xmlns:p14="http://schemas.microsoft.com/office/powerpoint/2010/main" val="525170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3621568"/>
                    </a:ext>
                  </a:extLst>
                </a:gridCol>
                <a:gridCol w="2057400">
                  <a:extLst>
                    <a:ext uri="{9D8B030D-6E8A-4147-A177-3AD203B41FA5}">
                      <a16:colId xmlns:a16="http://schemas.microsoft.com/office/drawing/2014/main" val="610590152"/>
                    </a:ext>
                  </a:extLst>
                </a:gridCol>
                <a:gridCol w="2057400">
                  <a:extLst>
                    <a:ext uri="{9D8B030D-6E8A-4147-A177-3AD203B41FA5}">
                      <a16:colId xmlns:a16="http://schemas.microsoft.com/office/drawing/2014/main" val="762001497"/>
                    </a:ext>
                  </a:extLst>
                </a:gridCol>
                <a:gridCol w="2057400">
                  <a:extLst>
                    <a:ext uri="{9D8B030D-6E8A-4147-A177-3AD203B41FA5}">
                      <a16:colId xmlns:a16="http://schemas.microsoft.com/office/drawing/2014/main" val="403257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119933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einsamerwulv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74378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justin.2.0.0.0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9578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kehrmal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80485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hazel.bundy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06476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justkomba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76033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princeoffpeace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14849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rene1190adv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09451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willi_weitzel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9721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artistic.lena.b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3108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books.cats.random_stuff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404438861"/>
                  </a:ext>
                </a:extLst>
              </a:tr>
            </a:tbl>
          </a:graphicData>
        </a:graphic>
      </p:graphicFrame>
      <p:sp>
        <p:nvSpPr>
          <p:cNvPr id="4" name="Text Placeholder 3">
            <a:extLst>
              <a:ext uri="{FF2B5EF4-FFF2-40B4-BE49-F238E27FC236}">
                <a16:creationId xmlns:a16="http://schemas.microsoft.com/office/drawing/2014/main" id="{75375349-BDD4-4D94-9BE7-A2036658CE4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910323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359C0-51C0-4080-A7EC-07F688E19E02}"/>
              </a:ext>
            </a:extLst>
          </p:cNvPr>
          <p:cNvSpPr>
            <a:spLocks noGrp="1"/>
          </p:cNvSpPr>
          <p:nvPr>
            <p:ph type="title"/>
          </p:nvPr>
        </p:nvSpPr>
        <p:spPr/>
        <p:txBody>
          <a:bodyPr/>
          <a:lstStyle/>
          <a:p>
            <a:r>
              <a:rPr lang="en-US"/>
              <a:t>Instagram Top Mentioned Users | same_memes - 3 of 3</a:t>
            </a:r>
          </a:p>
        </p:txBody>
      </p:sp>
      <p:graphicFrame>
        <p:nvGraphicFramePr>
          <p:cNvPr id="5" name="Table Placeholder 4">
            <a:extLst>
              <a:ext uri="{FF2B5EF4-FFF2-40B4-BE49-F238E27FC236}">
                <a16:creationId xmlns:a16="http://schemas.microsoft.com/office/drawing/2014/main" id="{79EC325F-CCF8-4508-B350-2A16826F2BB4}"/>
              </a:ext>
            </a:extLst>
          </p:cNvPr>
          <p:cNvGraphicFramePr>
            <a:graphicFrameLocks noGrp="1"/>
          </p:cNvGraphicFramePr>
          <p:nvPr>
            <p:ph type="tbl" sz="quarter" idx="13"/>
            <p:extLst>
              <p:ext uri="{D42A27DB-BD31-4B8C-83A1-F6EECF244321}">
                <p14:modId xmlns:p14="http://schemas.microsoft.com/office/powerpoint/2010/main" val="1806196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0787741"/>
                    </a:ext>
                  </a:extLst>
                </a:gridCol>
                <a:gridCol w="2057400">
                  <a:extLst>
                    <a:ext uri="{9D8B030D-6E8A-4147-A177-3AD203B41FA5}">
                      <a16:colId xmlns:a16="http://schemas.microsoft.com/office/drawing/2014/main" val="2866877622"/>
                    </a:ext>
                  </a:extLst>
                </a:gridCol>
                <a:gridCol w="2057400">
                  <a:extLst>
                    <a:ext uri="{9D8B030D-6E8A-4147-A177-3AD203B41FA5}">
                      <a16:colId xmlns:a16="http://schemas.microsoft.com/office/drawing/2014/main" val="1107974780"/>
                    </a:ext>
                  </a:extLst>
                </a:gridCol>
                <a:gridCol w="2057400">
                  <a:extLst>
                    <a:ext uri="{9D8B030D-6E8A-4147-A177-3AD203B41FA5}">
                      <a16:colId xmlns:a16="http://schemas.microsoft.com/office/drawing/2014/main" val="270594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 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Reply mentions</a:t>
                      </a:r>
                    </a:p>
                  </a:txBody>
                  <a:tcPr/>
                </a:tc>
                <a:extLst>
                  <a:ext uri="{0D108BD9-81ED-4DB2-BD59-A6C34878D82A}">
                    <a16:rowId xmlns:a16="http://schemas.microsoft.com/office/drawing/2014/main" val="86132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dks_privateshit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85198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hejnessi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49318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ina.latendorf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44936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jon.moon.music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20502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marcanthonyhopkins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380466873"/>
                  </a:ext>
                </a:extLst>
              </a:tr>
            </a:tbl>
          </a:graphicData>
        </a:graphic>
      </p:graphicFrame>
      <p:sp>
        <p:nvSpPr>
          <p:cNvPr id="4" name="Text Placeholder 3">
            <a:extLst>
              <a:ext uri="{FF2B5EF4-FFF2-40B4-BE49-F238E27FC236}">
                <a16:creationId xmlns:a16="http://schemas.microsoft.com/office/drawing/2014/main" id="{062B488B-29CF-4EA6-8C05-357498E80906}"/>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233353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3A190-F301-4C60-B65C-2138657A35EA}"/>
              </a:ext>
            </a:extLst>
          </p:cNvPr>
          <p:cNvSpPr>
            <a:spLocks noGrp="1"/>
          </p:cNvSpPr>
          <p:nvPr>
            <p:ph type="title"/>
          </p:nvPr>
        </p:nvSpPr>
        <p:spPr/>
        <p:txBody>
          <a:bodyPr/>
          <a:lstStyle/>
          <a:p>
            <a:r>
              <a:rPr lang="en-US"/>
              <a:t>Instagram Comments and Replies Table | same_memes - 1 of 8</a:t>
            </a:r>
          </a:p>
        </p:txBody>
      </p:sp>
      <p:graphicFrame>
        <p:nvGraphicFramePr>
          <p:cNvPr id="5" name="Table Placeholder 4">
            <a:extLst>
              <a:ext uri="{FF2B5EF4-FFF2-40B4-BE49-F238E27FC236}">
                <a16:creationId xmlns:a16="http://schemas.microsoft.com/office/drawing/2014/main" id="{E7FA3434-4125-4549-A6A9-7DDE4661B752}"/>
              </a:ext>
            </a:extLst>
          </p:cNvPr>
          <p:cNvGraphicFramePr>
            <a:graphicFrameLocks noGrp="1"/>
          </p:cNvGraphicFramePr>
          <p:nvPr>
            <p:ph type="tbl" sz="quarter" idx="13"/>
            <p:extLst>
              <p:ext uri="{D42A27DB-BD31-4B8C-83A1-F6EECF244321}">
                <p14:modId xmlns:p14="http://schemas.microsoft.com/office/powerpoint/2010/main" val="20323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96462401"/>
                    </a:ext>
                  </a:extLst>
                </a:gridCol>
                <a:gridCol w="1975104">
                  <a:extLst>
                    <a:ext uri="{9D8B030D-6E8A-4147-A177-3AD203B41FA5}">
                      <a16:colId xmlns:a16="http://schemas.microsoft.com/office/drawing/2014/main" val="3493055709"/>
                    </a:ext>
                  </a:extLst>
                </a:gridCol>
                <a:gridCol w="2057400">
                  <a:extLst>
                    <a:ext uri="{9D8B030D-6E8A-4147-A177-3AD203B41FA5}">
                      <a16:colId xmlns:a16="http://schemas.microsoft.com/office/drawing/2014/main" val="1492743930"/>
                    </a:ext>
                  </a:extLst>
                </a:gridCol>
                <a:gridCol w="987552">
                  <a:extLst>
                    <a:ext uri="{9D8B030D-6E8A-4147-A177-3AD203B41FA5}">
                      <a16:colId xmlns:a16="http://schemas.microsoft.com/office/drawing/2014/main" val="2105034968"/>
                    </a:ext>
                  </a:extLst>
                </a:gridCol>
                <a:gridCol w="987552">
                  <a:extLst>
                    <a:ext uri="{9D8B030D-6E8A-4147-A177-3AD203B41FA5}">
                      <a16:colId xmlns:a16="http://schemas.microsoft.com/office/drawing/2014/main" val="8904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58700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16:06:37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171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16:00:19</a:t>
                      </a:r>
                      <a:r>
                        <a:rPr kumimoji="0" lang="en-US" sz="1000" b="0" i="0" u="none" strike="noStrike" kern="1200" cap="none" spc="0" normalizeH="0" baseline="0" noProof="0">
                          <a:ln>
                            <a:noFill/>
                          </a:ln>
                          <a:solidFill>
                            <a:prstClr val="black"/>
                          </a:solidFill>
                          <a:effectLst/>
                          <a:uLnTx/>
                          <a:uFillTx/>
                          <a:latin typeface="Calibri"/>
                          <a:ea typeface="+mn-ea"/>
                          <a:cs typeface="+mn-cs"/>
                        </a:rPr>
                        <a:t>
 Amtor im Babybecken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Bundespräsident hat mich soeben vom Beckenrand geschubst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https://quintly-eu-image-storage.s3.amazonaws.com/2c03fa14ccc81fd81fa9520f31f9abaa/e4e77e0ac06abb3c65f43a9b48604dfe.jpg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804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- 2026-06-15 09:43:39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0451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21:41:26</a:t>
                      </a:r>
                      <a:r>
                        <a:rPr kumimoji="0" lang="en-US" sz="1000" b="0" i="0" u="none" strike="noStrike" kern="1200" cap="none" spc="0" normalizeH="0" baseline="0" noProof="0">
                          <a:ln>
                            <a:noFill/>
                          </a:ln>
                          <a:solidFill>
                            <a:prstClr val="black"/>
                          </a:solidFill>
                          <a:effectLst/>
                          <a:uLnTx/>
                          <a:uFillTx/>
                          <a:latin typeface="Calibri"/>
                          <a:ea typeface="+mn-ea"/>
                          <a:cs typeface="+mn-cs"/>
                        </a:rPr>
                        <a:t>
 @ssio for Kanzler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2711744"/>
                  </a:ext>
                </a:extLst>
              </a:tr>
            </a:tbl>
          </a:graphicData>
        </a:graphic>
      </p:graphicFrame>
      <p:sp>
        <p:nvSpPr>
          <p:cNvPr id="4" name="Text Placeholder 3">
            <a:extLst>
              <a:ext uri="{FF2B5EF4-FFF2-40B4-BE49-F238E27FC236}">
                <a16:creationId xmlns:a16="http://schemas.microsoft.com/office/drawing/2014/main" id="{6755B191-ADEA-4201-842D-A1E1DC9EE3E2}"/>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679895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A3D8-69F2-4C6C-9304-C31EDF565E90}"/>
              </a:ext>
            </a:extLst>
          </p:cNvPr>
          <p:cNvSpPr>
            <a:spLocks noGrp="1"/>
          </p:cNvSpPr>
          <p:nvPr>
            <p:ph type="title"/>
          </p:nvPr>
        </p:nvSpPr>
        <p:spPr/>
        <p:txBody>
          <a:bodyPr/>
          <a:lstStyle/>
          <a:p>
            <a:r>
              <a:rPr lang="en-US"/>
              <a:t>Instagram Comments and Replies Table | same_memes - 2 of 8</a:t>
            </a:r>
          </a:p>
        </p:txBody>
      </p:sp>
      <p:graphicFrame>
        <p:nvGraphicFramePr>
          <p:cNvPr id="5" name="Table Placeholder 4">
            <a:extLst>
              <a:ext uri="{FF2B5EF4-FFF2-40B4-BE49-F238E27FC236}">
                <a16:creationId xmlns:a16="http://schemas.microsoft.com/office/drawing/2014/main" id="{CF0D465E-E059-4121-A2C6-DDBE8819D47F}"/>
              </a:ext>
            </a:extLst>
          </p:cNvPr>
          <p:cNvGraphicFramePr>
            <a:graphicFrameLocks noGrp="1"/>
          </p:cNvGraphicFramePr>
          <p:nvPr>
            <p:ph type="tbl" sz="quarter" idx="13"/>
            <p:extLst>
              <p:ext uri="{D42A27DB-BD31-4B8C-83A1-F6EECF244321}">
                <p14:modId xmlns:p14="http://schemas.microsoft.com/office/powerpoint/2010/main" val="145906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41038863"/>
                    </a:ext>
                  </a:extLst>
                </a:gridCol>
                <a:gridCol w="1975104">
                  <a:extLst>
                    <a:ext uri="{9D8B030D-6E8A-4147-A177-3AD203B41FA5}">
                      <a16:colId xmlns:a16="http://schemas.microsoft.com/office/drawing/2014/main" val="3821658023"/>
                    </a:ext>
                  </a:extLst>
                </a:gridCol>
                <a:gridCol w="2057400">
                  <a:extLst>
                    <a:ext uri="{9D8B030D-6E8A-4147-A177-3AD203B41FA5}">
                      <a16:colId xmlns:a16="http://schemas.microsoft.com/office/drawing/2014/main" val="3812866416"/>
                    </a:ext>
                  </a:extLst>
                </a:gridCol>
                <a:gridCol w="987552">
                  <a:extLst>
                    <a:ext uri="{9D8B030D-6E8A-4147-A177-3AD203B41FA5}">
                      <a16:colId xmlns:a16="http://schemas.microsoft.com/office/drawing/2014/main" val="1312595524"/>
                    </a:ext>
                  </a:extLst>
                </a:gridCol>
                <a:gridCol w="987552">
                  <a:extLst>
                    <a:ext uri="{9D8B030D-6E8A-4147-A177-3AD203B41FA5}">
                      <a16:colId xmlns:a16="http://schemas.microsoft.com/office/drawing/2014/main" val="1767081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28546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19:30:11</a:t>
                      </a:r>
                      <a:r>
                        <a:rPr kumimoji="0" lang="en-US" sz="1000" b="0" i="0" u="none" strike="noStrike" kern="1200" cap="none" spc="0" normalizeH="0" baseline="0" noProof="0">
                          <a:ln>
                            <a:noFill/>
                          </a:ln>
                          <a:solidFill>
                            <a:prstClr val="black"/>
                          </a:solidFill>
                          <a:effectLst/>
                          <a:uLnTx/>
                          <a:uFillTx/>
                          <a:latin typeface="Calibri"/>
                          <a:ea typeface="+mn-ea"/>
                          <a:cs typeface="+mn-cs"/>
                        </a:rPr>
                        <a:t>
 @inascloseups du sagst 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79250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- 2026-06-14 19:29:22</a:t>
                      </a:r>
                      <a:r>
                        <a:rPr kumimoji="0" lang="en-US" sz="1000" b="0" i="0" u="none" strike="noStrike" kern="1200" cap="none" spc="0" normalizeH="0" baseline="0" noProof="0">
                          <a:ln>
                            <a:noFill/>
                          </a:ln>
                          <a:solidFill>
                            <a:prstClr val="black"/>
                          </a:solidFill>
                          <a:effectLst/>
                          <a:uLnTx/>
                          <a:uFillTx/>
                          <a:latin typeface="Calibri"/>
                          <a:ea typeface="+mn-ea"/>
                          <a:cs typeface="+mn-cs"/>
                        </a:rPr>
                        <a:t>
 @denko.sac + Undav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3661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- 2026-06-14 09:25:34</a:t>
                      </a:r>
                      <a:r>
                        <a:rPr kumimoji="0" lang="de-DE" sz="1000" b="0" i="0" u="none" strike="noStrike" kern="1200" cap="none" spc="0" normalizeH="0" baseline="0" noProof="0">
                          <a:ln>
                            <a:noFill/>
                          </a:ln>
                          <a:solidFill>
                            <a:prstClr val="black"/>
                          </a:solidFill>
                          <a:effectLst/>
                          <a:uLnTx/>
                          <a:uFillTx/>
                          <a:latin typeface="Calibri"/>
                          <a:ea typeface="+mn-ea"/>
                          <a:cs typeface="+mn-cs"/>
                        </a:rPr>
                        <a:t>
 BWL ist keine gute Grundlage um ein Land zu regieren!!!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1815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- 2026-06-13 14:20:28</a:t>
                      </a:r>
                      <a:r>
                        <a:rPr kumimoji="0" lang="de-DE" sz="1000" b="0" i="0" u="none" strike="noStrike" kern="1200" cap="none" spc="0" normalizeH="0" baseline="0" noProof="0">
                          <a:ln>
                            <a:noFill/>
                          </a:ln>
                          <a:solidFill>
                            <a:prstClr val="black"/>
                          </a:solidFill>
                          <a:effectLst/>
                          <a:uLnTx/>
                          <a:uFillTx/>
                          <a:latin typeface="Calibri"/>
                          <a:ea typeface="+mn-ea"/>
                          <a:cs typeface="+mn-cs"/>
                        </a:rPr>
                        <a:t>
 Ich habe eine Idee: Merz wird durch @manuelneuer ersetzt, dann kann Baumann wieder die Nr. 1 werden und wir haben sowohl die Kanzler- als auch die Torhüterdebatte nicht mehr.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36809528"/>
                  </a:ext>
                </a:extLst>
              </a:tr>
            </a:tbl>
          </a:graphicData>
        </a:graphic>
      </p:graphicFrame>
      <p:sp>
        <p:nvSpPr>
          <p:cNvPr id="4" name="Text Placeholder 3">
            <a:extLst>
              <a:ext uri="{FF2B5EF4-FFF2-40B4-BE49-F238E27FC236}">
                <a16:creationId xmlns:a16="http://schemas.microsoft.com/office/drawing/2014/main" id="{CBF07F46-5E3E-4F95-8EFB-621C47B1B60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80171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FF33-9CFA-402A-8044-B41934670946}"/>
              </a:ext>
            </a:extLst>
          </p:cNvPr>
          <p:cNvSpPr>
            <a:spLocks noGrp="1"/>
          </p:cNvSpPr>
          <p:nvPr>
            <p:ph type="title"/>
          </p:nvPr>
        </p:nvSpPr>
        <p:spPr/>
        <p:txBody>
          <a:bodyPr/>
          <a:lstStyle/>
          <a:p>
            <a:r>
              <a:rPr lang="en-US"/>
              <a:t>Instagram Comments and Replies Table | same_memes - 3 of 8</a:t>
            </a:r>
          </a:p>
        </p:txBody>
      </p:sp>
      <p:graphicFrame>
        <p:nvGraphicFramePr>
          <p:cNvPr id="5" name="Table Placeholder 4">
            <a:extLst>
              <a:ext uri="{FF2B5EF4-FFF2-40B4-BE49-F238E27FC236}">
                <a16:creationId xmlns:a16="http://schemas.microsoft.com/office/drawing/2014/main" id="{AB246FF4-6E1C-4B48-B8C1-D5C9658F3027}"/>
              </a:ext>
            </a:extLst>
          </p:cNvPr>
          <p:cNvGraphicFramePr>
            <a:graphicFrameLocks noGrp="1"/>
          </p:cNvGraphicFramePr>
          <p:nvPr>
            <p:ph type="tbl" sz="quarter" idx="13"/>
            <p:extLst>
              <p:ext uri="{D42A27DB-BD31-4B8C-83A1-F6EECF244321}">
                <p14:modId xmlns:p14="http://schemas.microsoft.com/office/powerpoint/2010/main" val="112895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65483905"/>
                    </a:ext>
                  </a:extLst>
                </a:gridCol>
                <a:gridCol w="1975104">
                  <a:extLst>
                    <a:ext uri="{9D8B030D-6E8A-4147-A177-3AD203B41FA5}">
                      <a16:colId xmlns:a16="http://schemas.microsoft.com/office/drawing/2014/main" val="1702387564"/>
                    </a:ext>
                  </a:extLst>
                </a:gridCol>
                <a:gridCol w="2057400">
                  <a:extLst>
                    <a:ext uri="{9D8B030D-6E8A-4147-A177-3AD203B41FA5}">
                      <a16:colId xmlns:a16="http://schemas.microsoft.com/office/drawing/2014/main" val="1670406827"/>
                    </a:ext>
                  </a:extLst>
                </a:gridCol>
                <a:gridCol w="987552">
                  <a:extLst>
                    <a:ext uri="{9D8B030D-6E8A-4147-A177-3AD203B41FA5}">
                      <a16:colId xmlns:a16="http://schemas.microsoft.com/office/drawing/2014/main" val="2057363447"/>
                    </a:ext>
                  </a:extLst>
                </a:gridCol>
                <a:gridCol w="987552">
                  <a:extLst>
                    <a:ext uri="{9D8B030D-6E8A-4147-A177-3AD203B41FA5}">
                      <a16:colId xmlns:a16="http://schemas.microsoft.com/office/drawing/2014/main" val="2456464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88388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14:18:18</a:t>
                      </a:r>
                      <a:r>
                        <a:rPr kumimoji="0" lang="en-US" sz="1000" b="0" i="0" u="none" strike="noStrike" kern="1200" cap="none" spc="0" normalizeH="0" baseline="0" noProof="0">
                          <a:ln>
                            <a:noFill/>
                          </a:ln>
                          <a:solidFill>
                            <a:prstClr val="black"/>
                          </a:solidFill>
                          <a:effectLst/>
                          <a:uLnTx/>
                          <a:uFillTx/>
                          <a:latin typeface="Calibri"/>
                          <a:ea typeface="+mn-ea"/>
                          <a:cs typeface="+mn-cs"/>
                        </a:rPr>
                        <a:t>
 Ich bezweifle, dass Neuer oder Deniz Undav oder gar Leroy Sané einen schlechteren Job als Merz machen würden...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3723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12:41:13</a:t>
                      </a:r>
                      <a:r>
                        <a:rPr kumimoji="0" lang="en-US" sz="1000" b="0" i="0" u="none" strike="noStrike" kern="1200" cap="none" spc="0" normalizeH="0" baseline="0" noProof="0">
                          <a:ln>
                            <a:noFill/>
                          </a:ln>
                          <a:solidFill>
                            <a:prstClr val="black"/>
                          </a:solidFill>
                          <a:effectLst/>
                          <a:uLnTx/>
                          <a:uFillTx/>
                          <a:latin typeface="Calibri"/>
                          <a:ea typeface="+mn-ea"/>
                          <a:cs typeface="+mn-cs"/>
                        </a:rPr>
                        <a:t>
 Ich bin für Willi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476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- 2026-06-13 05:59:44</a:t>
                      </a:r>
                      <a:r>
                        <a:rPr kumimoji="0" lang="en-US" sz="1000" b="0" i="0" u="none" strike="noStrike" kern="1200" cap="none" spc="0" normalizeH="0" baseline="0" noProof="0">
                          <a:ln>
                            <a:noFill/>
                          </a:ln>
                          <a:solidFill>
                            <a:prstClr val="black"/>
                          </a:solidFill>
                          <a:effectLst/>
                          <a:uLnTx/>
                          <a:uFillTx/>
                          <a:latin typeface="Calibri"/>
                          <a:ea typeface="+mn-ea"/>
                          <a:cs typeface="+mn-cs"/>
                        </a:rPr>
                        <a:t>
 Spongebob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4729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11:28:54</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was ist los???? Erklären Sie mir mal das Bild.  Bitte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31051664"/>
                  </a:ext>
                </a:extLst>
              </a:tr>
            </a:tbl>
          </a:graphicData>
        </a:graphic>
      </p:graphicFrame>
      <p:sp>
        <p:nvSpPr>
          <p:cNvPr id="4" name="Text Placeholder 3">
            <a:extLst>
              <a:ext uri="{FF2B5EF4-FFF2-40B4-BE49-F238E27FC236}">
                <a16:creationId xmlns:a16="http://schemas.microsoft.com/office/drawing/2014/main" id="{80C6D651-C2F2-4CB2-9832-34B587D1D76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826430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72AB-8B92-415F-8C6D-0330E4033389}"/>
              </a:ext>
            </a:extLst>
          </p:cNvPr>
          <p:cNvSpPr>
            <a:spLocks noGrp="1"/>
          </p:cNvSpPr>
          <p:nvPr>
            <p:ph type="title"/>
          </p:nvPr>
        </p:nvSpPr>
        <p:spPr/>
        <p:txBody>
          <a:bodyPr/>
          <a:lstStyle/>
          <a:p>
            <a:r>
              <a:rPr lang="en-US"/>
              <a:t>Instagram Comments and Replies Table | same_memes - 4 of 8</a:t>
            </a:r>
          </a:p>
        </p:txBody>
      </p:sp>
      <p:graphicFrame>
        <p:nvGraphicFramePr>
          <p:cNvPr id="5" name="Table Placeholder 4">
            <a:extLst>
              <a:ext uri="{FF2B5EF4-FFF2-40B4-BE49-F238E27FC236}">
                <a16:creationId xmlns:a16="http://schemas.microsoft.com/office/drawing/2014/main" id="{B472F3F3-1CCE-484D-89DA-50B0482D0E55}"/>
              </a:ext>
            </a:extLst>
          </p:cNvPr>
          <p:cNvGraphicFramePr>
            <a:graphicFrameLocks noGrp="1"/>
          </p:cNvGraphicFramePr>
          <p:nvPr>
            <p:ph type="tbl" sz="quarter" idx="13"/>
            <p:extLst>
              <p:ext uri="{D42A27DB-BD31-4B8C-83A1-F6EECF244321}">
                <p14:modId xmlns:p14="http://schemas.microsoft.com/office/powerpoint/2010/main" val="159349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8466180"/>
                    </a:ext>
                  </a:extLst>
                </a:gridCol>
                <a:gridCol w="1975104">
                  <a:extLst>
                    <a:ext uri="{9D8B030D-6E8A-4147-A177-3AD203B41FA5}">
                      <a16:colId xmlns:a16="http://schemas.microsoft.com/office/drawing/2014/main" val="3361539714"/>
                    </a:ext>
                  </a:extLst>
                </a:gridCol>
                <a:gridCol w="2057400">
                  <a:extLst>
                    <a:ext uri="{9D8B030D-6E8A-4147-A177-3AD203B41FA5}">
                      <a16:colId xmlns:a16="http://schemas.microsoft.com/office/drawing/2014/main" val="1558795290"/>
                    </a:ext>
                  </a:extLst>
                </a:gridCol>
                <a:gridCol w="987552">
                  <a:extLst>
                    <a:ext uri="{9D8B030D-6E8A-4147-A177-3AD203B41FA5}">
                      <a16:colId xmlns:a16="http://schemas.microsoft.com/office/drawing/2014/main" val="1270143747"/>
                    </a:ext>
                  </a:extLst>
                </a:gridCol>
                <a:gridCol w="987552">
                  <a:extLst>
                    <a:ext uri="{9D8B030D-6E8A-4147-A177-3AD203B41FA5}">
                      <a16:colId xmlns:a16="http://schemas.microsoft.com/office/drawing/2014/main" val="142816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71302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10:42:41</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ganz, ganz wichtig das Sie daneben stehen 🤣🤣🤣🤣. So und nun dürfen Sie mir gerne das Kinderbild erklären.  Jetzt bin ich aber gespannt.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5184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10:40:00</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sagte der Opa, der der deutschen Sprache nicht mächtig ist. 😂 Außerdem, wenn du (noch) richtig gucken könntest, hättest du gesehen, dass ich daneben stehe. Aber erstmal solltest Du die deutsche Sprache nochmal lernen, bevor Du andere belehren möchtest. Deine Pfleger und deine Kinder sind informiert, dass Du deine Langeweile im Internet ablässt.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23616775"/>
                  </a:ext>
                </a:extLst>
              </a:tr>
            </a:tbl>
          </a:graphicData>
        </a:graphic>
      </p:graphicFrame>
      <p:sp>
        <p:nvSpPr>
          <p:cNvPr id="4" name="Text Placeholder 3">
            <a:extLst>
              <a:ext uri="{FF2B5EF4-FFF2-40B4-BE49-F238E27FC236}">
                <a16:creationId xmlns:a16="http://schemas.microsoft.com/office/drawing/2014/main" id="{B5581FDF-B39F-4F55-8C17-73304286B44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73697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58CC9-5AF5-4492-9C8B-A9E031C578B5}"/>
              </a:ext>
            </a:extLst>
          </p:cNvPr>
          <p:cNvSpPr>
            <a:spLocks noGrp="1"/>
          </p:cNvSpPr>
          <p:nvPr>
            <p:ph type="title"/>
          </p:nvPr>
        </p:nvSpPr>
        <p:spPr/>
        <p:txBody>
          <a:bodyPr/>
          <a:lstStyle/>
          <a:p>
            <a:r>
              <a:rPr lang="en-US"/>
              <a:t>Instagram Comments and Replies Table | same_memes - 5 of 8</a:t>
            </a:r>
          </a:p>
        </p:txBody>
      </p:sp>
      <p:graphicFrame>
        <p:nvGraphicFramePr>
          <p:cNvPr id="5" name="Table Placeholder 4">
            <a:extLst>
              <a:ext uri="{FF2B5EF4-FFF2-40B4-BE49-F238E27FC236}">
                <a16:creationId xmlns:a16="http://schemas.microsoft.com/office/drawing/2014/main" id="{483A4B5B-5B51-4C07-8E54-F66D9F7A1C31}"/>
              </a:ext>
            </a:extLst>
          </p:cNvPr>
          <p:cNvGraphicFramePr>
            <a:graphicFrameLocks noGrp="1"/>
          </p:cNvGraphicFramePr>
          <p:nvPr>
            <p:ph type="tbl" sz="quarter" idx="13"/>
            <p:extLst>
              <p:ext uri="{D42A27DB-BD31-4B8C-83A1-F6EECF244321}">
                <p14:modId xmlns:p14="http://schemas.microsoft.com/office/powerpoint/2010/main" val="144705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83869173"/>
                    </a:ext>
                  </a:extLst>
                </a:gridCol>
                <a:gridCol w="1975104">
                  <a:extLst>
                    <a:ext uri="{9D8B030D-6E8A-4147-A177-3AD203B41FA5}">
                      <a16:colId xmlns:a16="http://schemas.microsoft.com/office/drawing/2014/main" val="3014923887"/>
                    </a:ext>
                  </a:extLst>
                </a:gridCol>
                <a:gridCol w="2057400">
                  <a:extLst>
                    <a:ext uri="{9D8B030D-6E8A-4147-A177-3AD203B41FA5}">
                      <a16:colId xmlns:a16="http://schemas.microsoft.com/office/drawing/2014/main" val="2509329495"/>
                    </a:ext>
                  </a:extLst>
                </a:gridCol>
                <a:gridCol w="987552">
                  <a:extLst>
                    <a:ext uri="{9D8B030D-6E8A-4147-A177-3AD203B41FA5}">
                      <a16:colId xmlns:a16="http://schemas.microsoft.com/office/drawing/2014/main" val="3986366038"/>
                    </a:ext>
                  </a:extLst>
                </a:gridCol>
                <a:gridCol w="987552">
                  <a:extLst>
                    <a:ext uri="{9D8B030D-6E8A-4147-A177-3AD203B41FA5}">
                      <a16:colId xmlns:a16="http://schemas.microsoft.com/office/drawing/2014/main" val="145551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07529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10:17:49</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 ein Mädchen?? steht auf einer Frittentheke und kann nichts zum Thema beigetragen. Ist das die neue Generation von Bürgergeldempfänger die sinnfreie Bilder erstellen und die noch nicht einmal erklären können. Ich bin begeistert.🤣🤣🤣. Bis gleich.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0501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10:12:03</a:t>
                      </a:r>
                      <a:r>
                        <a:rPr kumimoji="0" lang="de-DE" sz="1000" b="0" i="0" u="none" strike="noStrike" kern="1200" cap="none" spc="0" normalizeH="0" baseline="0" noProof="0">
                          <a:ln>
                            <a:noFill/>
                          </a:ln>
                          <a:solidFill>
                            <a:prstClr val="black"/>
                          </a:solidFill>
                          <a:effectLst/>
                          <a:uLnTx/>
                          <a:uFillTx/>
                          <a:latin typeface="Calibri"/>
                          <a:ea typeface="+mn-ea"/>
                          <a:cs typeface="+mn-cs"/>
                        </a:rPr>
                        <a:t>
 @rene1190adv das ist ja interessant 🤣🤣🤣. Das heißt also das die Jugend den ganzen Tag hier bei Instagram rumhängen und Erwachsene Menschen mit scheiß Kinderbilder belästigen.  Was ist eigentlich mit Arbeiten gehen???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9449357"/>
                  </a:ext>
                </a:extLst>
              </a:tr>
            </a:tbl>
          </a:graphicData>
        </a:graphic>
      </p:graphicFrame>
      <p:sp>
        <p:nvSpPr>
          <p:cNvPr id="4" name="Text Placeholder 3">
            <a:extLst>
              <a:ext uri="{FF2B5EF4-FFF2-40B4-BE49-F238E27FC236}">
                <a16:creationId xmlns:a16="http://schemas.microsoft.com/office/drawing/2014/main" id="{177EA804-DCA2-4E79-804E-8B0767E06F00}"/>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6851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DFA5-8175-4333-AACD-6B3623A5FA05}"/>
              </a:ext>
            </a:extLst>
          </p:cNvPr>
          <p:cNvSpPr>
            <a:spLocks noGrp="1"/>
          </p:cNvSpPr>
          <p:nvPr>
            <p:ph type="title"/>
          </p:nvPr>
        </p:nvSpPr>
        <p:spPr/>
        <p:txBody>
          <a:bodyPr/>
          <a:lstStyle/>
          <a:p>
            <a:r>
              <a:rPr lang="en-US"/>
              <a:t>Instagram Comments and Replies Table | same_memes - 6 of 8</a:t>
            </a:r>
          </a:p>
        </p:txBody>
      </p:sp>
      <p:graphicFrame>
        <p:nvGraphicFramePr>
          <p:cNvPr id="5" name="Table Placeholder 4">
            <a:extLst>
              <a:ext uri="{FF2B5EF4-FFF2-40B4-BE49-F238E27FC236}">
                <a16:creationId xmlns:a16="http://schemas.microsoft.com/office/drawing/2014/main" id="{68703489-21C6-49D5-8CCB-CD7F54635809}"/>
              </a:ext>
            </a:extLst>
          </p:cNvPr>
          <p:cNvGraphicFramePr>
            <a:graphicFrameLocks noGrp="1"/>
          </p:cNvGraphicFramePr>
          <p:nvPr>
            <p:ph type="tbl" sz="quarter" idx="13"/>
            <p:extLst>
              <p:ext uri="{D42A27DB-BD31-4B8C-83A1-F6EECF244321}">
                <p14:modId xmlns:p14="http://schemas.microsoft.com/office/powerpoint/2010/main" val="3996902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5560376"/>
                    </a:ext>
                  </a:extLst>
                </a:gridCol>
                <a:gridCol w="1975104">
                  <a:extLst>
                    <a:ext uri="{9D8B030D-6E8A-4147-A177-3AD203B41FA5}">
                      <a16:colId xmlns:a16="http://schemas.microsoft.com/office/drawing/2014/main" val="3926246886"/>
                    </a:ext>
                  </a:extLst>
                </a:gridCol>
                <a:gridCol w="2057400">
                  <a:extLst>
                    <a:ext uri="{9D8B030D-6E8A-4147-A177-3AD203B41FA5}">
                      <a16:colId xmlns:a16="http://schemas.microsoft.com/office/drawing/2014/main" val="3207271778"/>
                    </a:ext>
                  </a:extLst>
                </a:gridCol>
                <a:gridCol w="987552">
                  <a:extLst>
                    <a:ext uri="{9D8B030D-6E8A-4147-A177-3AD203B41FA5}">
                      <a16:colId xmlns:a16="http://schemas.microsoft.com/office/drawing/2014/main" val="566359357"/>
                    </a:ext>
                  </a:extLst>
                </a:gridCol>
                <a:gridCol w="987552">
                  <a:extLst>
                    <a:ext uri="{9D8B030D-6E8A-4147-A177-3AD203B41FA5}">
                      <a16:colId xmlns:a16="http://schemas.microsoft.com/office/drawing/2014/main" val="312409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54453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- 2026-06-12 09:31:30</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hey Opa, jetzt wissen wir endlich, was du den ganzen Tag im Heim machst. Du schreibst Kommentare auf Instagram und belästigst die Jugend. Wir kommen dich heute Mittag besuchen und gehen mit dir ein leckeres Stück Kuchen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4074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- 2026-06-11 19:26:03</a:t>
                      </a:r>
                      <a:r>
                        <a:rPr kumimoji="0" lang="de-DE" sz="1000" b="0" i="0" u="none" strike="noStrike" kern="1200" cap="none" spc="0" normalizeH="0" baseline="0" noProof="0">
                          <a:ln>
                            <a:noFill/>
                          </a:ln>
                          <a:solidFill>
                            <a:prstClr val="black"/>
                          </a:solidFill>
                          <a:effectLst/>
                          <a:uLnTx/>
                          <a:uFillTx/>
                          <a:latin typeface="Calibri"/>
                          <a:ea typeface="+mn-ea"/>
                          <a:cs typeface="+mn-cs"/>
                        </a:rPr>
                        <a:t>
 Jan &amp; Henry - und Deutschland schläft endlich wieder friedlich die ganze Nacht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1527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15:36:02</a:t>
                      </a:r>
                      <a:r>
                        <a:rPr kumimoji="0" lang="en-US" sz="1000" b="0" i="0" u="none" strike="noStrike" kern="1200" cap="none" spc="0" normalizeH="0" baseline="0" noProof="0">
                          <a:ln>
                            <a:noFill/>
                          </a:ln>
                          <a:solidFill>
                            <a:prstClr val="black"/>
                          </a:solidFill>
                          <a:effectLst/>
                          <a:uLnTx/>
                          <a:uFillTx/>
                          <a:latin typeface="Calibri"/>
                          <a:ea typeface="+mn-ea"/>
                          <a:cs typeface="+mn-cs"/>
                        </a:rPr>
                        <a:t>
 Jeder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143845"/>
                  </a:ext>
                </a:extLst>
              </a:tr>
            </a:tbl>
          </a:graphicData>
        </a:graphic>
      </p:graphicFrame>
      <p:sp>
        <p:nvSpPr>
          <p:cNvPr id="4" name="Text Placeholder 3">
            <a:extLst>
              <a:ext uri="{FF2B5EF4-FFF2-40B4-BE49-F238E27FC236}">
                <a16:creationId xmlns:a16="http://schemas.microsoft.com/office/drawing/2014/main" id="{95C239EE-4378-4837-BE46-653378ECCD9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763957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DFCA0-20B2-405E-9F76-EB1718713F75}"/>
              </a:ext>
            </a:extLst>
          </p:cNvPr>
          <p:cNvSpPr>
            <a:spLocks noGrp="1"/>
          </p:cNvSpPr>
          <p:nvPr>
            <p:ph type="title"/>
          </p:nvPr>
        </p:nvSpPr>
        <p:spPr/>
        <p:txBody>
          <a:bodyPr/>
          <a:lstStyle/>
          <a:p>
            <a:r>
              <a:rPr lang="en-US"/>
              <a:t>Instagram Comments and Replies Table | same_memes - 7 of 8</a:t>
            </a:r>
          </a:p>
        </p:txBody>
      </p:sp>
      <p:graphicFrame>
        <p:nvGraphicFramePr>
          <p:cNvPr id="5" name="Table Placeholder 4">
            <a:extLst>
              <a:ext uri="{FF2B5EF4-FFF2-40B4-BE49-F238E27FC236}">
                <a16:creationId xmlns:a16="http://schemas.microsoft.com/office/drawing/2014/main" id="{574881CE-BAF2-483B-AE7B-CA7828529FBB}"/>
              </a:ext>
            </a:extLst>
          </p:cNvPr>
          <p:cNvGraphicFramePr>
            <a:graphicFrameLocks noGrp="1"/>
          </p:cNvGraphicFramePr>
          <p:nvPr>
            <p:ph type="tbl" sz="quarter" idx="13"/>
            <p:extLst>
              <p:ext uri="{D42A27DB-BD31-4B8C-83A1-F6EECF244321}">
                <p14:modId xmlns:p14="http://schemas.microsoft.com/office/powerpoint/2010/main" val="97491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41520576"/>
                    </a:ext>
                  </a:extLst>
                </a:gridCol>
                <a:gridCol w="1975104">
                  <a:extLst>
                    <a:ext uri="{9D8B030D-6E8A-4147-A177-3AD203B41FA5}">
                      <a16:colId xmlns:a16="http://schemas.microsoft.com/office/drawing/2014/main" val="3810855188"/>
                    </a:ext>
                  </a:extLst>
                </a:gridCol>
                <a:gridCol w="2057400">
                  <a:extLst>
                    <a:ext uri="{9D8B030D-6E8A-4147-A177-3AD203B41FA5}">
                      <a16:colId xmlns:a16="http://schemas.microsoft.com/office/drawing/2014/main" val="3834890786"/>
                    </a:ext>
                  </a:extLst>
                </a:gridCol>
                <a:gridCol w="987552">
                  <a:extLst>
                    <a:ext uri="{9D8B030D-6E8A-4147-A177-3AD203B41FA5}">
                      <a16:colId xmlns:a16="http://schemas.microsoft.com/office/drawing/2014/main" val="4150693264"/>
                    </a:ext>
                  </a:extLst>
                </a:gridCol>
                <a:gridCol w="987552">
                  <a:extLst>
                    <a:ext uri="{9D8B030D-6E8A-4147-A177-3AD203B41FA5}">
                      <a16:colId xmlns:a16="http://schemas.microsoft.com/office/drawing/2014/main" val="420720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90880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12:42:33</a:t>
                      </a:r>
                      <a:r>
                        <a:rPr kumimoji="0" lang="en-US" sz="1000" b="0" i="0" u="none" strike="noStrike" kern="1200" cap="none" spc="0" normalizeH="0" baseline="0" noProof="0">
                          <a:ln>
                            <a:noFill/>
                          </a:ln>
                          <a:solidFill>
                            <a:prstClr val="black"/>
                          </a:solidFill>
                          <a:effectLst/>
                          <a:uLnTx/>
                          <a:uFillTx/>
                          <a:latin typeface="Calibri"/>
                          <a:ea typeface="+mn-ea"/>
                          <a:cs typeface="+mn-cs"/>
                        </a:rPr>
                        <a:t>
 SSIO kacke ab HAHAH😂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1454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- 2026-06-11 10:01:08</a:t>
                      </a:r>
                      <a:r>
                        <a:rPr kumimoji="0" lang="de-DE" sz="1000" b="0" i="0" u="none" strike="noStrike" kern="1200" cap="none" spc="0" normalizeH="0" baseline="0" noProof="0">
                          <a:ln>
                            <a:noFill/>
                          </a:ln>
                          <a:solidFill>
                            <a:prstClr val="black"/>
                          </a:solidFill>
                          <a:effectLst/>
                          <a:uLnTx/>
                          <a:uFillTx/>
                          <a:latin typeface="Calibri"/>
                          <a:ea typeface="+mn-ea"/>
                          <a:cs typeface="+mn-cs"/>
                        </a:rPr>
                        <a:t>
 Ich brauch Kollegah als Kanzler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7560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same_memes</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- 2026-06-11 07:50:15</a:t>
                      </a:r>
                      <a:r>
                        <a:rPr kumimoji="0" lang="en-US" sz="1000" b="0" i="0" u="none" strike="noStrike" kern="1200" cap="none" spc="0" normalizeH="0" baseline="0" noProof="0">
                          <a:ln>
                            <a:noFill/>
                          </a:ln>
                          <a:solidFill>
                            <a:prstClr val="black"/>
                          </a:solidFill>
                          <a:effectLst/>
                          <a:uLnTx/>
                          <a:uFillTx/>
                          <a:latin typeface="Calibri"/>
                          <a:ea typeface="+mn-ea"/>
                          <a:cs typeface="+mn-cs"/>
                        </a:rPr>
                        <a:t>
 Timmy Turner macht wünsche wahr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0733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23:05:53</a:t>
                      </a:r>
                      <a:r>
                        <a:rPr kumimoji="0" lang="de-DE" sz="1000" b="0" i="0" u="none" strike="noStrike" kern="1200" cap="none" spc="0" normalizeH="0" baseline="0" noProof="0">
                          <a:ln>
                            <a:noFill/>
                          </a:ln>
                          <a:solidFill>
                            <a:prstClr val="black"/>
                          </a:solidFill>
                          <a:effectLst/>
                          <a:uLnTx/>
                          <a:uFillTx/>
                          <a:latin typeface="Calibri"/>
                          <a:ea typeface="+mn-ea"/>
                          <a:cs typeface="+mn-cs"/>
                        </a:rPr>
                        <a:t>
 Dora 🙌 sie hat immer etwas passendes zu jedem Problem in ihrer Tasche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 könnte man noch ins Rennen schicken? (Merkel hat kb mehr meinte sie)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https://quintly-eu-image-storage.s3.amazonaws.com/2c03fa14ccc81fd81fa9520f31f9abaa/e8c0141ab10e1a5cfc83433a18674942.jpg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875421468"/>
                  </a:ext>
                </a:extLst>
              </a:tr>
            </a:tbl>
          </a:graphicData>
        </a:graphic>
      </p:graphicFrame>
      <p:sp>
        <p:nvSpPr>
          <p:cNvPr id="4" name="Text Placeholder 3">
            <a:extLst>
              <a:ext uri="{FF2B5EF4-FFF2-40B4-BE49-F238E27FC236}">
                <a16:creationId xmlns:a16="http://schemas.microsoft.com/office/drawing/2014/main" id="{10D779C8-22E4-4D8A-82D6-A7CA3923D0F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236706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0E76A-A46A-4E7F-8CDF-29B3F30821FF}"/>
              </a:ext>
            </a:extLst>
          </p:cNvPr>
          <p:cNvSpPr>
            <a:spLocks noGrp="1"/>
          </p:cNvSpPr>
          <p:nvPr>
            <p:ph type="title"/>
          </p:nvPr>
        </p:nvSpPr>
        <p:spPr/>
        <p:txBody>
          <a:bodyPr/>
          <a:lstStyle/>
          <a:p>
            <a:r>
              <a:rPr lang="en-US"/>
              <a:t>Instagram Comments and Replies Table | same_memes - 8 of 8</a:t>
            </a:r>
          </a:p>
        </p:txBody>
      </p:sp>
      <p:graphicFrame>
        <p:nvGraphicFramePr>
          <p:cNvPr id="5" name="Table Placeholder 4">
            <a:extLst>
              <a:ext uri="{FF2B5EF4-FFF2-40B4-BE49-F238E27FC236}">
                <a16:creationId xmlns:a16="http://schemas.microsoft.com/office/drawing/2014/main" id="{16815594-302E-4812-B843-8248A1D8FBA0}"/>
              </a:ext>
            </a:extLst>
          </p:cNvPr>
          <p:cNvGraphicFramePr>
            <a:graphicFrameLocks noGrp="1"/>
          </p:cNvGraphicFramePr>
          <p:nvPr>
            <p:ph type="tbl" sz="quarter" idx="13"/>
            <p:extLst>
              <p:ext uri="{D42A27DB-BD31-4B8C-83A1-F6EECF244321}">
                <p14:modId xmlns:p14="http://schemas.microsoft.com/office/powerpoint/2010/main" val="93065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11792211"/>
                    </a:ext>
                  </a:extLst>
                </a:gridCol>
                <a:gridCol w="1975104">
                  <a:extLst>
                    <a:ext uri="{9D8B030D-6E8A-4147-A177-3AD203B41FA5}">
                      <a16:colId xmlns:a16="http://schemas.microsoft.com/office/drawing/2014/main" val="4290581132"/>
                    </a:ext>
                  </a:extLst>
                </a:gridCol>
                <a:gridCol w="2057400">
                  <a:extLst>
                    <a:ext uri="{9D8B030D-6E8A-4147-A177-3AD203B41FA5}">
                      <a16:colId xmlns:a16="http://schemas.microsoft.com/office/drawing/2014/main" val="498039242"/>
                    </a:ext>
                  </a:extLst>
                </a:gridCol>
                <a:gridCol w="987552">
                  <a:extLst>
                    <a:ext uri="{9D8B030D-6E8A-4147-A177-3AD203B41FA5}">
                      <a16:colId xmlns:a16="http://schemas.microsoft.com/office/drawing/2014/main" val="393418537"/>
                    </a:ext>
                  </a:extLst>
                </a:gridCol>
                <a:gridCol w="987552">
                  <a:extLst>
                    <a:ext uri="{9D8B030D-6E8A-4147-A177-3AD203B41FA5}">
                      <a16:colId xmlns:a16="http://schemas.microsoft.com/office/drawing/2014/main" val="2324212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81265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15:52:49</a:t>
                      </a:r>
                      <a:r>
                        <a:rPr kumimoji="0" lang="de-DE" sz="1000" b="0" i="0" u="none" strike="noStrike" kern="1200" cap="none" spc="0" normalizeH="0" baseline="0" noProof="0">
                          <a:ln>
                            <a:noFill/>
                          </a:ln>
                          <a:solidFill>
                            <a:prstClr val="black"/>
                          </a:solidFill>
                          <a:effectLst/>
                          <a:uLnTx/>
                          <a:uFillTx/>
                          <a:latin typeface="Calibri"/>
                          <a:ea typeface="+mn-ea"/>
                          <a:cs typeface="+mn-cs"/>
                        </a:rPr>
                        <a:t>
 @leo_lausemaus__ bis jetzt hat noch niemand diese Satire erklären können. Das ist seltsam oder????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669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- 2026-06-10 15:24:07</a:t>
                      </a:r>
                      <a:r>
                        <a:rPr kumimoji="0" lang="de-DE" sz="1000" b="0" i="0" u="none" strike="noStrike" kern="1200" cap="none" spc="0" normalizeH="0" baseline="0" noProof="0">
                          <a:ln>
                            <a:noFill/>
                          </a:ln>
                          <a:solidFill>
                            <a:prstClr val="black"/>
                          </a:solidFill>
                          <a:effectLst/>
                          <a:uLnTx/>
                          <a:uFillTx/>
                          <a:latin typeface="Calibri"/>
                          <a:ea typeface="+mn-ea"/>
                          <a:cs typeface="+mn-cs"/>
                        </a:rPr>
                        <a:t>
 @klietschki_klinki nur weil du etwas nicht lustig findest ist es nicht automatisch keine satire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Früher wurden solche Memes noch von einem Herold auf dem Dorfplatz verlesen, gute alte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https://quintly-eu-image-storage.s3.amazonaws.com/2c03fa14ccc81fd81fa9520f31f9abaa/b6f2626e3b79eeec82513d28fb60b46f.jpg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8937554"/>
                  </a:ext>
                </a:extLst>
              </a:tr>
            </a:tbl>
          </a:graphicData>
        </a:graphic>
      </p:graphicFrame>
      <p:sp>
        <p:nvSpPr>
          <p:cNvPr id="4" name="Text Placeholder 3">
            <a:extLst>
              <a:ext uri="{FF2B5EF4-FFF2-40B4-BE49-F238E27FC236}">
                <a16:creationId xmlns:a16="http://schemas.microsoft.com/office/drawing/2014/main" id="{73B21CAB-60AB-49B6-94AB-BFBF327674E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3208905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288B4-FEB3-495E-8275-55970FA80528}"/>
              </a:ext>
            </a:extLst>
          </p:cNvPr>
          <p:cNvSpPr>
            <a:spLocks noGrp="1"/>
          </p:cNvSpPr>
          <p:nvPr>
            <p:ph type="title"/>
          </p:nvPr>
        </p:nvSpPr>
        <p:spPr/>
        <p:txBody>
          <a:bodyPr/>
          <a:lstStyle/>
          <a:p>
            <a:r>
              <a:rPr lang="en-US"/>
              <a:t>Instagram Followers by City Table | same_memes - 1 of 3</a:t>
            </a:r>
          </a:p>
        </p:txBody>
      </p:sp>
      <p:graphicFrame>
        <p:nvGraphicFramePr>
          <p:cNvPr id="5" name="Table Placeholder 4">
            <a:extLst>
              <a:ext uri="{FF2B5EF4-FFF2-40B4-BE49-F238E27FC236}">
                <a16:creationId xmlns:a16="http://schemas.microsoft.com/office/drawing/2014/main" id="{8EA577B1-1736-4EB1-82EE-02724C8954B3}"/>
              </a:ext>
            </a:extLst>
          </p:cNvPr>
          <p:cNvGraphicFramePr>
            <a:graphicFrameLocks noGrp="1"/>
          </p:cNvGraphicFramePr>
          <p:nvPr>
            <p:ph type="tbl" sz="quarter" idx="13"/>
            <p:extLst>
              <p:ext uri="{D42A27DB-BD31-4B8C-83A1-F6EECF244321}">
                <p14:modId xmlns:p14="http://schemas.microsoft.com/office/powerpoint/2010/main" val="290045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938236107"/>
                    </a:ext>
                  </a:extLst>
                </a:gridCol>
                <a:gridCol w="3456432">
                  <a:extLst>
                    <a:ext uri="{9D8B030D-6E8A-4147-A177-3AD203B41FA5}">
                      <a16:colId xmlns:a16="http://schemas.microsoft.com/office/drawing/2014/main" val="47402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85424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Berlin,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12414</a:t>
                      </a:r>
                    </a:p>
                  </a:txBody>
                  <a:tcPr/>
                </a:tc>
                <a:extLst>
                  <a:ext uri="{0D108BD9-81ED-4DB2-BD59-A6C34878D82A}">
                    <a16:rowId xmlns:a16="http://schemas.microsoft.com/office/drawing/2014/main" val="126448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Hamburg,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a:t>
                      </a:r>
                    </a:p>
                  </a:txBody>
                  <a:tcPr/>
                </a:tc>
                <a:extLst>
                  <a:ext uri="{0D108BD9-81ED-4DB2-BD59-A6C34878D82A}">
                    <a16:rowId xmlns:a16="http://schemas.microsoft.com/office/drawing/2014/main" val="229211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Munich,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4971</a:t>
                      </a:r>
                    </a:p>
                  </a:txBody>
                  <a:tcPr/>
                </a:tc>
                <a:extLst>
                  <a:ext uri="{0D108BD9-81ED-4DB2-BD59-A6C34878D82A}">
                    <a16:rowId xmlns:a16="http://schemas.microsoft.com/office/drawing/2014/main" val="202526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Cologne,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4061</a:t>
                      </a:r>
                    </a:p>
                  </a:txBody>
                  <a:tcPr/>
                </a:tc>
                <a:extLst>
                  <a:ext uri="{0D108BD9-81ED-4DB2-BD59-A6C34878D82A}">
                    <a16:rowId xmlns:a16="http://schemas.microsoft.com/office/drawing/2014/main" val="128397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Leipzig, 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a:t>
                      </a:r>
                    </a:p>
                  </a:txBody>
                  <a:tcPr/>
                </a:tc>
                <a:extLst>
                  <a:ext uri="{0D108BD9-81ED-4DB2-BD59-A6C34878D82A}">
                    <a16:rowId xmlns:a16="http://schemas.microsoft.com/office/drawing/2014/main" val="282600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Wien,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extLst>
                  <a:ext uri="{0D108BD9-81ED-4DB2-BD59-A6C34878D82A}">
                    <a16:rowId xmlns:a16="http://schemas.microsoft.com/office/drawing/2014/main" val="320545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Frankfurt, Hessen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extLst>
                  <a:ext uri="{0D108BD9-81ED-4DB2-BD59-A6C34878D82A}">
                    <a16:rowId xmlns:a16="http://schemas.microsoft.com/office/drawing/2014/main" val="184408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Düsseldorf,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extLst>
                  <a:ext uri="{0D108BD9-81ED-4DB2-BD59-A6C34878D82A}">
                    <a16:rowId xmlns:a16="http://schemas.microsoft.com/office/drawing/2014/main" val="206576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Stuttgart,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a:t>
                      </a:r>
                    </a:p>
                  </a:txBody>
                  <a:tcPr/>
                </a:tc>
                <a:extLst>
                  <a:ext uri="{0D108BD9-81ED-4DB2-BD59-A6C34878D82A}">
                    <a16:rowId xmlns:a16="http://schemas.microsoft.com/office/drawing/2014/main" val="360786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Dresden, 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extLst>
                  <a:ext uri="{0D108BD9-81ED-4DB2-BD59-A6C34878D82A}">
                    <a16:rowId xmlns:a16="http://schemas.microsoft.com/office/drawing/2014/main" val="3915960335"/>
                  </a:ext>
                </a:extLst>
              </a:tr>
            </a:tbl>
          </a:graphicData>
        </a:graphic>
      </p:graphicFrame>
      <p:sp>
        <p:nvSpPr>
          <p:cNvPr id="4" name="Text Placeholder 3">
            <a:extLst>
              <a:ext uri="{FF2B5EF4-FFF2-40B4-BE49-F238E27FC236}">
                <a16:creationId xmlns:a16="http://schemas.microsoft.com/office/drawing/2014/main" id="{FA1E18B4-FF24-4BD7-B693-3F09BC14B1E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949655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4595-E87A-4BC9-9C74-A23A8519014A}"/>
              </a:ext>
            </a:extLst>
          </p:cNvPr>
          <p:cNvSpPr>
            <a:spLocks noGrp="1"/>
          </p:cNvSpPr>
          <p:nvPr>
            <p:ph type="title"/>
          </p:nvPr>
        </p:nvSpPr>
        <p:spPr/>
        <p:txBody>
          <a:bodyPr/>
          <a:lstStyle/>
          <a:p>
            <a:r>
              <a:rPr lang="en-US"/>
              <a:t>Instagram Followers by City Table | same_memes - 2 of 3</a:t>
            </a:r>
          </a:p>
        </p:txBody>
      </p:sp>
      <p:graphicFrame>
        <p:nvGraphicFramePr>
          <p:cNvPr id="5" name="Table Placeholder 4">
            <a:extLst>
              <a:ext uri="{FF2B5EF4-FFF2-40B4-BE49-F238E27FC236}">
                <a16:creationId xmlns:a16="http://schemas.microsoft.com/office/drawing/2014/main" id="{D4EA45B8-C839-40E4-8DB9-E445D24175F4}"/>
              </a:ext>
            </a:extLst>
          </p:cNvPr>
          <p:cNvGraphicFramePr>
            <a:graphicFrameLocks noGrp="1"/>
          </p:cNvGraphicFramePr>
          <p:nvPr>
            <p:ph type="tbl" sz="quarter" idx="13"/>
            <p:extLst>
              <p:ext uri="{D42A27DB-BD31-4B8C-83A1-F6EECF244321}">
                <p14:modId xmlns:p14="http://schemas.microsoft.com/office/powerpoint/2010/main" val="220733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411538436"/>
                    </a:ext>
                  </a:extLst>
                </a:gridCol>
                <a:gridCol w="3456432">
                  <a:extLst>
                    <a:ext uri="{9D8B030D-6E8A-4147-A177-3AD203B41FA5}">
                      <a16:colId xmlns:a16="http://schemas.microsoft.com/office/drawing/2014/main" val="3472631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67188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Hanover,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extLst>
                  <a:ext uri="{0D108BD9-81ED-4DB2-BD59-A6C34878D82A}">
                    <a16:rowId xmlns:a16="http://schemas.microsoft.com/office/drawing/2014/main" val="242926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Münster,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extLst>
                  <a:ext uri="{0D108BD9-81ED-4DB2-BD59-A6C34878D82A}">
                    <a16:rowId xmlns:a16="http://schemas.microsoft.com/office/drawing/2014/main" val="17170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Nuremberg,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extLst>
                  <a:ext uri="{0D108BD9-81ED-4DB2-BD59-A6C34878D82A}">
                    <a16:rowId xmlns:a16="http://schemas.microsoft.com/office/drawing/2014/main" val="60751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Bremen, Bremen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extLst>
                  <a:ext uri="{0D108BD9-81ED-4DB2-BD59-A6C34878D82A}">
                    <a16:rowId xmlns:a16="http://schemas.microsoft.com/office/drawing/2014/main" val="206739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extLst>
                  <a:ext uri="{0D108BD9-81ED-4DB2-BD59-A6C34878D82A}">
                    <a16:rowId xmlns:a16="http://schemas.microsoft.com/office/drawing/2014/main" val="46295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Dortmund,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extLst>
                  <a:ext uri="{0D108BD9-81ED-4DB2-BD59-A6C34878D82A}">
                    <a16:rowId xmlns:a16="http://schemas.microsoft.com/office/drawing/2014/main" val="105339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Mainz, Rheinland-Pfalz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a:t>
                      </a:r>
                    </a:p>
                  </a:txBody>
                  <a:tcPr/>
                </a:tc>
                <a:extLst>
                  <a:ext uri="{0D108BD9-81ED-4DB2-BD59-A6C34878D82A}">
                    <a16:rowId xmlns:a16="http://schemas.microsoft.com/office/drawing/2014/main" val="130669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Bonn,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extLst>
                  <a:ext uri="{0D108BD9-81ED-4DB2-BD59-A6C34878D82A}">
                    <a16:rowId xmlns:a16="http://schemas.microsoft.com/office/drawing/2014/main" val="163530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Freiburg im Breisgau,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extLst>
                  <a:ext uri="{0D108BD9-81ED-4DB2-BD59-A6C34878D82A}">
                    <a16:rowId xmlns:a16="http://schemas.microsoft.com/office/drawing/2014/main" val="203923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Karlsruhe,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extLst>
                  <a:ext uri="{0D108BD9-81ED-4DB2-BD59-A6C34878D82A}">
                    <a16:rowId xmlns:a16="http://schemas.microsoft.com/office/drawing/2014/main" val="3476179693"/>
                  </a:ext>
                </a:extLst>
              </a:tr>
            </a:tbl>
          </a:graphicData>
        </a:graphic>
      </p:graphicFrame>
      <p:sp>
        <p:nvSpPr>
          <p:cNvPr id="4" name="Text Placeholder 3">
            <a:extLst>
              <a:ext uri="{FF2B5EF4-FFF2-40B4-BE49-F238E27FC236}">
                <a16:creationId xmlns:a16="http://schemas.microsoft.com/office/drawing/2014/main" id="{33B5E7AB-F749-46CD-B6D2-45F4EC4C04D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749848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F08E-EF39-48B2-9578-370A184FC331}"/>
              </a:ext>
            </a:extLst>
          </p:cNvPr>
          <p:cNvSpPr>
            <a:spLocks noGrp="1"/>
          </p:cNvSpPr>
          <p:nvPr>
            <p:ph type="title"/>
          </p:nvPr>
        </p:nvSpPr>
        <p:spPr/>
        <p:txBody>
          <a:bodyPr/>
          <a:lstStyle/>
          <a:p>
            <a:r>
              <a:rPr lang="en-US"/>
              <a:t>Instagram Followers by City Table | same_memes - 3 of 3</a:t>
            </a:r>
          </a:p>
        </p:txBody>
      </p:sp>
      <p:graphicFrame>
        <p:nvGraphicFramePr>
          <p:cNvPr id="5" name="Table Placeholder 4">
            <a:extLst>
              <a:ext uri="{FF2B5EF4-FFF2-40B4-BE49-F238E27FC236}">
                <a16:creationId xmlns:a16="http://schemas.microsoft.com/office/drawing/2014/main" id="{6CC05D7B-F2FD-4B22-A9A7-9A48BFED27F5}"/>
              </a:ext>
            </a:extLst>
          </p:cNvPr>
          <p:cNvGraphicFramePr>
            <a:graphicFrameLocks noGrp="1"/>
          </p:cNvGraphicFramePr>
          <p:nvPr>
            <p:ph type="tbl" sz="quarter" idx="13"/>
            <p:extLst>
              <p:ext uri="{D42A27DB-BD31-4B8C-83A1-F6EECF244321}">
                <p14:modId xmlns:p14="http://schemas.microsoft.com/office/powerpoint/2010/main" val="183288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84926763"/>
                    </a:ext>
                  </a:extLst>
                </a:gridCol>
                <a:gridCol w="3456432">
                  <a:extLst>
                    <a:ext uri="{9D8B030D-6E8A-4147-A177-3AD203B41FA5}">
                      <a16:colId xmlns:a16="http://schemas.microsoft.com/office/drawing/2014/main" val="298575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1732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Bochum, Nordrhein-Westfalen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extLst>
                  <a:ext uri="{0D108BD9-81ED-4DB2-BD59-A6C34878D82A}">
                    <a16:rowId xmlns:a16="http://schemas.microsoft.com/office/drawing/2014/main" val="249411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Mannheim, Baden-Württemberg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extLst>
                  <a:ext uri="{0D108BD9-81ED-4DB2-BD59-A6C34878D82A}">
                    <a16:rowId xmlns:a16="http://schemas.microsoft.com/office/drawing/2014/main" val="237203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Kiel, Schleswig-Holstein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extLst>
                  <a:ext uri="{0D108BD9-81ED-4DB2-BD59-A6C34878D82A}">
                    <a16:rowId xmlns:a16="http://schemas.microsoft.com/office/drawing/2014/main" val="321208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Augsburg, 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extLst>
                  <a:ext uri="{0D108BD9-81ED-4DB2-BD59-A6C34878D82A}">
                    <a16:rowId xmlns:a16="http://schemas.microsoft.com/office/drawing/2014/main" val="335053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Zürich, Zürich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extLst>
                  <a:ext uri="{0D108BD9-81ED-4DB2-BD59-A6C34878D82A}">
                    <a16:rowId xmlns:a16="http://schemas.microsoft.com/office/drawing/2014/main" val="2806284640"/>
                  </a:ext>
                </a:extLst>
              </a:tr>
            </a:tbl>
          </a:graphicData>
        </a:graphic>
      </p:graphicFrame>
      <p:sp>
        <p:nvSpPr>
          <p:cNvPr id="4" name="Text Placeholder 3">
            <a:extLst>
              <a:ext uri="{FF2B5EF4-FFF2-40B4-BE49-F238E27FC236}">
                <a16:creationId xmlns:a16="http://schemas.microsoft.com/office/drawing/2014/main" id="{96091E4D-537D-402D-B974-447AB6D777FD}"/>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152839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D64D-D9EC-44ED-99EA-124FE7823CB8}"/>
              </a:ext>
            </a:extLst>
          </p:cNvPr>
          <p:cNvSpPr>
            <a:spLocks noGrp="1"/>
          </p:cNvSpPr>
          <p:nvPr>
            <p:ph type="title"/>
          </p:nvPr>
        </p:nvSpPr>
        <p:spPr/>
        <p:txBody>
          <a:bodyPr/>
          <a:lstStyle/>
          <a:p>
            <a:r>
              <a:rPr lang="en-US"/>
              <a:t>Instagram Post Metrics | same_memes - 1 of 3</a:t>
            </a:r>
          </a:p>
        </p:txBody>
      </p:sp>
      <p:graphicFrame>
        <p:nvGraphicFramePr>
          <p:cNvPr id="5" name="Table Placeholder 4">
            <a:extLst>
              <a:ext uri="{FF2B5EF4-FFF2-40B4-BE49-F238E27FC236}">
                <a16:creationId xmlns:a16="http://schemas.microsoft.com/office/drawing/2014/main" id="{1A48E97A-5F91-463B-A9F6-D55356BC7E04}"/>
              </a:ext>
            </a:extLst>
          </p:cNvPr>
          <p:cNvGraphicFramePr>
            <a:graphicFrameLocks noGrp="1"/>
          </p:cNvGraphicFramePr>
          <p:nvPr>
            <p:ph type="tbl" sz="quarter" idx="13"/>
            <p:extLst>
              <p:ext uri="{D42A27DB-BD31-4B8C-83A1-F6EECF244321}">
                <p14:modId xmlns:p14="http://schemas.microsoft.com/office/powerpoint/2010/main" val="190559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1134636"/>
                    </a:ext>
                  </a:extLst>
                </a:gridCol>
                <a:gridCol w="493776">
                  <a:extLst>
                    <a:ext uri="{9D8B030D-6E8A-4147-A177-3AD203B41FA5}">
                      <a16:colId xmlns:a16="http://schemas.microsoft.com/office/drawing/2014/main" val="834930738"/>
                    </a:ext>
                  </a:extLst>
                </a:gridCol>
                <a:gridCol w="493776">
                  <a:extLst>
                    <a:ext uri="{9D8B030D-6E8A-4147-A177-3AD203B41FA5}">
                      <a16:colId xmlns:a16="http://schemas.microsoft.com/office/drawing/2014/main" val="913363719"/>
                    </a:ext>
                  </a:extLst>
                </a:gridCol>
                <a:gridCol w="493776">
                  <a:extLst>
                    <a:ext uri="{9D8B030D-6E8A-4147-A177-3AD203B41FA5}">
                      <a16:colId xmlns:a16="http://schemas.microsoft.com/office/drawing/2014/main" val="640750515"/>
                    </a:ext>
                  </a:extLst>
                </a:gridCol>
                <a:gridCol w="493776">
                  <a:extLst>
                    <a:ext uri="{9D8B030D-6E8A-4147-A177-3AD203B41FA5}">
                      <a16:colId xmlns:a16="http://schemas.microsoft.com/office/drawing/2014/main" val="3990448524"/>
                    </a:ext>
                  </a:extLst>
                </a:gridCol>
                <a:gridCol w="493776">
                  <a:extLst>
                    <a:ext uri="{9D8B030D-6E8A-4147-A177-3AD203B41FA5}">
                      <a16:colId xmlns:a16="http://schemas.microsoft.com/office/drawing/2014/main" val="2609263875"/>
                    </a:ext>
                  </a:extLst>
                </a:gridCol>
                <a:gridCol w="493776">
                  <a:extLst>
                    <a:ext uri="{9D8B030D-6E8A-4147-A177-3AD203B41FA5}">
                      <a16:colId xmlns:a16="http://schemas.microsoft.com/office/drawing/2014/main" val="188966094"/>
                    </a:ext>
                  </a:extLst>
                </a:gridCol>
                <a:gridCol w="493776">
                  <a:extLst>
                    <a:ext uri="{9D8B030D-6E8A-4147-A177-3AD203B41FA5}">
                      <a16:colId xmlns:a16="http://schemas.microsoft.com/office/drawing/2014/main" val="4191827676"/>
                    </a:ext>
                  </a:extLst>
                </a:gridCol>
                <a:gridCol w="493776">
                  <a:extLst>
                    <a:ext uri="{9D8B030D-6E8A-4147-A177-3AD203B41FA5}">
                      <a16:colId xmlns:a16="http://schemas.microsoft.com/office/drawing/2014/main" val="3499363916"/>
                    </a:ext>
                  </a:extLst>
                </a:gridCol>
                <a:gridCol w="493776">
                  <a:extLst>
                    <a:ext uri="{9D8B030D-6E8A-4147-A177-3AD203B41FA5}">
                      <a16:colId xmlns:a16="http://schemas.microsoft.com/office/drawing/2014/main" val="69516142"/>
                    </a:ext>
                  </a:extLst>
                </a:gridCol>
                <a:gridCol w="493776">
                  <a:extLst>
                    <a:ext uri="{9D8B030D-6E8A-4147-A177-3AD203B41FA5}">
                      <a16:colId xmlns:a16="http://schemas.microsoft.com/office/drawing/2014/main" val="1788535155"/>
                    </a:ext>
                  </a:extLst>
                </a:gridCol>
                <a:gridCol w="493776">
                  <a:extLst>
                    <a:ext uri="{9D8B030D-6E8A-4147-A177-3AD203B41FA5}">
                      <a16:colId xmlns:a16="http://schemas.microsoft.com/office/drawing/2014/main" val="1443811667"/>
                    </a:ext>
                  </a:extLst>
                </a:gridCol>
                <a:gridCol w="493776">
                  <a:extLst>
                    <a:ext uri="{9D8B030D-6E8A-4147-A177-3AD203B41FA5}">
                      <a16:colId xmlns:a16="http://schemas.microsoft.com/office/drawing/2014/main" val="3563795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262572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14:22:16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05/28/2026 14:22:16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610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05/26/2026 14:19:32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05/26/2026 14:19:32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483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05/20/2026 12:57:09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05/20/2026 12:57:09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116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05/18/2026 13:54:39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05/18/2026 13:54:39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03787614"/>
                  </a:ext>
                </a:extLst>
              </a:tr>
            </a:tbl>
          </a:graphicData>
        </a:graphic>
      </p:graphicFrame>
      <p:sp>
        <p:nvSpPr>
          <p:cNvPr id="4" name="Text Placeholder 3">
            <a:extLst>
              <a:ext uri="{FF2B5EF4-FFF2-40B4-BE49-F238E27FC236}">
                <a16:creationId xmlns:a16="http://schemas.microsoft.com/office/drawing/2014/main" id="{8D73BA33-4DF4-4391-91D8-8B1A77171CC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096030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88D4-1412-484D-B839-CF7A0F54150D}"/>
              </a:ext>
            </a:extLst>
          </p:cNvPr>
          <p:cNvSpPr>
            <a:spLocks noGrp="1"/>
          </p:cNvSpPr>
          <p:nvPr>
            <p:ph type="title"/>
          </p:nvPr>
        </p:nvSpPr>
        <p:spPr/>
        <p:txBody>
          <a:bodyPr/>
          <a:lstStyle/>
          <a:p>
            <a:r>
              <a:rPr lang="en-US"/>
              <a:t>Instagram Post Metrics | same_memes - 2 of 3</a:t>
            </a:r>
          </a:p>
        </p:txBody>
      </p:sp>
      <p:graphicFrame>
        <p:nvGraphicFramePr>
          <p:cNvPr id="5" name="Table Placeholder 4">
            <a:extLst>
              <a:ext uri="{FF2B5EF4-FFF2-40B4-BE49-F238E27FC236}">
                <a16:creationId xmlns:a16="http://schemas.microsoft.com/office/drawing/2014/main" id="{B9B17A62-CB9F-417C-8E7A-0290BAC1A39D}"/>
              </a:ext>
            </a:extLst>
          </p:cNvPr>
          <p:cNvGraphicFramePr>
            <a:graphicFrameLocks noGrp="1"/>
          </p:cNvGraphicFramePr>
          <p:nvPr>
            <p:ph type="tbl" sz="quarter" idx="13"/>
            <p:extLst>
              <p:ext uri="{D42A27DB-BD31-4B8C-83A1-F6EECF244321}">
                <p14:modId xmlns:p14="http://schemas.microsoft.com/office/powerpoint/2010/main" val="2956976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1609935"/>
                    </a:ext>
                  </a:extLst>
                </a:gridCol>
                <a:gridCol w="493776">
                  <a:extLst>
                    <a:ext uri="{9D8B030D-6E8A-4147-A177-3AD203B41FA5}">
                      <a16:colId xmlns:a16="http://schemas.microsoft.com/office/drawing/2014/main" val="734101307"/>
                    </a:ext>
                  </a:extLst>
                </a:gridCol>
                <a:gridCol w="493776">
                  <a:extLst>
                    <a:ext uri="{9D8B030D-6E8A-4147-A177-3AD203B41FA5}">
                      <a16:colId xmlns:a16="http://schemas.microsoft.com/office/drawing/2014/main" val="3517321063"/>
                    </a:ext>
                  </a:extLst>
                </a:gridCol>
                <a:gridCol w="493776">
                  <a:extLst>
                    <a:ext uri="{9D8B030D-6E8A-4147-A177-3AD203B41FA5}">
                      <a16:colId xmlns:a16="http://schemas.microsoft.com/office/drawing/2014/main" val="932790726"/>
                    </a:ext>
                  </a:extLst>
                </a:gridCol>
                <a:gridCol w="493776">
                  <a:extLst>
                    <a:ext uri="{9D8B030D-6E8A-4147-A177-3AD203B41FA5}">
                      <a16:colId xmlns:a16="http://schemas.microsoft.com/office/drawing/2014/main" val="3975957891"/>
                    </a:ext>
                  </a:extLst>
                </a:gridCol>
                <a:gridCol w="493776">
                  <a:extLst>
                    <a:ext uri="{9D8B030D-6E8A-4147-A177-3AD203B41FA5}">
                      <a16:colId xmlns:a16="http://schemas.microsoft.com/office/drawing/2014/main" val="3931117853"/>
                    </a:ext>
                  </a:extLst>
                </a:gridCol>
                <a:gridCol w="493776">
                  <a:extLst>
                    <a:ext uri="{9D8B030D-6E8A-4147-A177-3AD203B41FA5}">
                      <a16:colId xmlns:a16="http://schemas.microsoft.com/office/drawing/2014/main" val="2075098168"/>
                    </a:ext>
                  </a:extLst>
                </a:gridCol>
                <a:gridCol w="493776">
                  <a:extLst>
                    <a:ext uri="{9D8B030D-6E8A-4147-A177-3AD203B41FA5}">
                      <a16:colId xmlns:a16="http://schemas.microsoft.com/office/drawing/2014/main" val="1042782091"/>
                    </a:ext>
                  </a:extLst>
                </a:gridCol>
                <a:gridCol w="493776">
                  <a:extLst>
                    <a:ext uri="{9D8B030D-6E8A-4147-A177-3AD203B41FA5}">
                      <a16:colId xmlns:a16="http://schemas.microsoft.com/office/drawing/2014/main" val="2134286582"/>
                    </a:ext>
                  </a:extLst>
                </a:gridCol>
                <a:gridCol w="493776">
                  <a:extLst>
                    <a:ext uri="{9D8B030D-6E8A-4147-A177-3AD203B41FA5}">
                      <a16:colId xmlns:a16="http://schemas.microsoft.com/office/drawing/2014/main" val="4041673388"/>
                    </a:ext>
                  </a:extLst>
                </a:gridCol>
                <a:gridCol w="493776">
                  <a:extLst>
                    <a:ext uri="{9D8B030D-6E8A-4147-A177-3AD203B41FA5}">
                      <a16:colId xmlns:a16="http://schemas.microsoft.com/office/drawing/2014/main" val="2857216773"/>
                    </a:ext>
                  </a:extLst>
                </a:gridCol>
                <a:gridCol w="493776">
                  <a:extLst>
                    <a:ext uri="{9D8B030D-6E8A-4147-A177-3AD203B41FA5}">
                      <a16:colId xmlns:a16="http://schemas.microsoft.com/office/drawing/2014/main" val="1821561119"/>
                    </a:ext>
                  </a:extLst>
                </a:gridCol>
                <a:gridCol w="493776">
                  <a:extLst>
                    <a:ext uri="{9D8B030D-6E8A-4147-A177-3AD203B41FA5}">
                      <a16:colId xmlns:a16="http://schemas.microsoft.com/office/drawing/2014/main" val="342634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220313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05/14/2026 08:01:34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05/14/2026 08:01:34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8024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05/11/2026 12:58:54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3079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05/06/2026 12:56:01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05/06/2026 12:56:01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253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12:27:01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05/04/2026 12:27:01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5852807"/>
                  </a:ext>
                </a:extLst>
              </a:tr>
            </a:tbl>
          </a:graphicData>
        </a:graphic>
      </p:graphicFrame>
      <p:sp>
        <p:nvSpPr>
          <p:cNvPr id="4" name="Text Placeholder 3">
            <a:extLst>
              <a:ext uri="{FF2B5EF4-FFF2-40B4-BE49-F238E27FC236}">
                <a16:creationId xmlns:a16="http://schemas.microsoft.com/office/drawing/2014/main" id="{B22EE11E-944A-480D-917B-64C17F70BF0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64165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17ADD-C82A-4917-BD9F-830E63806AA0}"/>
              </a:ext>
            </a:extLst>
          </p:cNvPr>
          <p:cNvSpPr>
            <a:spLocks noGrp="1"/>
          </p:cNvSpPr>
          <p:nvPr>
            <p:ph type="title"/>
          </p:nvPr>
        </p:nvSpPr>
        <p:spPr/>
        <p:txBody>
          <a:bodyPr/>
          <a:lstStyle/>
          <a:p>
            <a:r>
              <a:rPr lang="en-US"/>
              <a:t>Instagram Post Metrics | same_memes - 3 of 3</a:t>
            </a:r>
          </a:p>
        </p:txBody>
      </p:sp>
      <p:graphicFrame>
        <p:nvGraphicFramePr>
          <p:cNvPr id="5" name="Table Placeholder 4">
            <a:extLst>
              <a:ext uri="{FF2B5EF4-FFF2-40B4-BE49-F238E27FC236}">
                <a16:creationId xmlns:a16="http://schemas.microsoft.com/office/drawing/2014/main" id="{61DE967D-D7B0-49F4-BA39-86A1CD772F6B}"/>
              </a:ext>
            </a:extLst>
          </p:cNvPr>
          <p:cNvGraphicFramePr>
            <a:graphicFrameLocks noGrp="1"/>
          </p:cNvGraphicFramePr>
          <p:nvPr>
            <p:ph type="tbl" sz="quarter" idx="13"/>
            <p:extLst>
              <p:ext uri="{D42A27DB-BD31-4B8C-83A1-F6EECF244321}">
                <p14:modId xmlns:p14="http://schemas.microsoft.com/office/powerpoint/2010/main" val="373204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58088061"/>
                    </a:ext>
                  </a:extLst>
                </a:gridCol>
                <a:gridCol w="493776">
                  <a:extLst>
                    <a:ext uri="{9D8B030D-6E8A-4147-A177-3AD203B41FA5}">
                      <a16:colId xmlns:a16="http://schemas.microsoft.com/office/drawing/2014/main" val="3631999227"/>
                    </a:ext>
                  </a:extLst>
                </a:gridCol>
                <a:gridCol w="493776">
                  <a:extLst>
                    <a:ext uri="{9D8B030D-6E8A-4147-A177-3AD203B41FA5}">
                      <a16:colId xmlns:a16="http://schemas.microsoft.com/office/drawing/2014/main" val="3006962208"/>
                    </a:ext>
                  </a:extLst>
                </a:gridCol>
                <a:gridCol w="493776">
                  <a:extLst>
                    <a:ext uri="{9D8B030D-6E8A-4147-A177-3AD203B41FA5}">
                      <a16:colId xmlns:a16="http://schemas.microsoft.com/office/drawing/2014/main" val="452708711"/>
                    </a:ext>
                  </a:extLst>
                </a:gridCol>
                <a:gridCol w="493776">
                  <a:extLst>
                    <a:ext uri="{9D8B030D-6E8A-4147-A177-3AD203B41FA5}">
                      <a16:colId xmlns:a16="http://schemas.microsoft.com/office/drawing/2014/main" val="1516377602"/>
                    </a:ext>
                  </a:extLst>
                </a:gridCol>
                <a:gridCol w="493776">
                  <a:extLst>
                    <a:ext uri="{9D8B030D-6E8A-4147-A177-3AD203B41FA5}">
                      <a16:colId xmlns:a16="http://schemas.microsoft.com/office/drawing/2014/main" val="2822391674"/>
                    </a:ext>
                  </a:extLst>
                </a:gridCol>
                <a:gridCol w="493776">
                  <a:extLst>
                    <a:ext uri="{9D8B030D-6E8A-4147-A177-3AD203B41FA5}">
                      <a16:colId xmlns:a16="http://schemas.microsoft.com/office/drawing/2014/main" val="851452323"/>
                    </a:ext>
                  </a:extLst>
                </a:gridCol>
                <a:gridCol w="493776">
                  <a:extLst>
                    <a:ext uri="{9D8B030D-6E8A-4147-A177-3AD203B41FA5}">
                      <a16:colId xmlns:a16="http://schemas.microsoft.com/office/drawing/2014/main" val="4213609487"/>
                    </a:ext>
                  </a:extLst>
                </a:gridCol>
                <a:gridCol w="493776">
                  <a:extLst>
                    <a:ext uri="{9D8B030D-6E8A-4147-A177-3AD203B41FA5}">
                      <a16:colId xmlns:a16="http://schemas.microsoft.com/office/drawing/2014/main" val="3372676355"/>
                    </a:ext>
                  </a:extLst>
                </a:gridCol>
                <a:gridCol w="493776">
                  <a:extLst>
                    <a:ext uri="{9D8B030D-6E8A-4147-A177-3AD203B41FA5}">
                      <a16:colId xmlns:a16="http://schemas.microsoft.com/office/drawing/2014/main" val="1967844901"/>
                    </a:ext>
                  </a:extLst>
                </a:gridCol>
                <a:gridCol w="493776">
                  <a:extLst>
                    <a:ext uri="{9D8B030D-6E8A-4147-A177-3AD203B41FA5}">
                      <a16:colId xmlns:a16="http://schemas.microsoft.com/office/drawing/2014/main" val="2160881532"/>
                    </a:ext>
                  </a:extLst>
                </a:gridCol>
                <a:gridCol w="493776">
                  <a:extLst>
                    <a:ext uri="{9D8B030D-6E8A-4147-A177-3AD203B41FA5}">
                      <a16:colId xmlns:a16="http://schemas.microsoft.com/office/drawing/2014/main" val="143106723"/>
                    </a:ext>
                  </a:extLst>
                </a:gridCol>
                <a:gridCol w="493776">
                  <a:extLst>
                    <a:ext uri="{9D8B030D-6E8A-4147-A177-3AD203B41FA5}">
                      <a16:colId xmlns:a16="http://schemas.microsoft.com/office/drawing/2014/main" val="3031227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published_time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saved_count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interactions_sum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i_rate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reelsAverageWatchTime_ms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reels_total_watch_time_ms_count</a:t>
                      </a:r>
                    </a:p>
                  </a:txBody>
                  <a:tcPr/>
                </a:tc>
                <a:extLst>
                  <a:ext uri="{0D108BD9-81ED-4DB2-BD59-A6C34878D82A}">
                    <a16:rowId xmlns:a16="http://schemas.microsoft.com/office/drawing/2014/main" val="401120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3233887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314577.13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412059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011534454"/>
                  </a:ext>
                </a:extLst>
              </a:tr>
            </a:tbl>
          </a:graphicData>
        </a:graphic>
      </p:graphicFrame>
      <p:sp>
        <p:nvSpPr>
          <p:cNvPr id="4" name="Text Placeholder 3">
            <a:extLst>
              <a:ext uri="{FF2B5EF4-FFF2-40B4-BE49-F238E27FC236}">
                <a16:creationId xmlns:a16="http://schemas.microsoft.com/office/drawing/2014/main" id="{CB0E47B1-8F7B-46F7-88F2-7AFC86760F12}"/>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3139716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3179</Words>
  <Application>Microsoft Office PowerPoint</Application>
  <PresentationFormat>On-screen Show (4:3)</PresentationFormat>
  <Paragraphs>635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Same Memes</vt:lpstr>
      <vt:lpstr>Instagram Followers Total | same_memes</vt:lpstr>
      <vt:lpstr>Instagram Followers Change | same_memes</vt:lpstr>
      <vt:lpstr>Instagram Reach | same_memes</vt:lpstr>
      <vt:lpstr>Instagram Total Interactions | same_memes</vt:lpstr>
      <vt:lpstr>Instagram Posts Table | same_memes - 1 of 4</vt:lpstr>
      <vt:lpstr>Instagram Posts Table | same_memes - 2 of 4</vt:lpstr>
      <vt:lpstr>Instagram Posts Table | same_memes - 3 of 4</vt:lpstr>
      <vt:lpstr>Instagram Posts Table | same_memes - 4 of 4</vt:lpstr>
      <vt:lpstr>Instagram Followers Gender Breakdown | same_memes</vt:lpstr>
      <vt:lpstr>Instagram Followers Age Group Breakdown | same_memes</vt:lpstr>
      <vt:lpstr>Instagram Top Mentioned Users | same_memes - 1 of 3</vt:lpstr>
      <vt:lpstr>Instagram Top Mentioned Users | same_memes - 2 of 3</vt:lpstr>
      <vt:lpstr>Instagram Top Mentioned Users | same_memes - 3 of 3</vt:lpstr>
      <vt:lpstr>Instagram Comments and Replies Table | same_memes - 1 of 8</vt:lpstr>
      <vt:lpstr>Instagram Comments and Replies Table | same_memes - 2 of 8</vt:lpstr>
      <vt:lpstr>Instagram Comments and Replies Table | same_memes - 3 of 8</vt:lpstr>
      <vt:lpstr>Instagram Comments and Replies Table | same_memes - 4 of 8</vt:lpstr>
      <vt:lpstr>Instagram Comments and Replies Table | same_memes - 5 of 8</vt:lpstr>
      <vt:lpstr>Instagram Comments and Replies Table | same_memes - 6 of 8</vt:lpstr>
      <vt:lpstr>Instagram Comments and Replies Table | same_memes - 7 of 8</vt:lpstr>
      <vt:lpstr>Instagram Comments and Replies Table | same_memes - 8 of 8</vt:lpstr>
      <vt:lpstr>Instagram Followers by City Table | same_memes - 1 of 3</vt:lpstr>
      <vt:lpstr>Instagram Followers by City Table | same_memes - 2 of 3</vt:lpstr>
      <vt:lpstr>Instagram Followers by City Table | same_memes - 3 of 3</vt:lpstr>
      <vt:lpstr>Instagram Post Metrics | same_memes - 1 of 3</vt:lpstr>
      <vt:lpstr>Instagram Post Metrics | same_memes - 2 of 3</vt:lpstr>
      <vt:lpstr>Instagram Post Metrics | same_memes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 Memes</dc:title>
  <dc:creator>Frederik Born</dc:creator>
  <cp:lastModifiedBy>Frederik Born</cp:lastModifiedBy>
  <cp:revision>1</cp:revision>
  <dcterms:created xsi:type="dcterms:W3CDTF">2026-06-16T13:14:03Z</dcterms:created>
  <dcterms:modified xsi:type="dcterms:W3CDTF">2026-06-16T13:15:17Z</dcterms:modified>
</cp:coreProperties>
</file>