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74E83-1ADF-4CF1-9501-CADBF83466CE}"/>
              </a:ext>
            </a:extLst>
          </p:cNvPr>
          <p:cNvSpPr>
            <a:spLocks noGrp="1"/>
          </p:cNvSpPr>
          <p:nvPr>
            <p:ph type="title"/>
          </p:nvPr>
        </p:nvSpPr>
        <p:spPr/>
        <p:txBody>
          <a:bodyPr/>
          <a:lstStyle/>
          <a:p>
            <a:r>
              <a:rPr lang="en-US"/>
              <a:t>Tiktok Videos Table Overview (inkl. VideoLength) Anpassung  | @safespace.offiziell - 1 of 20</a:t>
            </a:r>
          </a:p>
        </p:txBody>
      </p:sp>
      <p:graphicFrame>
        <p:nvGraphicFramePr>
          <p:cNvPr id="5" name="Table Placeholder 4">
            <a:extLst>
              <a:ext uri="{FF2B5EF4-FFF2-40B4-BE49-F238E27FC236}">
                <a16:creationId xmlns:a16="http://schemas.microsoft.com/office/drawing/2014/main" id="{A16310DE-EA5F-4F89-AE6A-76EC0753AACE}"/>
              </a:ext>
            </a:extLst>
          </p:cNvPr>
          <p:cNvGraphicFramePr>
            <a:graphicFrameLocks noGrp="1"/>
          </p:cNvGraphicFramePr>
          <p:nvPr>
            <p:ph type="tbl" sz="quarter" idx="13"/>
            <p:extLst>
              <p:ext uri="{D42A27DB-BD31-4B8C-83A1-F6EECF244321}">
                <p14:modId xmlns:p14="http://schemas.microsoft.com/office/powerpoint/2010/main" val="3277136635"/>
              </p:ext>
            </p:extLst>
          </p:nvPr>
        </p:nvGraphicFramePr>
        <p:xfrm>
          <a:off x="457200" y="1731963"/>
          <a:ext cx="7982712" cy="54864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26798392"/>
                    </a:ext>
                  </a:extLst>
                </a:gridCol>
                <a:gridCol w="658368">
                  <a:extLst>
                    <a:ext uri="{9D8B030D-6E8A-4147-A177-3AD203B41FA5}">
                      <a16:colId xmlns:a16="http://schemas.microsoft.com/office/drawing/2014/main" val="677253197"/>
                    </a:ext>
                  </a:extLst>
                </a:gridCol>
                <a:gridCol w="658368">
                  <a:extLst>
                    <a:ext uri="{9D8B030D-6E8A-4147-A177-3AD203B41FA5}">
                      <a16:colId xmlns:a16="http://schemas.microsoft.com/office/drawing/2014/main" val="1441462768"/>
                    </a:ext>
                  </a:extLst>
                </a:gridCol>
                <a:gridCol w="658368">
                  <a:extLst>
                    <a:ext uri="{9D8B030D-6E8A-4147-A177-3AD203B41FA5}">
                      <a16:colId xmlns:a16="http://schemas.microsoft.com/office/drawing/2014/main" val="1223033538"/>
                    </a:ext>
                  </a:extLst>
                </a:gridCol>
                <a:gridCol w="658368">
                  <a:extLst>
                    <a:ext uri="{9D8B030D-6E8A-4147-A177-3AD203B41FA5}">
                      <a16:colId xmlns:a16="http://schemas.microsoft.com/office/drawing/2014/main" val="3921188535"/>
                    </a:ext>
                  </a:extLst>
                </a:gridCol>
                <a:gridCol w="658368">
                  <a:extLst>
                    <a:ext uri="{9D8B030D-6E8A-4147-A177-3AD203B41FA5}">
                      <a16:colId xmlns:a16="http://schemas.microsoft.com/office/drawing/2014/main" val="3954448128"/>
                    </a:ext>
                  </a:extLst>
                </a:gridCol>
                <a:gridCol w="658368">
                  <a:extLst>
                    <a:ext uri="{9D8B030D-6E8A-4147-A177-3AD203B41FA5}">
                      <a16:colId xmlns:a16="http://schemas.microsoft.com/office/drawing/2014/main" val="3516443757"/>
                    </a:ext>
                  </a:extLst>
                </a:gridCol>
                <a:gridCol w="658368">
                  <a:extLst>
                    <a:ext uri="{9D8B030D-6E8A-4147-A177-3AD203B41FA5}">
                      <a16:colId xmlns:a16="http://schemas.microsoft.com/office/drawing/2014/main" val="2021208388"/>
                    </a:ext>
                  </a:extLst>
                </a:gridCol>
                <a:gridCol w="658368">
                  <a:extLst>
                    <a:ext uri="{9D8B030D-6E8A-4147-A177-3AD203B41FA5}">
                      <a16:colId xmlns:a16="http://schemas.microsoft.com/office/drawing/2014/main" val="2252267224"/>
                    </a:ext>
                  </a:extLst>
                </a:gridCol>
                <a:gridCol w="658368">
                  <a:extLst>
                    <a:ext uri="{9D8B030D-6E8A-4147-A177-3AD203B41FA5}">
                      <a16:colId xmlns:a16="http://schemas.microsoft.com/office/drawing/2014/main" val="1019364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extLst>
                  <a:ext uri="{0D108BD9-81ED-4DB2-BD59-A6C34878D82A}">
                    <a16:rowId xmlns:a16="http://schemas.microsoft.com/office/drawing/2014/main" val="1773898703"/>
                  </a:ext>
                </a:extLst>
              </a:tr>
            </a:tbl>
          </a:graphicData>
        </a:graphic>
      </p:graphicFrame>
      <p:sp>
        <p:nvSpPr>
          <p:cNvPr id="4" name="Text Placeholder 3">
            <a:extLst>
              <a:ext uri="{FF2B5EF4-FFF2-40B4-BE49-F238E27FC236}">
                <a16:creationId xmlns:a16="http://schemas.microsoft.com/office/drawing/2014/main" id="{B681D1C6-EA73-4D2D-9C34-32846D90B845}"/>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2662738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46D17-CCC0-4509-8FEF-6A1757BA12F9}"/>
              </a:ext>
            </a:extLst>
          </p:cNvPr>
          <p:cNvSpPr>
            <a:spLocks noGrp="1"/>
          </p:cNvSpPr>
          <p:nvPr>
            <p:ph type="title"/>
          </p:nvPr>
        </p:nvSpPr>
        <p:spPr/>
        <p:txBody>
          <a:bodyPr/>
          <a:lstStyle/>
          <a:p>
            <a:r>
              <a:rPr lang="en-US"/>
              <a:t>Tiktok Videos Table Overview (inkl. VideoLength) Anpassung  | @safespace.offiziell - 2 of 20</a:t>
            </a:r>
          </a:p>
        </p:txBody>
      </p:sp>
      <p:graphicFrame>
        <p:nvGraphicFramePr>
          <p:cNvPr id="5" name="Table Placeholder 4">
            <a:extLst>
              <a:ext uri="{FF2B5EF4-FFF2-40B4-BE49-F238E27FC236}">
                <a16:creationId xmlns:a16="http://schemas.microsoft.com/office/drawing/2014/main" id="{F5DB6DBF-A76F-4B16-BE74-A91A44533A46}"/>
              </a:ext>
            </a:extLst>
          </p:cNvPr>
          <p:cNvGraphicFramePr>
            <a:graphicFrameLocks noGrp="1"/>
          </p:cNvGraphicFramePr>
          <p:nvPr>
            <p:ph type="tbl" sz="quarter" idx="13"/>
            <p:extLst>
              <p:ext uri="{D42A27DB-BD31-4B8C-83A1-F6EECF244321}">
                <p14:modId xmlns:p14="http://schemas.microsoft.com/office/powerpoint/2010/main" val="3578013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52843327"/>
                    </a:ext>
                  </a:extLst>
                </a:gridCol>
                <a:gridCol w="658368">
                  <a:extLst>
                    <a:ext uri="{9D8B030D-6E8A-4147-A177-3AD203B41FA5}">
                      <a16:colId xmlns:a16="http://schemas.microsoft.com/office/drawing/2014/main" val="1674033045"/>
                    </a:ext>
                  </a:extLst>
                </a:gridCol>
                <a:gridCol w="658368">
                  <a:extLst>
                    <a:ext uri="{9D8B030D-6E8A-4147-A177-3AD203B41FA5}">
                      <a16:colId xmlns:a16="http://schemas.microsoft.com/office/drawing/2014/main" val="51213156"/>
                    </a:ext>
                  </a:extLst>
                </a:gridCol>
                <a:gridCol w="658368">
                  <a:extLst>
                    <a:ext uri="{9D8B030D-6E8A-4147-A177-3AD203B41FA5}">
                      <a16:colId xmlns:a16="http://schemas.microsoft.com/office/drawing/2014/main" val="982778253"/>
                    </a:ext>
                  </a:extLst>
                </a:gridCol>
                <a:gridCol w="658368">
                  <a:extLst>
                    <a:ext uri="{9D8B030D-6E8A-4147-A177-3AD203B41FA5}">
                      <a16:colId xmlns:a16="http://schemas.microsoft.com/office/drawing/2014/main" val="546505435"/>
                    </a:ext>
                  </a:extLst>
                </a:gridCol>
                <a:gridCol w="658368">
                  <a:extLst>
                    <a:ext uri="{9D8B030D-6E8A-4147-A177-3AD203B41FA5}">
                      <a16:colId xmlns:a16="http://schemas.microsoft.com/office/drawing/2014/main" val="3052351890"/>
                    </a:ext>
                  </a:extLst>
                </a:gridCol>
                <a:gridCol w="658368">
                  <a:extLst>
                    <a:ext uri="{9D8B030D-6E8A-4147-A177-3AD203B41FA5}">
                      <a16:colId xmlns:a16="http://schemas.microsoft.com/office/drawing/2014/main" val="352331885"/>
                    </a:ext>
                  </a:extLst>
                </a:gridCol>
                <a:gridCol w="658368">
                  <a:extLst>
                    <a:ext uri="{9D8B030D-6E8A-4147-A177-3AD203B41FA5}">
                      <a16:colId xmlns:a16="http://schemas.microsoft.com/office/drawing/2014/main" val="2046300686"/>
                    </a:ext>
                  </a:extLst>
                </a:gridCol>
                <a:gridCol w="658368">
                  <a:extLst>
                    <a:ext uri="{9D8B030D-6E8A-4147-A177-3AD203B41FA5}">
                      <a16:colId xmlns:a16="http://schemas.microsoft.com/office/drawing/2014/main" val="82254101"/>
                    </a:ext>
                  </a:extLst>
                </a:gridCol>
                <a:gridCol w="658368">
                  <a:extLst>
                    <a:ext uri="{9D8B030D-6E8A-4147-A177-3AD203B41FA5}">
                      <a16:colId xmlns:a16="http://schemas.microsoft.com/office/drawing/2014/main" val="136379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extLst>
                  <a:ext uri="{0D108BD9-81ED-4DB2-BD59-A6C34878D82A}">
                    <a16:rowId xmlns:a16="http://schemas.microsoft.com/office/drawing/2014/main" val="1540362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- 2025-09-01 12:57:59</a:t>
                      </a:r>
                      <a:r>
                        <a:rPr kumimoji="0" lang="de-DE" sz="1000" b="0" i="0" u="none" strike="noStrike" kern="1200" cap="none" spc="0" normalizeH="0" baseline="0" noProof="0">
                          <a:ln>
                            <a:noFill/>
                          </a:ln>
                          <a:solidFill>
                            <a:prstClr val="black"/>
                          </a:solidFill>
                          <a:effectLst/>
                          <a:uLnTx/>
                          <a:uFillTx/>
                          <a:latin typeface="Calibri"/>
                          <a:ea typeface="+mn-ea"/>
                          <a:cs typeface="+mn-cs"/>
                        </a:rPr>
                        <a:t>
 Jede Reaktion ist okay, denn immerhin werden hier DEINE Grenzen überschritten. Wenn du magst, sprich doch gerne mit einer erwachsenen Person darüber, der du vertraust. #grenzen #grenzensetzen #aufklärung  Lena: Bah! Das wollte ich nicht sehen. Um es noch mal ganz deutlich zu sagen, damit es Noah aus der 9b auch checkt: Ein ungefragtes D!ckp!c ist kein Flirt, sondern eine Straftat. Hast du ein D!ckp!c bekommen und fragst dich jetzt, was du tun sollst? Anzeigen! Du machst einen Screenshot von der Nummer oder dem Namen der Person und natürlich von dem Bild. Und jetzt? Ab zu D!ckstinction. Einfach das Bild hochladen, ein paar Angaben machen – wann und wo du das Bild bekommen hast – und fertig. Und wenn du die Person nicht anzeigen willst und die Nachricht lieber ignorieren oder blockieren willst, ist das auch völlig fine.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06:49:51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14.8 %</a:t>
                      </a:r>
                    </a:p>
                  </a:txBody>
                  <a:tcPr/>
                </a:tc>
                <a:extLst>
                  <a:ext uri="{0D108BD9-81ED-4DB2-BD59-A6C34878D82A}">
                    <a16:rowId xmlns:a16="http://schemas.microsoft.com/office/drawing/2014/main" val="11399213"/>
                  </a:ext>
                </a:extLst>
              </a:tr>
            </a:tbl>
          </a:graphicData>
        </a:graphic>
      </p:graphicFrame>
      <p:sp>
        <p:nvSpPr>
          <p:cNvPr id="4" name="Text Placeholder 3">
            <a:extLst>
              <a:ext uri="{FF2B5EF4-FFF2-40B4-BE49-F238E27FC236}">
                <a16:creationId xmlns:a16="http://schemas.microsoft.com/office/drawing/2014/main" id="{884881FA-25C1-4733-B2F9-E582CB863366}"/>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3565291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13E1A-3B45-4B72-B7A8-879D49F595C3}"/>
              </a:ext>
            </a:extLst>
          </p:cNvPr>
          <p:cNvSpPr>
            <a:spLocks noGrp="1"/>
          </p:cNvSpPr>
          <p:nvPr>
            <p:ph type="title"/>
          </p:nvPr>
        </p:nvSpPr>
        <p:spPr/>
        <p:txBody>
          <a:bodyPr/>
          <a:lstStyle/>
          <a:p>
            <a:r>
              <a:rPr lang="en-US"/>
              <a:t>Tiktok Videos Table Overview (inkl. VideoLength) Anpassung  | @safespace.offiziell - 3 of 20</a:t>
            </a:r>
          </a:p>
        </p:txBody>
      </p:sp>
      <p:graphicFrame>
        <p:nvGraphicFramePr>
          <p:cNvPr id="5" name="Table Placeholder 4">
            <a:extLst>
              <a:ext uri="{FF2B5EF4-FFF2-40B4-BE49-F238E27FC236}">
                <a16:creationId xmlns:a16="http://schemas.microsoft.com/office/drawing/2014/main" id="{F5B4160C-56D7-44DF-9FF2-3D137F5D88B2}"/>
              </a:ext>
            </a:extLst>
          </p:cNvPr>
          <p:cNvGraphicFramePr>
            <a:graphicFrameLocks noGrp="1"/>
          </p:cNvGraphicFramePr>
          <p:nvPr>
            <p:ph type="tbl" sz="quarter" idx="13"/>
            <p:extLst>
              <p:ext uri="{D42A27DB-BD31-4B8C-83A1-F6EECF244321}">
                <p14:modId xmlns:p14="http://schemas.microsoft.com/office/powerpoint/2010/main" val="1087190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01821357"/>
                    </a:ext>
                  </a:extLst>
                </a:gridCol>
                <a:gridCol w="658368">
                  <a:extLst>
                    <a:ext uri="{9D8B030D-6E8A-4147-A177-3AD203B41FA5}">
                      <a16:colId xmlns:a16="http://schemas.microsoft.com/office/drawing/2014/main" val="3253050520"/>
                    </a:ext>
                  </a:extLst>
                </a:gridCol>
                <a:gridCol w="658368">
                  <a:extLst>
                    <a:ext uri="{9D8B030D-6E8A-4147-A177-3AD203B41FA5}">
                      <a16:colId xmlns:a16="http://schemas.microsoft.com/office/drawing/2014/main" val="2136635818"/>
                    </a:ext>
                  </a:extLst>
                </a:gridCol>
                <a:gridCol w="658368">
                  <a:extLst>
                    <a:ext uri="{9D8B030D-6E8A-4147-A177-3AD203B41FA5}">
                      <a16:colId xmlns:a16="http://schemas.microsoft.com/office/drawing/2014/main" val="507861741"/>
                    </a:ext>
                  </a:extLst>
                </a:gridCol>
                <a:gridCol w="658368">
                  <a:extLst>
                    <a:ext uri="{9D8B030D-6E8A-4147-A177-3AD203B41FA5}">
                      <a16:colId xmlns:a16="http://schemas.microsoft.com/office/drawing/2014/main" val="3107881135"/>
                    </a:ext>
                  </a:extLst>
                </a:gridCol>
                <a:gridCol w="658368">
                  <a:extLst>
                    <a:ext uri="{9D8B030D-6E8A-4147-A177-3AD203B41FA5}">
                      <a16:colId xmlns:a16="http://schemas.microsoft.com/office/drawing/2014/main" val="2064198862"/>
                    </a:ext>
                  </a:extLst>
                </a:gridCol>
                <a:gridCol w="658368">
                  <a:extLst>
                    <a:ext uri="{9D8B030D-6E8A-4147-A177-3AD203B41FA5}">
                      <a16:colId xmlns:a16="http://schemas.microsoft.com/office/drawing/2014/main" val="3603290288"/>
                    </a:ext>
                  </a:extLst>
                </a:gridCol>
                <a:gridCol w="658368">
                  <a:extLst>
                    <a:ext uri="{9D8B030D-6E8A-4147-A177-3AD203B41FA5}">
                      <a16:colId xmlns:a16="http://schemas.microsoft.com/office/drawing/2014/main" val="1954874122"/>
                    </a:ext>
                  </a:extLst>
                </a:gridCol>
                <a:gridCol w="658368">
                  <a:extLst>
                    <a:ext uri="{9D8B030D-6E8A-4147-A177-3AD203B41FA5}">
                      <a16:colId xmlns:a16="http://schemas.microsoft.com/office/drawing/2014/main" val="2137108289"/>
                    </a:ext>
                  </a:extLst>
                </a:gridCol>
                <a:gridCol w="658368">
                  <a:extLst>
                    <a:ext uri="{9D8B030D-6E8A-4147-A177-3AD203B41FA5}">
                      <a16:colId xmlns:a16="http://schemas.microsoft.com/office/drawing/2014/main" val="3555700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extLst>
                  <a:ext uri="{0D108BD9-81ED-4DB2-BD59-A6C34878D82A}">
                    <a16:rowId xmlns:a16="http://schemas.microsoft.com/office/drawing/2014/main" val="1466029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- 2025-09-02 13:22:54</a:t>
                      </a:r>
                      <a:r>
                        <a:rPr kumimoji="0" lang="de-DE" sz="1000" b="0" i="0" u="none" strike="noStrike" kern="1200" cap="none" spc="0" normalizeH="0" baseline="0" noProof="0">
                          <a:ln>
                            <a:noFill/>
                          </a:ln>
                          <a:solidFill>
                            <a:prstClr val="black"/>
                          </a:solidFill>
                          <a:effectLst/>
                          <a:uLnTx/>
                          <a:uFillTx/>
                          <a:latin typeface="Calibri"/>
                          <a:ea typeface="+mn-ea"/>
                          <a:cs typeface="+mn-cs"/>
                        </a:rPr>
                        <a:t>
 Mein Kopf, wenn ich nach einem N@cktbild gefragt werde  + die perfekte Antwort #safespace #hilfe #overthink #pov #ratgeber  Oh mein Gott, er will ein Nacktbild von mir! Aber so ein richtig nacktes Nacktbild? Also nur meine Brüste oder der ganze Körper? Ich fühl mich heute gar nicht hübsch. Wenn ich ihm jetzt schreibe: „Nee, ich will das nicht“, dann ist er bestimmt total enttäuscht. Und ich meine, wir sind ja zusammen und wir lieben uns ja. Bestimmt schickt er mir ja dann auch ein Foto. Dann hätte ich auch ein Bild von ihm. Aber was ist, wenn er das Bild einfach in der ganzen Klasse oder in der Schule rumschickt und das meine Eltern sehen? Oh mein Gott, ich würde nie wieder aus meinem Zimmer gehen. Nee, ich schick ihm keins. Aber eigentlich … Er hat ja jetzt auch so richtig lieb gefragt und er gibt mir auch immer Komplimente zu meinem Körper. Aber ich habe so was auch noch nie gemacht. Ich meine, wie macht man sowas? Stelle ich mich vor den Spiegel? Lege ich mich hin? Wie mache ich das? Was soll ich machen? Ich weiß nicht, wie ich ihm antworten soll.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17.96 %</a:t>
                      </a:r>
                    </a:p>
                  </a:txBody>
                  <a:tcPr/>
                </a:tc>
                <a:extLst>
                  <a:ext uri="{0D108BD9-81ED-4DB2-BD59-A6C34878D82A}">
                    <a16:rowId xmlns:a16="http://schemas.microsoft.com/office/drawing/2014/main" val="421456852"/>
                  </a:ext>
                </a:extLst>
              </a:tr>
            </a:tbl>
          </a:graphicData>
        </a:graphic>
      </p:graphicFrame>
      <p:sp>
        <p:nvSpPr>
          <p:cNvPr id="4" name="Text Placeholder 3">
            <a:extLst>
              <a:ext uri="{FF2B5EF4-FFF2-40B4-BE49-F238E27FC236}">
                <a16:creationId xmlns:a16="http://schemas.microsoft.com/office/drawing/2014/main" id="{4F0F26E7-49C7-45FD-A009-2F7C30F837F6}"/>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1021648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421F9-5088-40DD-B982-6E6687AF4894}"/>
              </a:ext>
            </a:extLst>
          </p:cNvPr>
          <p:cNvSpPr>
            <a:spLocks noGrp="1"/>
          </p:cNvSpPr>
          <p:nvPr>
            <p:ph type="title"/>
          </p:nvPr>
        </p:nvSpPr>
        <p:spPr/>
        <p:txBody>
          <a:bodyPr/>
          <a:lstStyle/>
          <a:p>
            <a:r>
              <a:rPr lang="en-US"/>
              <a:t>Tiktok Videos Table Overview (inkl. VideoLength) Anpassung  | @safespace.offiziell - 4 of 20</a:t>
            </a:r>
          </a:p>
        </p:txBody>
      </p:sp>
      <p:graphicFrame>
        <p:nvGraphicFramePr>
          <p:cNvPr id="5" name="Table Placeholder 4">
            <a:extLst>
              <a:ext uri="{FF2B5EF4-FFF2-40B4-BE49-F238E27FC236}">
                <a16:creationId xmlns:a16="http://schemas.microsoft.com/office/drawing/2014/main" id="{F25A465E-375F-4AFD-8EDB-3086B63997FD}"/>
              </a:ext>
            </a:extLst>
          </p:cNvPr>
          <p:cNvGraphicFramePr>
            <a:graphicFrameLocks noGrp="1"/>
          </p:cNvGraphicFramePr>
          <p:nvPr>
            <p:ph type="tbl" sz="quarter" idx="13"/>
            <p:extLst>
              <p:ext uri="{D42A27DB-BD31-4B8C-83A1-F6EECF244321}">
                <p14:modId xmlns:p14="http://schemas.microsoft.com/office/powerpoint/2010/main" val="1891311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88958932"/>
                    </a:ext>
                  </a:extLst>
                </a:gridCol>
                <a:gridCol w="658368">
                  <a:extLst>
                    <a:ext uri="{9D8B030D-6E8A-4147-A177-3AD203B41FA5}">
                      <a16:colId xmlns:a16="http://schemas.microsoft.com/office/drawing/2014/main" val="3765415803"/>
                    </a:ext>
                  </a:extLst>
                </a:gridCol>
                <a:gridCol w="658368">
                  <a:extLst>
                    <a:ext uri="{9D8B030D-6E8A-4147-A177-3AD203B41FA5}">
                      <a16:colId xmlns:a16="http://schemas.microsoft.com/office/drawing/2014/main" val="1519651455"/>
                    </a:ext>
                  </a:extLst>
                </a:gridCol>
                <a:gridCol w="658368">
                  <a:extLst>
                    <a:ext uri="{9D8B030D-6E8A-4147-A177-3AD203B41FA5}">
                      <a16:colId xmlns:a16="http://schemas.microsoft.com/office/drawing/2014/main" val="2626074816"/>
                    </a:ext>
                  </a:extLst>
                </a:gridCol>
                <a:gridCol w="658368">
                  <a:extLst>
                    <a:ext uri="{9D8B030D-6E8A-4147-A177-3AD203B41FA5}">
                      <a16:colId xmlns:a16="http://schemas.microsoft.com/office/drawing/2014/main" val="1943306876"/>
                    </a:ext>
                  </a:extLst>
                </a:gridCol>
                <a:gridCol w="658368">
                  <a:extLst>
                    <a:ext uri="{9D8B030D-6E8A-4147-A177-3AD203B41FA5}">
                      <a16:colId xmlns:a16="http://schemas.microsoft.com/office/drawing/2014/main" val="703868069"/>
                    </a:ext>
                  </a:extLst>
                </a:gridCol>
                <a:gridCol w="658368">
                  <a:extLst>
                    <a:ext uri="{9D8B030D-6E8A-4147-A177-3AD203B41FA5}">
                      <a16:colId xmlns:a16="http://schemas.microsoft.com/office/drawing/2014/main" val="819507705"/>
                    </a:ext>
                  </a:extLst>
                </a:gridCol>
                <a:gridCol w="658368">
                  <a:extLst>
                    <a:ext uri="{9D8B030D-6E8A-4147-A177-3AD203B41FA5}">
                      <a16:colId xmlns:a16="http://schemas.microsoft.com/office/drawing/2014/main" val="2009025549"/>
                    </a:ext>
                  </a:extLst>
                </a:gridCol>
                <a:gridCol w="658368">
                  <a:extLst>
                    <a:ext uri="{9D8B030D-6E8A-4147-A177-3AD203B41FA5}">
                      <a16:colId xmlns:a16="http://schemas.microsoft.com/office/drawing/2014/main" val="4022849663"/>
                    </a:ext>
                  </a:extLst>
                </a:gridCol>
                <a:gridCol w="658368">
                  <a:extLst>
                    <a:ext uri="{9D8B030D-6E8A-4147-A177-3AD203B41FA5}">
                      <a16:colId xmlns:a16="http://schemas.microsoft.com/office/drawing/2014/main" val="4117686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extLst>
                  <a:ext uri="{0D108BD9-81ED-4DB2-BD59-A6C34878D82A}">
                    <a16:rowId xmlns:a16="http://schemas.microsoft.com/office/drawing/2014/main" val="3969551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- 2025-09-03 12:21:45</a:t>
                      </a:r>
                      <a:r>
                        <a:rPr kumimoji="0" lang="de-DE" sz="1000" b="0" i="0" u="none" strike="noStrike" kern="1200" cap="none" spc="0" normalizeH="0" baseline="0" noProof="0">
                          <a:ln>
                            <a:noFill/>
                          </a:ln>
                          <a:solidFill>
                            <a:prstClr val="black"/>
                          </a:solidFill>
                          <a:effectLst/>
                          <a:uLnTx/>
                          <a:uFillTx/>
                          <a:latin typeface="Calibri"/>
                          <a:ea typeface="+mn-ea"/>
                          <a:cs typeface="+mn-cs"/>
                        </a:rPr>
                        <a:t>
 Nud3s weiterleiten ist nicht nur respektlos, sondern auch illeg@l #safespace #aufklärung #respektlos #gesetz  Bist du die Person, die Nacktbilder von anderen Menschen weiterschickt? Wusstest du, dass du dich damit strafbar machst? Wenn du Nacktbilder von Minderjährigen verbreitest, gilt das nämlich als Verbreitung von Kinder- und Jugendp0rn0gr@phie. Wenn du über 14 bist, kannst du einen Eintrag ins Führungszeugnis als S3xualstraftäter*in und eine Geldstrafe oder eine Freiheitsstrafe von bis zu drei Jahren bekommen. ABER: Nicht jedes Nacktbild aus eurer Kindheit gilt automatisch als Kinder- und Jugendp0rn0gr@phie, das bezieht sich nämlich nur auf s3xuelle Nacktbilder und Videos. Spicy Fotos, die dir geschickt wurden, fallen aber ziemlich safe darunter. Weiterleiten von Fotos oder Videos ist einfach komplett ehrenlos.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4.88 %</a:t>
                      </a:r>
                    </a:p>
                  </a:txBody>
                  <a:tcPr/>
                </a:tc>
                <a:extLst>
                  <a:ext uri="{0D108BD9-81ED-4DB2-BD59-A6C34878D82A}">
                    <a16:rowId xmlns:a16="http://schemas.microsoft.com/office/drawing/2014/main" val="2359448770"/>
                  </a:ext>
                </a:extLst>
              </a:tr>
            </a:tbl>
          </a:graphicData>
        </a:graphic>
      </p:graphicFrame>
      <p:sp>
        <p:nvSpPr>
          <p:cNvPr id="4" name="Text Placeholder 3">
            <a:extLst>
              <a:ext uri="{FF2B5EF4-FFF2-40B4-BE49-F238E27FC236}">
                <a16:creationId xmlns:a16="http://schemas.microsoft.com/office/drawing/2014/main" id="{FFDC0C8E-A89F-4FFA-A082-E460888BDD6C}"/>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1867065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6B8C1-EF14-468E-82B9-B0A872BCAB41}"/>
              </a:ext>
            </a:extLst>
          </p:cNvPr>
          <p:cNvSpPr>
            <a:spLocks noGrp="1"/>
          </p:cNvSpPr>
          <p:nvPr>
            <p:ph type="title"/>
          </p:nvPr>
        </p:nvSpPr>
        <p:spPr/>
        <p:txBody>
          <a:bodyPr/>
          <a:lstStyle/>
          <a:p>
            <a:r>
              <a:rPr lang="en-US"/>
              <a:t>Tiktok Videos Table Overview (inkl. VideoLength) Anpassung  | @safespace.offiziell - 5 of 20</a:t>
            </a:r>
          </a:p>
        </p:txBody>
      </p:sp>
      <p:graphicFrame>
        <p:nvGraphicFramePr>
          <p:cNvPr id="5" name="Table Placeholder 4">
            <a:extLst>
              <a:ext uri="{FF2B5EF4-FFF2-40B4-BE49-F238E27FC236}">
                <a16:creationId xmlns:a16="http://schemas.microsoft.com/office/drawing/2014/main" id="{855BB101-977A-4944-964A-F7254480DDAD}"/>
              </a:ext>
            </a:extLst>
          </p:cNvPr>
          <p:cNvGraphicFramePr>
            <a:graphicFrameLocks noGrp="1"/>
          </p:cNvGraphicFramePr>
          <p:nvPr>
            <p:ph type="tbl" sz="quarter" idx="13"/>
            <p:extLst>
              <p:ext uri="{D42A27DB-BD31-4B8C-83A1-F6EECF244321}">
                <p14:modId xmlns:p14="http://schemas.microsoft.com/office/powerpoint/2010/main" val="2142734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78289306"/>
                    </a:ext>
                  </a:extLst>
                </a:gridCol>
                <a:gridCol w="658368">
                  <a:extLst>
                    <a:ext uri="{9D8B030D-6E8A-4147-A177-3AD203B41FA5}">
                      <a16:colId xmlns:a16="http://schemas.microsoft.com/office/drawing/2014/main" val="4166801152"/>
                    </a:ext>
                  </a:extLst>
                </a:gridCol>
                <a:gridCol w="658368">
                  <a:extLst>
                    <a:ext uri="{9D8B030D-6E8A-4147-A177-3AD203B41FA5}">
                      <a16:colId xmlns:a16="http://schemas.microsoft.com/office/drawing/2014/main" val="1902150450"/>
                    </a:ext>
                  </a:extLst>
                </a:gridCol>
                <a:gridCol w="658368">
                  <a:extLst>
                    <a:ext uri="{9D8B030D-6E8A-4147-A177-3AD203B41FA5}">
                      <a16:colId xmlns:a16="http://schemas.microsoft.com/office/drawing/2014/main" val="3291100818"/>
                    </a:ext>
                  </a:extLst>
                </a:gridCol>
                <a:gridCol w="658368">
                  <a:extLst>
                    <a:ext uri="{9D8B030D-6E8A-4147-A177-3AD203B41FA5}">
                      <a16:colId xmlns:a16="http://schemas.microsoft.com/office/drawing/2014/main" val="1980102280"/>
                    </a:ext>
                  </a:extLst>
                </a:gridCol>
                <a:gridCol w="658368">
                  <a:extLst>
                    <a:ext uri="{9D8B030D-6E8A-4147-A177-3AD203B41FA5}">
                      <a16:colId xmlns:a16="http://schemas.microsoft.com/office/drawing/2014/main" val="3453323348"/>
                    </a:ext>
                  </a:extLst>
                </a:gridCol>
                <a:gridCol w="658368">
                  <a:extLst>
                    <a:ext uri="{9D8B030D-6E8A-4147-A177-3AD203B41FA5}">
                      <a16:colId xmlns:a16="http://schemas.microsoft.com/office/drawing/2014/main" val="2163233380"/>
                    </a:ext>
                  </a:extLst>
                </a:gridCol>
                <a:gridCol w="658368">
                  <a:extLst>
                    <a:ext uri="{9D8B030D-6E8A-4147-A177-3AD203B41FA5}">
                      <a16:colId xmlns:a16="http://schemas.microsoft.com/office/drawing/2014/main" val="397146483"/>
                    </a:ext>
                  </a:extLst>
                </a:gridCol>
                <a:gridCol w="658368">
                  <a:extLst>
                    <a:ext uri="{9D8B030D-6E8A-4147-A177-3AD203B41FA5}">
                      <a16:colId xmlns:a16="http://schemas.microsoft.com/office/drawing/2014/main" val="3408404786"/>
                    </a:ext>
                  </a:extLst>
                </a:gridCol>
                <a:gridCol w="658368">
                  <a:extLst>
                    <a:ext uri="{9D8B030D-6E8A-4147-A177-3AD203B41FA5}">
                      <a16:colId xmlns:a16="http://schemas.microsoft.com/office/drawing/2014/main" val="233459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extLst>
                  <a:ext uri="{0D108BD9-81ED-4DB2-BD59-A6C34878D82A}">
                    <a16:rowId xmlns:a16="http://schemas.microsoft.com/office/drawing/2014/main" val="577921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- 2025-09-04 14:11:16</a:t>
                      </a:r>
                      <a:r>
                        <a:rPr kumimoji="0" lang="de-DE" sz="1000" b="0" i="0" u="none" strike="noStrike" kern="1200" cap="none" spc="0" normalizeH="0" baseline="0" noProof="0">
                          <a:ln>
                            <a:noFill/>
                          </a:ln>
                          <a:solidFill>
                            <a:prstClr val="black"/>
                          </a:solidFill>
                          <a:effectLst/>
                          <a:uLnTx/>
                          <a:uFillTx/>
                          <a:latin typeface="Calibri"/>
                          <a:ea typeface="+mn-ea"/>
                          <a:cs typeface="+mn-cs"/>
                        </a:rPr>
                        <a:t>
 Wenn‘s Dir in der Klassengruppe peinlich wäre, dann schick‘s nicht. #safe #texting #crush #spicy  Lena: Verschick niemals Nacktbilder mit deinem Gesicht drauf! Verschicke nur Bilder, bei denen du auch damit fine bist, wenn sie andere Leute sehen. Denk zum Beispiel an die Leute aus deiner Schule – willst du wirklich, dass Noah aus der 10b dein Bild sieht? Wenn ihr Videos zusammen macht, dann macht sie auf DEINEM Handy und behalt sie auch darauf. Denn es kann sein, dass er sie anderen Leuten zeigt oder weiter verschickt – auch wenn du ihn magst und er vielleicht sogar dein Freund ist, sorry. Es werden Screenshots gemacht, es werden Sticker gemacht, und du willst dich nämlich nicht nach eurem Breakup fragen, ob er sie auch wirklich gelöscht hat oder vielleicht sogar weitergeschickt hat – aus Rache. Und du weißt ganz genau, dass nicht ER dafür fertig gemacht wird, weil er sowas Ehrenloses einfach rumschickt, sondern DU wirst dafür als Schl*** geshamed. Also bring dich nicht in eine Situation, in der du erpresst werden könntest – und schick am besten gar keine Nacktbilder von dir. Aber wenn du es unbedingt tun willst, dann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5.59 %</a:t>
                      </a:r>
                    </a:p>
                  </a:txBody>
                  <a:tcPr/>
                </a:tc>
                <a:extLst>
                  <a:ext uri="{0D108BD9-81ED-4DB2-BD59-A6C34878D82A}">
                    <a16:rowId xmlns:a16="http://schemas.microsoft.com/office/drawing/2014/main" val="3565368334"/>
                  </a:ext>
                </a:extLst>
              </a:tr>
            </a:tbl>
          </a:graphicData>
        </a:graphic>
      </p:graphicFrame>
      <p:sp>
        <p:nvSpPr>
          <p:cNvPr id="4" name="Text Placeholder 3">
            <a:extLst>
              <a:ext uri="{FF2B5EF4-FFF2-40B4-BE49-F238E27FC236}">
                <a16:creationId xmlns:a16="http://schemas.microsoft.com/office/drawing/2014/main" id="{E03137E0-0913-4FD7-B9E1-C3E424AFBCCF}"/>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214439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E3C8D-D608-477C-8CCC-C75551AE34D9}"/>
              </a:ext>
            </a:extLst>
          </p:cNvPr>
          <p:cNvSpPr>
            <a:spLocks noGrp="1"/>
          </p:cNvSpPr>
          <p:nvPr>
            <p:ph type="title"/>
          </p:nvPr>
        </p:nvSpPr>
        <p:spPr/>
        <p:txBody>
          <a:bodyPr/>
          <a:lstStyle/>
          <a:p>
            <a:r>
              <a:rPr lang="en-US"/>
              <a:t>Tiktok Videos Table Overview (inkl. VideoLength) Anpassung  | @safespace.offiziell - 6 of 20</a:t>
            </a:r>
          </a:p>
        </p:txBody>
      </p:sp>
      <p:graphicFrame>
        <p:nvGraphicFramePr>
          <p:cNvPr id="5" name="Table Placeholder 4">
            <a:extLst>
              <a:ext uri="{FF2B5EF4-FFF2-40B4-BE49-F238E27FC236}">
                <a16:creationId xmlns:a16="http://schemas.microsoft.com/office/drawing/2014/main" id="{3EC9367E-ACFC-4A24-BDFD-3774CA1B2E15}"/>
              </a:ext>
            </a:extLst>
          </p:cNvPr>
          <p:cNvGraphicFramePr>
            <a:graphicFrameLocks noGrp="1"/>
          </p:cNvGraphicFramePr>
          <p:nvPr>
            <p:ph type="tbl" sz="quarter" idx="13"/>
            <p:extLst>
              <p:ext uri="{D42A27DB-BD31-4B8C-83A1-F6EECF244321}">
                <p14:modId xmlns:p14="http://schemas.microsoft.com/office/powerpoint/2010/main" val="2617062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60042210"/>
                    </a:ext>
                  </a:extLst>
                </a:gridCol>
                <a:gridCol w="658368">
                  <a:extLst>
                    <a:ext uri="{9D8B030D-6E8A-4147-A177-3AD203B41FA5}">
                      <a16:colId xmlns:a16="http://schemas.microsoft.com/office/drawing/2014/main" val="3374161099"/>
                    </a:ext>
                  </a:extLst>
                </a:gridCol>
                <a:gridCol w="658368">
                  <a:extLst>
                    <a:ext uri="{9D8B030D-6E8A-4147-A177-3AD203B41FA5}">
                      <a16:colId xmlns:a16="http://schemas.microsoft.com/office/drawing/2014/main" val="2685922415"/>
                    </a:ext>
                  </a:extLst>
                </a:gridCol>
                <a:gridCol w="658368">
                  <a:extLst>
                    <a:ext uri="{9D8B030D-6E8A-4147-A177-3AD203B41FA5}">
                      <a16:colId xmlns:a16="http://schemas.microsoft.com/office/drawing/2014/main" val="1272347009"/>
                    </a:ext>
                  </a:extLst>
                </a:gridCol>
                <a:gridCol w="658368">
                  <a:extLst>
                    <a:ext uri="{9D8B030D-6E8A-4147-A177-3AD203B41FA5}">
                      <a16:colId xmlns:a16="http://schemas.microsoft.com/office/drawing/2014/main" val="3431514128"/>
                    </a:ext>
                  </a:extLst>
                </a:gridCol>
                <a:gridCol w="658368">
                  <a:extLst>
                    <a:ext uri="{9D8B030D-6E8A-4147-A177-3AD203B41FA5}">
                      <a16:colId xmlns:a16="http://schemas.microsoft.com/office/drawing/2014/main" val="1451132814"/>
                    </a:ext>
                  </a:extLst>
                </a:gridCol>
                <a:gridCol w="658368">
                  <a:extLst>
                    <a:ext uri="{9D8B030D-6E8A-4147-A177-3AD203B41FA5}">
                      <a16:colId xmlns:a16="http://schemas.microsoft.com/office/drawing/2014/main" val="162781795"/>
                    </a:ext>
                  </a:extLst>
                </a:gridCol>
                <a:gridCol w="658368">
                  <a:extLst>
                    <a:ext uri="{9D8B030D-6E8A-4147-A177-3AD203B41FA5}">
                      <a16:colId xmlns:a16="http://schemas.microsoft.com/office/drawing/2014/main" val="1680632016"/>
                    </a:ext>
                  </a:extLst>
                </a:gridCol>
                <a:gridCol w="658368">
                  <a:extLst>
                    <a:ext uri="{9D8B030D-6E8A-4147-A177-3AD203B41FA5}">
                      <a16:colId xmlns:a16="http://schemas.microsoft.com/office/drawing/2014/main" val="1767778184"/>
                    </a:ext>
                  </a:extLst>
                </a:gridCol>
                <a:gridCol w="658368">
                  <a:extLst>
                    <a:ext uri="{9D8B030D-6E8A-4147-A177-3AD203B41FA5}">
                      <a16:colId xmlns:a16="http://schemas.microsoft.com/office/drawing/2014/main" val="618934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extLst>
                  <a:ext uri="{0D108BD9-81ED-4DB2-BD59-A6C34878D82A}">
                    <a16:rowId xmlns:a16="http://schemas.microsoft.com/office/drawing/2014/main" val="1663125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- 2025-09-08 14:35:52</a:t>
                      </a:r>
                      <a:r>
                        <a:rPr kumimoji="0" lang="de-DE" sz="1000" b="0" i="0" u="none" strike="noStrike" kern="1200" cap="none" spc="0" normalizeH="0" baseline="0" noProof="0">
                          <a:ln>
                            <a:noFill/>
                          </a:ln>
                          <a:solidFill>
                            <a:prstClr val="black"/>
                          </a:solidFill>
                          <a:effectLst/>
                          <a:uLnTx/>
                          <a:uFillTx/>
                          <a:latin typeface="Calibri"/>
                          <a:ea typeface="+mn-ea"/>
                          <a:cs typeface="+mn-cs"/>
                        </a:rPr>
                        <a:t>
 Wie reagiere ich, wenn ich einen Korb bekommen habe? Wie komme ich nach einem Korb klar? #korb #rejection #herzschmerz #crush   Ich habe im letzten Jahr so viele Körbe bekommen, das heißt, ich bin ein kleiner Korb-bekommen-Profi, könnte man sagen. Und ich habe auch einen soliden 4-Punkte-Plan entwickelt, wie es einem damit ein bisschen besser gehen kann danach. Und hier ist dieser Plan. Erstens: Raus aus der Situation. Was wir nicht tun werden, ist, einen mental breakdown vor dieser Person zu haben. Trust, du wirst das nicht. Als Nächstes nimmst du dein Handy, legst es weg und findest eine Möglichkeit, deine Gefühle zu fühlen. Du bist heartbroken, du schämst dich, du trauerst um diese ganzen Fantasien, die du mit der Person hattest, du fühlst dich rejected, du fühlst dich unbeliebt. Finde eine Möglichkeit, diese Gefühle zu fühlen. Mir hilft Tagebuchschreiben oder diese ganzen traurigen Lieder hören, die halt nicht richtig kicken, wenn man nicht genau jetzt Heartbreak hat. Finde dein Outlet. Nicht mit TikTok ablenken, fühlen. Und danach wirst du erst deine Friends anschreiben. Die Person, auf die du Crush hattest, liebt dich vielleicht nicht. Aber weißt du, wer dich liebt? Deine Friends. Aber aus meiner persönlichen Erfahrung ist es aber wichtig, zuerst alle Feels für sich alleine zu fühlen. Als Letztes: And I'mma hold your hand when I say this. Du wirst etwas suchen, was dich so begeistert, wie dieser Crush dich begeistert hat.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3.16 %</a:t>
                      </a:r>
                    </a:p>
                  </a:txBody>
                  <a:tcPr/>
                </a:tc>
                <a:extLst>
                  <a:ext uri="{0D108BD9-81ED-4DB2-BD59-A6C34878D82A}">
                    <a16:rowId xmlns:a16="http://schemas.microsoft.com/office/drawing/2014/main" val="1427139592"/>
                  </a:ext>
                </a:extLst>
              </a:tr>
            </a:tbl>
          </a:graphicData>
        </a:graphic>
      </p:graphicFrame>
      <p:sp>
        <p:nvSpPr>
          <p:cNvPr id="4" name="Text Placeholder 3">
            <a:extLst>
              <a:ext uri="{FF2B5EF4-FFF2-40B4-BE49-F238E27FC236}">
                <a16:creationId xmlns:a16="http://schemas.microsoft.com/office/drawing/2014/main" id="{B16B4D4B-F292-44C4-86A8-1D3DC4EBE7A6}"/>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3908651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49756-8C9C-44A7-9C43-F2D42AF22D86}"/>
              </a:ext>
            </a:extLst>
          </p:cNvPr>
          <p:cNvSpPr>
            <a:spLocks noGrp="1"/>
          </p:cNvSpPr>
          <p:nvPr>
            <p:ph type="title"/>
          </p:nvPr>
        </p:nvSpPr>
        <p:spPr/>
        <p:txBody>
          <a:bodyPr/>
          <a:lstStyle/>
          <a:p>
            <a:r>
              <a:rPr lang="en-US"/>
              <a:t>Tiktok Videos Table Overview (inkl. VideoLength) Anpassung  | @safespace.offiziell - 7 of 20</a:t>
            </a:r>
          </a:p>
        </p:txBody>
      </p:sp>
      <p:graphicFrame>
        <p:nvGraphicFramePr>
          <p:cNvPr id="5" name="Table Placeholder 4">
            <a:extLst>
              <a:ext uri="{FF2B5EF4-FFF2-40B4-BE49-F238E27FC236}">
                <a16:creationId xmlns:a16="http://schemas.microsoft.com/office/drawing/2014/main" id="{EA424D86-5A2C-4677-AA8C-8C6E15193082}"/>
              </a:ext>
            </a:extLst>
          </p:cNvPr>
          <p:cNvGraphicFramePr>
            <a:graphicFrameLocks noGrp="1"/>
          </p:cNvGraphicFramePr>
          <p:nvPr>
            <p:ph type="tbl" sz="quarter" idx="13"/>
            <p:extLst>
              <p:ext uri="{D42A27DB-BD31-4B8C-83A1-F6EECF244321}">
                <p14:modId xmlns:p14="http://schemas.microsoft.com/office/powerpoint/2010/main" val="573016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11967326"/>
                    </a:ext>
                  </a:extLst>
                </a:gridCol>
                <a:gridCol w="658368">
                  <a:extLst>
                    <a:ext uri="{9D8B030D-6E8A-4147-A177-3AD203B41FA5}">
                      <a16:colId xmlns:a16="http://schemas.microsoft.com/office/drawing/2014/main" val="156744089"/>
                    </a:ext>
                  </a:extLst>
                </a:gridCol>
                <a:gridCol w="658368">
                  <a:extLst>
                    <a:ext uri="{9D8B030D-6E8A-4147-A177-3AD203B41FA5}">
                      <a16:colId xmlns:a16="http://schemas.microsoft.com/office/drawing/2014/main" val="4093967210"/>
                    </a:ext>
                  </a:extLst>
                </a:gridCol>
                <a:gridCol w="658368">
                  <a:extLst>
                    <a:ext uri="{9D8B030D-6E8A-4147-A177-3AD203B41FA5}">
                      <a16:colId xmlns:a16="http://schemas.microsoft.com/office/drawing/2014/main" val="996218057"/>
                    </a:ext>
                  </a:extLst>
                </a:gridCol>
                <a:gridCol w="658368">
                  <a:extLst>
                    <a:ext uri="{9D8B030D-6E8A-4147-A177-3AD203B41FA5}">
                      <a16:colId xmlns:a16="http://schemas.microsoft.com/office/drawing/2014/main" val="3035706817"/>
                    </a:ext>
                  </a:extLst>
                </a:gridCol>
                <a:gridCol w="658368">
                  <a:extLst>
                    <a:ext uri="{9D8B030D-6E8A-4147-A177-3AD203B41FA5}">
                      <a16:colId xmlns:a16="http://schemas.microsoft.com/office/drawing/2014/main" val="1073715138"/>
                    </a:ext>
                  </a:extLst>
                </a:gridCol>
                <a:gridCol w="658368">
                  <a:extLst>
                    <a:ext uri="{9D8B030D-6E8A-4147-A177-3AD203B41FA5}">
                      <a16:colId xmlns:a16="http://schemas.microsoft.com/office/drawing/2014/main" val="4187686287"/>
                    </a:ext>
                  </a:extLst>
                </a:gridCol>
                <a:gridCol w="658368">
                  <a:extLst>
                    <a:ext uri="{9D8B030D-6E8A-4147-A177-3AD203B41FA5}">
                      <a16:colId xmlns:a16="http://schemas.microsoft.com/office/drawing/2014/main" val="2846822764"/>
                    </a:ext>
                  </a:extLst>
                </a:gridCol>
                <a:gridCol w="658368">
                  <a:extLst>
                    <a:ext uri="{9D8B030D-6E8A-4147-A177-3AD203B41FA5}">
                      <a16:colId xmlns:a16="http://schemas.microsoft.com/office/drawing/2014/main" val="3234775139"/>
                    </a:ext>
                  </a:extLst>
                </a:gridCol>
                <a:gridCol w="658368">
                  <a:extLst>
                    <a:ext uri="{9D8B030D-6E8A-4147-A177-3AD203B41FA5}">
                      <a16:colId xmlns:a16="http://schemas.microsoft.com/office/drawing/2014/main" val="2329681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extLst>
                  <a:ext uri="{0D108BD9-81ED-4DB2-BD59-A6C34878D82A}">
                    <a16:rowId xmlns:a16="http://schemas.microsoft.com/office/drawing/2014/main" val="2607943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- 2025-09-09 14:06:02</a:t>
                      </a:r>
                      <a:r>
                        <a:rPr kumimoji="0" lang="de-DE" sz="1000" b="0" i="0" u="none" strike="noStrike" kern="1200" cap="none" spc="0" normalizeH="0" baseline="0" noProof="0">
                          <a:ln>
                            <a:noFill/>
                          </a:ln>
                          <a:solidFill>
                            <a:prstClr val="black"/>
                          </a:solidFill>
                          <a:effectLst/>
                          <a:uLnTx/>
                          <a:uFillTx/>
                          <a:latin typeface="Calibri"/>
                          <a:ea typeface="+mn-ea"/>
                          <a:cs typeface="+mn-cs"/>
                        </a:rPr>
                        <a:t>
 Wie gebe ich einen Korb? #dating #crush #korb „Ey, ich mag dich als Mensch richtig gerne, und ich quatsche auch voll gerne mit dir – aber irgendwie spüre ich da keinen Vibe zwischen uns. Ich wünsche dir nur das Beste.“ So korbt ihr richtig! Du warst mit einer Person auf Dates und fühlst es irgendwie nicht mehr und weißt nicht, wie du es beenden sollst? Keine Sorge, so schwer ist das nicht. Sei einfach offen und ehrlich. Dann weiß die Person, was Sache ist. Sei respektvoll und mach der Person auch keine falschen Hoffnungen, mit so Sachen wie: „Ich bin gerade nicht ready für eine Beziehung, aber … !“ Ich weiß, das ist mega unangenehm und man macht das auch nicht gerne – vor allem persönlich. Aber sag einfach so was wie: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6.99 %</a:t>
                      </a:r>
                    </a:p>
                  </a:txBody>
                  <a:tcPr/>
                </a:tc>
                <a:extLst>
                  <a:ext uri="{0D108BD9-81ED-4DB2-BD59-A6C34878D82A}">
                    <a16:rowId xmlns:a16="http://schemas.microsoft.com/office/drawing/2014/main" val="1844163154"/>
                  </a:ext>
                </a:extLst>
              </a:tr>
            </a:tbl>
          </a:graphicData>
        </a:graphic>
      </p:graphicFrame>
      <p:sp>
        <p:nvSpPr>
          <p:cNvPr id="4" name="Text Placeholder 3">
            <a:extLst>
              <a:ext uri="{FF2B5EF4-FFF2-40B4-BE49-F238E27FC236}">
                <a16:creationId xmlns:a16="http://schemas.microsoft.com/office/drawing/2014/main" id="{DA0AE0D6-A964-41C4-866B-84FF6171DADE}"/>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621684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7EC4F-3ABC-469C-B613-F139CB4B2075}"/>
              </a:ext>
            </a:extLst>
          </p:cNvPr>
          <p:cNvSpPr>
            <a:spLocks noGrp="1"/>
          </p:cNvSpPr>
          <p:nvPr>
            <p:ph type="title"/>
          </p:nvPr>
        </p:nvSpPr>
        <p:spPr/>
        <p:txBody>
          <a:bodyPr/>
          <a:lstStyle/>
          <a:p>
            <a:r>
              <a:rPr lang="en-US"/>
              <a:t>Tiktok Videos Table Overview (inkl. VideoLength) Anpassung  | @safespace.offiziell - 8 of 20</a:t>
            </a:r>
          </a:p>
        </p:txBody>
      </p:sp>
      <p:graphicFrame>
        <p:nvGraphicFramePr>
          <p:cNvPr id="5" name="Table Placeholder 4">
            <a:extLst>
              <a:ext uri="{FF2B5EF4-FFF2-40B4-BE49-F238E27FC236}">
                <a16:creationId xmlns:a16="http://schemas.microsoft.com/office/drawing/2014/main" id="{0413D529-4E5B-47ED-8975-DA8146DE37AA}"/>
              </a:ext>
            </a:extLst>
          </p:cNvPr>
          <p:cNvGraphicFramePr>
            <a:graphicFrameLocks noGrp="1"/>
          </p:cNvGraphicFramePr>
          <p:nvPr>
            <p:ph type="tbl" sz="quarter" idx="13"/>
            <p:extLst>
              <p:ext uri="{D42A27DB-BD31-4B8C-83A1-F6EECF244321}">
                <p14:modId xmlns:p14="http://schemas.microsoft.com/office/powerpoint/2010/main" val="4201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30270823"/>
                    </a:ext>
                  </a:extLst>
                </a:gridCol>
                <a:gridCol w="658368">
                  <a:extLst>
                    <a:ext uri="{9D8B030D-6E8A-4147-A177-3AD203B41FA5}">
                      <a16:colId xmlns:a16="http://schemas.microsoft.com/office/drawing/2014/main" val="928737074"/>
                    </a:ext>
                  </a:extLst>
                </a:gridCol>
                <a:gridCol w="658368">
                  <a:extLst>
                    <a:ext uri="{9D8B030D-6E8A-4147-A177-3AD203B41FA5}">
                      <a16:colId xmlns:a16="http://schemas.microsoft.com/office/drawing/2014/main" val="823933498"/>
                    </a:ext>
                  </a:extLst>
                </a:gridCol>
                <a:gridCol w="658368">
                  <a:extLst>
                    <a:ext uri="{9D8B030D-6E8A-4147-A177-3AD203B41FA5}">
                      <a16:colId xmlns:a16="http://schemas.microsoft.com/office/drawing/2014/main" val="144513055"/>
                    </a:ext>
                  </a:extLst>
                </a:gridCol>
                <a:gridCol w="658368">
                  <a:extLst>
                    <a:ext uri="{9D8B030D-6E8A-4147-A177-3AD203B41FA5}">
                      <a16:colId xmlns:a16="http://schemas.microsoft.com/office/drawing/2014/main" val="2106603229"/>
                    </a:ext>
                  </a:extLst>
                </a:gridCol>
                <a:gridCol w="658368">
                  <a:extLst>
                    <a:ext uri="{9D8B030D-6E8A-4147-A177-3AD203B41FA5}">
                      <a16:colId xmlns:a16="http://schemas.microsoft.com/office/drawing/2014/main" val="3531726257"/>
                    </a:ext>
                  </a:extLst>
                </a:gridCol>
                <a:gridCol w="658368">
                  <a:extLst>
                    <a:ext uri="{9D8B030D-6E8A-4147-A177-3AD203B41FA5}">
                      <a16:colId xmlns:a16="http://schemas.microsoft.com/office/drawing/2014/main" val="1089220824"/>
                    </a:ext>
                  </a:extLst>
                </a:gridCol>
                <a:gridCol w="658368">
                  <a:extLst>
                    <a:ext uri="{9D8B030D-6E8A-4147-A177-3AD203B41FA5}">
                      <a16:colId xmlns:a16="http://schemas.microsoft.com/office/drawing/2014/main" val="739271763"/>
                    </a:ext>
                  </a:extLst>
                </a:gridCol>
                <a:gridCol w="658368">
                  <a:extLst>
                    <a:ext uri="{9D8B030D-6E8A-4147-A177-3AD203B41FA5}">
                      <a16:colId xmlns:a16="http://schemas.microsoft.com/office/drawing/2014/main" val="2380072807"/>
                    </a:ext>
                  </a:extLst>
                </a:gridCol>
                <a:gridCol w="658368">
                  <a:extLst>
                    <a:ext uri="{9D8B030D-6E8A-4147-A177-3AD203B41FA5}">
                      <a16:colId xmlns:a16="http://schemas.microsoft.com/office/drawing/2014/main" val="2003414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extLst>
                  <a:ext uri="{0D108BD9-81ED-4DB2-BD59-A6C34878D82A}">
                    <a16:rowId xmlns:a16="http://schemas.microsoft.com/office/drawing/2014/main" val="627730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- 2025-09-10 11:03:12</a:t>
                      </a:r>
                      <a:r>
                        <a:rPr kumimoji="0" lang="de-DE" sz="1000" b="0" i="0" u="none" strike="noStrike" kern="1200" cap="none" spc="0" normalizeH="0" baseline="0" noProof="0">
                          <a:ln>
                            <a:noFill/>
                          </a:ln>
                          <a:solidFill>
                            <a:prstClr val="black"/>
                          </a:solidFill>
                          <a:effectLst/>
                          <a:uLnTx/>
                          <a:uFillTx/>
                          <a:latin typeface="Calibri"/>
                          <a:ea typeface="+mn-ea"/>
                          <a:cs typeface="+mn-cs"/>
                        </a:rPr>
                        <a:t>
 Gründe, warum Gleitgel auch solo geil ist #aufklärung #berührung #tipps #underrated   Wenn ich euch heute einen krassen Tipp geben kann, dann: Gleitgel ist so underrated! Digga, wir kennen es alle. Wir laufen im Drogeriemarkt daran vorbei, haben intensiven Augenkontakt mit den Gleitgeltuben. Ja, und du möchtest es jetzt ausprobieren? Weißt aber gar nicht, wofür? Ich habe hier ein paar Tipps für dich. Beim M@sturbieren kann das Gleitgel auf deiner Vv oder Aubergine alle Berührungen intensiver, smoother machen. Und beim GV, ja, da gleitet alles besser, fühlt sich schöner an. Denn wenn es zu trocken ist und dann Reibung entsteht, ah, das kann so schmerzen. Also probiers mal Gleitgel aus, tuts dahin, wo es sich gut anfühlt, denn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14.58 %</a:t>
                      </a:r>
                    </a:p>
                  </a:txBody>
                  <a:tcPr/>
                </a:tc>
                <a:extLst>
                  <a:ext uri="{0D108BD9-81ED-4DB2-BD59-A6C34878D82A}">
                    <a16:rowId xmlns:a16="http://schemas.microsoft.com/office/drawing/2014/main" val="1667744599"/>
                  </a:ext>
                </a:extLst>
              </a:tr>
            </a:tbl>
          </a:graphicData>
        </a:graphic>
      </p:graphicFrame>
      <p:sp>
        <p:nvSpPr>
          <p:cNvPr id="4" name="Text Placeholder 3">
            <a:extLst>
              <a:ext uri="{FF2B5EF4-FFF2-40B4-BE49-F238E27FC236}">
                <a16:creationId xmlns:a16="http://schemas.microsoft.com/office/drawing/2014/main" id="{9E309491-690B-4CFF-BDE8-3EEF92947675}"/>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414480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31000-9078-44E8-95EF-958F73E633EE}"/>
              </a:ext>
            </a:extLst>
          </p:cNvPr>
          <p:cNvSpPr>
            <a:spLocks noGrp="1"/>
          </p:cNvSpPr>
          <p:nvPr>
            <p:ph type="title"/>
          </p:nvPr>
        </p:nvSpPr>
        <p:spPr/>
        <p:txBody>
          <a:bodyPr/>
          <a:lstStyle/>
          <a:p>
            <a:r>
              <a:rPr lang="en-US"/>
              <a:t>Tiktok Videos Table Overview (inkl. VideoLength) Anpassung  | @safespace.offiziell - 9 of 20</a:t>
            </a:r>
          </a:p>
        </p:txBody>
      </p:sp>
      <p:graphicFrame>
        <p:nvGraphicFramePr>
          <p:cNvPr id="5" name="Table Placeholder 4">
            <a:extLst>
              <a:ext uri="{FF2B5EF4-FFF2-40B4-BE49-F238E27FC236}">
                <a16:creationId xmlns:a16="http://schemas.microsoft.com/office/drawing/2014/main" id="{38955054-0E13-499E-8D12-87DD5FDC5A2C}"/>
              </a:ext>
            </a:extLst>
          </p:cNvPr>
          <p:cNvGraphicFramePr>
            <a:graphicFrameLocks noGrp="1"/>
          </p:cNvGraphicFramePr>
          <p:nvPr>
            <p:ph type="tbl" sz="quarter" idx="13"/>
            <p:extLst>
              <p:ext uri="{D42A27DB-BD31-4B8C-83A1-F6EECF244321}">
                <p14:modId xmlns:p14="http://schemas.microsoft.com/office/powerpoint/2010/main" val="2379621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81092757"/>
                    </a:ext>
                  </a:extLst>
                </a:gridCol>
                <a:gridCol w="658368">
                  <a:extLst>
                    <a:ext uri="{9D8B030D-6E8A-4147-A177-3AD203B41FA5}">
                      <a16:colId xmlns:a16="http://schemas.microsoft.com/office/drawing/2014/main" val="861039480"/>
                    </a:ext>
                  </a:extLst>
                </a:gridCol>
                <a:gridCol w="658368">
                  <a:extLst>
                    <a:ext uri="{9D8B030D-6E8A-4147-A177-3AD203B41FA5}">
                      <a16:colId xmlns:a16="http://schemas.microsoft.com/office/drawing/2014/main" val="323396648"/>
                    </a:ext>
                  </a:extLst>
                </a:gridCol>
                <a:gridCol w="658368">
                  <a:extLst>
                    <a:ext uri="{9D8B030D-6E8A-4147-A177-3AD203B41FA5}">
                      <a16:colId xmlns:a16="http://schemas.microsoft.com/office/drawing/2014/main" val="2648167345"/>
                    </a:ext>
                  </a:extLst>
                </a:gridCol>
                <a:gridCol w="658368">
                  <a:extLst>
                    <a:ext uri="{9D8B030D-6E8A-4147-A177-3AD203B41FA5}">
                      <a16:colId xmlns:a16="http://schemas.microsoft.com/office/drawing/2014/main" val="1670415907"/>
                    </a:ext>
                  </a:extLst>
                </a:gridCol>
                <a:gridCol w="658368">
                  <a:extLst>
                    <a:ext uri="{9D8B030D-6E8A-4147-A177-3AD203B41FA5}">
                      <a16:colId xmlns:a16="http://schemas.microsoft.com/office/drawing/2014/main" val="539437511"/>
                    </a:ext>
                  </a:extLst>
                </a:gridCol>
                <a:gridCol w="658368">
                  <a:extLst>
                    <a:ext uri="{9D8B030D-6E8A-4147-A177-3AD203B41FA5}">
                      <a16:colId xmlns:a16="http://schemas.microsoft.com/office/drawing/2014/main" val="3040977655"/>
                    </a:ext>
                  </a:extLst>
                </a:gridCol>
                <a:gridCol w="658368">
                  <a:extLst>
                    <a:ext uri="{9D8B030D-6E8A-4147-A177-3AD203B41FA5}">
                      <a16:colId xmlns:a16="http://schemas.microsoft.com/office/drawing/2014/main" val="1330672836"/>
                    </a:ext>
                  </a:extLst>
                </a:gridCol>
                <a:gridCol w="658368">
                  <a:extLst>
                    <a:ext uri="{9D8B030D-6E8A-4147-A177-3AD203B41FA5}">
                      <a16:colId xmlns:a16="http://schemas.microsoft.com/office/drawing/2014/main" val="108939253"/>
                    </a:ext>
                  </a:extLst>
                </a:gridCol>
                <a:gridCol w="658368">
                  <a:extLst>
                    <a:ext uri="{9D8B030D-6E8A-4147-A177-3AD203B41FA5}">
                      <a16:colId xmlns:a16="http://schemas.microsoft.com/office/drawing/2014/main" val="2213228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extLst>
                  <a:ext uri="{0D108BD9-81ED-4DB2-BD59-A6C34878D82A}">
                    <a16:rowId xmlns:a16="http://schemas.microsoft.com/office/drawing/2014/main" val="4025027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- 2025-09-12 17:35:43</a:t>
                      </a:r>
                      <a:r>
                        <a:rPr kumimoji="0" lang="de-DE" sz="1000" b="0" i="0" u="none" strike="noStrike" kern="1200" cap="none" spc="0" normalizeH="0" baseline="0" noProof="0">
                          <a:ln>
                            <a:noFill/>
                          </a:ln>
                          <a:solidFill>
                            <a:prstClr val="black"/>
                          </a:solidFill>
                          <a:effectLst/>
                          <a:uLnTx/>
                          <a:uFillTx/>
                          <a:latin typeface="Calibri"/>
                          <a:ea typeface="+mn-ea"/>
                          <a:cs typeface="+mn-cs"/>
                        </a:rPr>
                        <a:t>
 Wie funktioniert das Femidom, das Kondom für die V@gina? #femidom #gummi #gv #rambazamba #verhütung    Lena: Wusstest du, dass es auch Gummis für die VV gibt? Das hier nennt sich Femidom. Das kannst du ganz easy schon ein paar Stunden vor dem Rambazamba einführen, damit deine seggsy time nicht unterbrochen wird. Es schützt, genauso wie das Gummi für die Wiener, vor STIs. Klar, das Ding ist so ein bisschen größer als ein normales Gummi, aber: Beim GV spürst du es trotzdem kaum. Und so funktioniert es: Du nimmst dir den Ring, drückst ihn einmal und schiebst ihn dann bei dir rein. Du kannst dann so ein bisschen mit deinen Fingern noch mal innen drin nachjustieren und es wirklich ganz tief reinschieben. Es ist wirklich schwierig, es ist sehr glitschig, und am Ende muss es dann so bei dir drinliegen. Und so muss es außen aussehen, dass das Ende auf deiner VV liegt. Nach dem Spaß einfach zudrehen, rausziehen und ab in den Müll damit.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001:18:35:30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29.96 %</a:t>
                      </a:r>
                    </a:p>
                  </a:txBody>
                  <a:tcPr/>
                </a:tc>
                <a:extLst>
                  <a:ext uri="{0D108BD9-81ED-4DB2-BD59-A6C34878D82A}">
                    <a16:rowId xmlns:a16="http://schemas.microsoft.com/office/drawing/2014/main" val="200766208"/>
                  </a:ext>
                </a:extLst>
              </a:tr>
            </a:tbl>
          </a:graphicData>
        </a:graphic>
      </p:graphicFrame>
      <p:sp>
        <p:nvSpPr>
          <p:cNvPr id="4" name="Text Placeholder 3">
            <a:extLst>
              <a:ext uri="{FF2B5EF4-FFF2-40B4-BE49-F238E27FC236}">
                <a16:creationId xmlns:a16="http://schemas.microsoft.com/office/drawing/2014/main" id="{6ED0C106-2492-4950-A866-AD5799859CDD}"/>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4007810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0D693-6921-4812-901B-E4EAE1FB8E49}"/>
              </a:ext>
            </a:extLst>
          </p:cNvPr>
          <p:cNvSpPr>
            <a:spLocks noGrp="1"/>
          </p:cNvSpPr>
          <p:nvPr>
            <p:ph type="title"/>
          </p:nvPr>
        </p:nvSpPr>
        <p:spPr/>
        <p:txBody>
          <a:bodyPr/>
          <a:lstStyle/>
          <a:p>
            <a:r>
              <a:rPr lang="en-US"/>
              <a:t>Tiktok Videos Table Overview (inkl. VideoLength) Anpassung  | @safespace.offiziell - 10 of 20</a:t>
            </a:r>
          </a:p>
        </p:txBody>
      </p:sp>
      <p:graphicFrame>
        <p:nvGraphicFramePr>
          <p:cNvPr id="5" name="Table Placeholder 4">
            <a:extLst>
              <a:ext uri="{FF2B5EF4-FFF2-40B4-BE49-F238E27FC236}">
                <a16:creationId xmlns:a16="http://schemas.microsoft.com/office/drawing/2014/main" id="{4F3020FB-16FB-46F3-B9E4-20886A3DC77D}"/>
              </a:ext>
            </a:extLst>
          </p:cNvPr>
          <p:cNvGraphicFramePr>
            <a:graphicFrameLocks noGrp="1"/>
          </p:cNvGraphicFramePr>
          <p:nvPr>
            <p:ph type="tbl" sz="quarter" idx="13"/>
            <p:extLst>
              <p:ext uri="{D42A27DB-BD31-4B8C-83A1-F6EECF244321}">
                <p14:modId xmlns:p14="http://schemas.microsoft.com/office/powerpoint/2010/main" val="3329904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03263298"/>
                    </a:ext>
                  </a:extLst>
                </a:gridCol>
                <a:gridCol w="658368">
                  <a:extLst>
                    <a:ext uri="{9D8B030D-6E8A-4147-A177-3AD203B41FA5}">
                      <a16:colId xmlns:a16="http://schemas.microsoft.com/office/drawing/2014/main" val="3133945156"/>
                    </a:ext>
                  </a:extLst>
                </a:gridCol>
                <a:gridCol w="658368">
                  <a:extLst>
                    <a:ext uri="{9D8B030D-6E8A-4147-A177-3AD203B41FA5}">
                      <a16:colId xmlns:a16="http://schemas.microsoft.com/office/drawing/2014/main" val="1886474060"/>
                    </a:ext>
                  </a:extLst>
                </a:gridCol>
                <a:gridCol w="658368">
                  <a:extLst>
                    <a:ext uri="{9D8B030D-6E8A-4147-A177-3AD203B41FA5}">
                      <a16:colId xmlns:a16="http://schemas.microsoft.com/office/drawing/2014/main" val="458510184"/>
                    </a:ext>
                  </a:extLst>
                </a:gridCol>
                <a:gridCol w="658368">
                  <a:extLst>
                    <a:ext uri="{9D8B030D-6E8A-4147-A177-3AD203B41FA5}">
                      <a16:colId xmlns:a16="http://schemas.microsoft.com/office/drawing/2014/main" val="154178746"/>
                    </a:ext>
                  </a:extLst>
                </a:gridCol>
                <a:gridCol w="658368">
                  <a:extLst>
                    <a:ext uri="{9D8B030D-6E8A-4147-A177-3AD203B41FA5}">
                      <a16:colId xmlns:a16="http://schemas.microsoft.com/office/drawing/2014/main" val="2986606989"/>
                    </a:ext>
                  </a:extLst>
                </a:gridCol>
                <a:gridCol w="658368">
                  <a:extLst>
                    <a:ext uri="{9D8B030D-6E8A-4147-A177-3AD203B41FA5}">
                      <a16:colId xmlns:a16="http://schemas.microsoft.com/office/drawing/2014/main" val="2334219526"/>
                    </a:ext>
                  </a:extLst>
                </a:gridCol>
                <a:gridCol w="658368">
                  <a:extLst>
                    <a:ext uri="{9D8B030D-6E8A-4147-A177-3AD203B41FA5}">
                      <a16:colId xmlns:a16="http://schemas.microsoft.com/office/drawing/2014/main" val="2751557883"/>
                    </a:ext>
                  </a:extLst>
                </a:gridCol>
                <a:gridCol w="658368">
                  <a:extLst>
                    <a:ext uri="{9D8B030D-6E8A-4147-A177-3AD203B41FA5}">
                      <a16:colId xmlns:a16="http://schemas.microsoft.com/office/drawing/2014/main" val="828081272"/>
                    </a:ext>
                  </a:extLst>
                </a:gridCol>
                <a:gridCol w="658368">
                  <a:extLst>
                    <a:ext uri="{9D8B030D-6E8A-4147-A177-3AD203B41FA5}">
                      <a16:colId xmlns:a16="http://schemas.microsoft.com/office/drawing/2014/main" val="2083586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extLst>
                  <a:ext uri="{0D108BD9-81ED-4DB2-BD59-A6C34878D82A}">
                    <a16:rowId xmlns:a16="http://schemas.microsoft.com/office/drawing/2014/main" val="1847948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- 2025-09-15 13:43:20</a:t>
                      </a:r>
                      <a:r>
                        <a:rPr kumimoji="0" lang="de-DE" sz="1000" b="0" i="0" u="none" strike="noStrike" kern="1200" cap="none" spc="0" normalizeH="0" baseline="0" noProof="0">
                          <a:ln>
                            <a:noFill/>
                          </a:ln>
                          <a:solidFill>
                            <a:prstClr val="black"/>
                          </a:solidFill>
                          <a:effectLst/>
                          <a:uLnTx/>
                          <a:uFillTx/>
                          <a:latin typeface="Calibri"/>
                          <a:ea typeface="+mn-ea"/>
                          <a:cs typeface="+mn-cs"/>
                        </a:rPr>
                        <a:t>
 Generell hat ein Gummi einen Pearl-Index zwischen zwei und 12 – what? Heißt einfach nur: Wenn 100 Menschen beim GV nur mit einem Gummi verhüten, kommt es bei fünf Menschen zu einer Schwangerschaft + Gummis schützen nicht nur vor einer Schwangerschaft, sondern auch vor s€xu€ll übertragbaren Krankheiten. #rambazamba #verhütung #gummi #gv #aufklärung    Hier könnt ihr eure Gummi-Größe herausfinden: @safespace    Du hast gerade das erste Mal GV und fragst dich, ob das Gummi ausreicht zum Verhüten? An sich ist das eine ziemlich sichere Verhütungsmethode, allerdings muss es dafür auch richtig genutzt werden. Wichtig ist, dass das Gummi auch richtig gut sitzt und nicht zu groß oder zu klein ist. Zum anderen haben Gummis ein Ablaufdatum. Das heißt, dass sie irgendwann auch nicht mehr gut sind. Achso und wenn ihr das Gummi falsch herum draufsetzt, dann auf gar keinen Fall einfach umdrehen und weiter benutzen, sondern direkt ein neues nehmen. Und bevor ihr loslegt - probiert erstmal aus wie und ob ihr das Gummi überhaupt richtig drauf bekommt. Have fun!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2276385788"/>
                  </a:ext>
                </a:extLst>
              </a:tr>
            </a:tbl>
          </a:graphicData>
        </a:graphic>
      </p:graphicFrame>
      <p:sp>
        <p:nvSpPr>
          <p:cNvPr id="4" name="Text Placeholder 3">
            <a:extLst>
              <a:ext uri="{FF2B5EF4-FFF2-40B4-BE49-F238E27FC236}">
                <a16:creationId xmlns:a16="http://schemas.microsoft.com/office/drawing/2014/main" id="{7DED2335-B77A-41DD-983F-7AA4746303D9}"/>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3823606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DA887-0465-41AA-824D-343C64236D76}"/>
              </a:ext>
            </a:extLst>
          </p:cNvPr>
          <p:cNvSpPr>
            <a:spLocks noGrp="1"/>
          </p:cNvSpPr>
          <p:nvPr>
            <p:ph type="title"/>
          </p:nvPr>
        </p:nvSpPr>
        <p:spPr/>
        <p:txBody>
          <a:bodyPr/>
          <a:lstStyle/>
          <a:p>
            <a:r>
              <a:rPr lang="en-US"/>
              <a:t>Tiktok Videos Table Overview (inkl. VideoLength) Anpassung  | @safespace.offiziell - 11 of 20</a:t>
            </a:r>
          </a:p>
        </p:txBody>
      </p:sp>
      <p:graphicFrame>
        <p:nvGraphicFramePr>
          <p:cNvPr id="5" name="Table Placeholder 4">
            <a:extLst>
              <a:ext uri="{FF2B5EF4-FFF2-40B4-BE49-F238E27FC236}">
                <a16:creationId xmlns:a16="http://schemas.microsoft.com/office/drawing/2014/main" id="{5ABDD271-603A-4D7F-8EF3-DBEF2388282D}"/>
              </a:ext>
            </a:extLst>
          </p:cNvPr>
          <p:cNvGraphicFramePr>
            <a:graphicFrameLocks noGrp="1"/>
          </p:cNvGraphicFramePr>
          <p:nvPr>
            <p:ph type="tbl" sz="quarter" idx="13"/>
            <p:extLst>
              <p:ext uri="{D42A27DB-BD31-4B8C-83A1-F6EECF244321}">
                <p14:modId xmlns:p14="http://schemas.microsoft.com/office/powerpoint/2010/main" val="3955003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61350729"/>
                    </a:ext>
                  </a:extLst>
                </a:gridCol>
                <a:gridCol w="658368">
                  <a:extLst>
                    <a:ext uri="{9D8B030D-6E8A-4147-A177-3AD203B41FA5}">
                      <a16:colId xmlns:a16="http://schemas.microsoft.com/office/drawing/2014/main" val="2691270511"/>
                    </a:ext>
                  </a:extLst>
                </a:gridCol>
                <a:gridCol w="658368">
                  <a:extLst>
                    <a:ext uri="{9D8B030D-6E8A-4147-A177-3AD203B41FA5}">
                      <a16:colId xmlns:a16="http://schemas.microsoft.com/office/drawing/2014/main" val="2649351578"/>
                    </a:ext>
                  </a:extLst>
                </a:gridCol>
                <a:gridCol w="658368">
                  <a:extLst>
                    <a:ext uri="{9D8B030D-6E8A-4147-A177-3AD203B41FA5}">
                      <a16:colId xmlns:a16="http://schemas.microsoft.com/office/drawing/2014/main" val="183352093"/>
                    </a:ext>
                  </a:extLst>
                </a:gridCol>
                <a:gridCol w="658368">
                  <a:extLst>
                    <a:ext uri="{9D8B030D-6E8A-4147-A177-3AD203B41FA5}">
                      <a16:colId xmlns:a16="http://schemas.microsoft.com/office/drawing/2014/main" val="3019593818"/>
                    </a:ext>
                  </a:extLst>
                </a:gridCol>
                <a:gridCol w="658368">
                  <a:extLst>
                    <a:ext uri="{9D8B030D-6E8A-4147-A177-3AD203B41FA5}">
                      <a16:colId xmlns:a16="http://schemas.microsoft.com/office/drawing/2014/main" val="878169438"/>
                    </a:ext>
                  </a:extLst>
                </a:gridCol>
                <a:gridCol w="658368">
                  <a:extLst>
                    <a:ext uri="{9D8B030D-6E8A-4147-A177-3AD203B41FA5}">
                      <a16:colId xmlns:a16="http://schemas.microsoft.com/office/drawing/2014/main" val="2945845818"/>
                    </a:ext>
                  </a:extLst>
                </a:gridCol>
                <a:gridCol w="658368">
                  <a:extLst>
                    <a:ext uri="{9D8B030D-6E8A-4147-A177-3AD203B41FA5}">
                      <a16:colId xmlns:a16="http://schemas.microsoft.com/office/drawing/2014/main" val="2637263"/>
                    </a:ext>
                  </a:extLst>
                </a:gridCol>
                <a:gridCol w="658368">
                  <a:extLst>
                    <a:ext uri="{9D8B030D-6E8A-4147-A177-3AD203B41FA5}">
                      <a16:colId xmlns:a16="http://schemas.microsoft.com/office/drawing/2014/main" val="1270994956"/>
                    </a:ext>
                  </a:extLst>
                </a:gridCol>
                <a:gridCol w="658368">
                  <a:extLst>
                    <a:ext uri="{9D8B030D-6E8A-4147-A177-3AD203B41FA5}">
                      <a16:colId xmlns:a16="http://schemas.microsoft.com/office/drawing/2014/main" val="944191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extLst>
                  <a:ext uri="{0D108BD9-81ED-4DB2-BD59-A6C34878D82A}">
                    <a16:rowId xmlns:a16="http://schemas.microsoft.com/office/drawing/2014/main" val="1373739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- 2025-09-16 13:07:16</a:t>
                      </a:r>
                      <a:r>
                        <a:rPr kumimoji="0" lang="de-DE" sz="1000" b="0" i="0" u="none" strike="noStrike" kern="1200" cap="none" spc="0" normalizeH="0" baseline="0" noProof="0">
                          <a:ln>
                            <a:noFill/>
                          </a:ln>
                          <a:solidFill>
                            <a:prstClr val="black"/>
                          </a:solidFill>
                          <a:effectLst/>
                          <a:uLnTx/>
                          <a:uFillTx/>
                          <a:latin typeface="Calibri"/>
                          <a:ea typeface="+mn-ea"/>
                          <a:cs typeface="+mn-cs"/>
                        </a:rPr>
                        <a:t>
 Bin ich bi? Seine s*uelle Orientierung herauszufinden und zu akzeptieren kann ganz schön tricky sein. Wir sind für euch da, wenn ihr Fragen habt 💜 #bi #hetero #homo #gender #identität    Nathalia: Bin ich bi? Schatz, wenn du das hier schon eingegeben hast, dann könnte das schon ein Indiz sein. Da bin ich ehrlich. Aber anyways, I got you, ich habe hier ein paar Fragen, an denen du das abchecken könntest. Wer ist gerade dein Crush? Ein Boy, ein Girl, beide? Wer ist gerade dein Celebrity-Crush? Schauspielerin? Sänger? Beide? Wenn du dir vorstellst, mit jemandem zu knutschen oder GV zu haben, an wen denkst du da? An einen Boy, an dein Girl? Mal ein Boy, mal ein Girl? Kleiner Tipp: Knutsch mal mit deiner besten Freundin und mit deinem besten Kumpel rum und schau mal, bei wem es kribbelt. Bei beiden oder nur bei einem davon? Maus, ich weiß, die eigene S€ggsualität zu finden ist mega tricky, been there, done that. Hauptsache, du vergleichst dich nicht mit anderen, okay? Die einen checken es, wenn sie Kids sind, die anderen, wenn sie älter sind. Alles voll fine. Hauptsache ist, du bleibst dir selber treu, du musst dich einfach selbst kennenlernen und dann auch dich trauen, selbst zu deinen Gefühlen zu stehen. Und denk dran, S€ggsualität ist wandelbar.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06:45:50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2.88 %</a:t>
                      </a:r>
                    </a:p>
                  </a:txBody>
                  <a:tcPr/>
                </a:tc>
                <a:extLst>
                  <a:ext uri="{0D108BD9-81ED-4DB2-BD59-A6C34878D82A}">
                    <a16:rowId xmlns:a16="http://schemas.microsoft.com/office/drawing/2014/main" val="1804539625"/>
                  </a:ext>
                </a:extLst>
              </a:tr>
            </a:tbl>
          </a:graphicData>
        </a:graphic>
      </p:graphicFrame>
      <p:sp>
        <p:nvSpPr>
          <p:cNvPr id="4" name="Text Placeholder 3">
            <a:extLst>
              <a:ext uri="{FF2B5EF4-FFF2-40B4-BE49-F238E27FC236}">
                <a16:creationId xmlns:a16="http://schemas.microsoft.com/office/drawing/2014/main" id="{5BDF2FCE-5D1E-4606-9BF9-8DA2505A0553}"/>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2785137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689CA-F488-43F0-9A1F-BD1CBCD255AC}"/>
              </a:ext>
            </a:extLst>
          </p:cNvPr>
          <p:cNvSpPr>
            <a:spLocks noGrp="1"/>
          </p:cNvSpPr>
          <p:nvPr>
            <p:ph type="title"/>
          </p:nvPr>
        </p:nvSpPr>
        <p:spPr/>
        <p:txBody>
          <a:bodyPr/>
          <a:lstStyle/>
          <a:p>
            <a:r>
              <a:rPr lang="en-US"/>
              <a:t>Tiktok Videos Table Overview (inkl. VideoLength) Anpassung  | @safespace.offiziell - 12 of 20</a:t>
            </a:r>
          </a:p>
        </p:txBody>
      </p:sp>
      <p:graphicFrame>
        <p:nvGraphicFramePr>
          <p:cNvPr id="5" name="Table Placeholder 4">
            <a:extLst>
              <a:ext uri="{FF2B5EF4-FFF2-40B4-BE49-F238E27FC236}">
                <a16:creationId xmlns:a16="http://schemas.microsoft.com/office/drawing/2014/main" id="{FA3F69ED-A4B1-4619-A812-35F37A952D02}"/>
              </a:ext>
            </a:extLst>
          </p:cNvPr>
          <p:cNvGraphicFramePr>
            <a:graphicFrameLocks noGrp="1"/>
          </p:cNvGraphicFramePr>
          <p:nvPr>
            <p:ph type="tbl" sz="quarter" idx="13"/>
            <p:extLst>
              <p:ext uri="{D42A27DB-BD31-4B8C-83A1-F6EECF244321}">
                <p14:modId xmlns:p14="http://schemas.microsoft.com/office/powerpoint/2010/main" val="3575309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35014100"/>
                    </a:ext>
                  </a:extLst>
                </a:gridCol>
                <a:gridCol w="658368">
                  <a:extLst>
                    <a:ext uri="{9D8B030D-6E8A-4147-A177-3AD203B41FA5}">
                      <a16:colId xmlns:a16="http://schemas.microsoft.com/office/drawing/2014/main" val="886593084"/>
                    </a:ext>
                  </a:extLst>
                </a:gridCol>
                <a:gridCol w="658368">
                  <a:extLst>
                    <a:ext uri="{9D8B030D-6E8A-4147-A177-3AD203B41FA5}">
                      <a16:colId xmlns:a16="http://schemas.microsoft.com/office/drawing/2014/main" val="3772299120"/>
                    </a:ext>
                  </a:extLst>
                </a:gridCol>
                <a:gridCol w="658368">
                  <a:extLst>
                    <a:ext uri="{9D8B030D-6E8A-4147-A177-3AD203B41FA5}">
                      <a16:colId xmlns:a16="http://schemas.microsoft.com/office/drawing/2014/main" val="1978905696"/>
                    </a:ext>
                  </a:extLst>
                </a:gridCol>
                <a:gridCol w="658368">
                  <a:extLst>
                    <a:ext uri="{9D8B030D-6E8A-4147-A177-3AD203B41FA5}">
                      <a16:colId xmlns:a16="http://schemas.microsoft.com/office/drawing/2014/main" val="3738388312"/>
                    </a:ext>
                  </a:extLst>
                </a:gridCol>
                <a:gridCol w="658368">
                  <a:extLst>
                    <a:ext uri="{9D8B030D-6E8A-4147-A177-3AD203B41FA5}">
                      <a16:colId xmlns:a16="http://schemas.microsoft.com/office/drawing/2014/main" val="3983795672"/>
                    </a:ext>
                  </a:extLst>
                </a:gridCol>
                <a:gridCol w="658368">
                  <a:extLst>
                    <a:ext uri="{9D8B030D-6E8A-4147-A177-3AD203B41FA5}">
                      <a16:colId xmlns:a16="http://schemas.microsoft.com/office/drawing/2014/main" val="426715968"/>
                    </a:ext>
                  </a:extLst>
                </a:gridCol>
                <a:gridCol w="658368">
                  <a:extLst>
                    <a:ext uri="{9D8B030D-6E8A-4147-A177-3AD203B41FA5}">
                      <a16:colId xmlns:a16="http://schemas.microsoft.com/office/drawing/2014/main" val="1703445034"/>
                    </a:ext>
                  </a:extLst>
                </a:gridCol>
                <a:gridCol w="658368">
                  <a:extLst>
                    <a:ext uri="{9D8B030D-6E8A-4147-A177-3AD203B41FA5}">
                      <a16:colId xmlns:a16="http://schemas.microsoft.com/office/drawing/2014/main" val="623461194"/>
                    </a:ext>
                  </a:extLst>
                </a:gridCol>
                <a:gridCol w="658368">
                  <a:extLst>
                    <a:ext uri="{9D8B030D-6E8A-4147-A177-3AD203B41FA5}">
                      <a16:colId xmlns:a16="http://schemas.microsoft.com/office/drawing/2014/main" val="4101355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extLst>
                  <a:ext uri="{0D108BD9-81ED-4DB2-BD59-A6C34878D82A}">
                    <a16:rowId xmlns:a16="http://schemas.microsoft.com/office/drawing/2014/main" val="3646562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- 2025-09-17 13:12:28</a:t>
                      </a:r>
                      <a:r>
                        <a:rPr kumimoji="0" lang="de-DE" sz="1000" b="0" i="0" u="none" strike="noStrike" kern="1200" cap="none" spc="0" normalizeH="0" baseline="0" noProof="0">
                          <a:ln>
                            <a:noFill/>
                          </a:ln>
                          <a:solidFill>
                            <a:prstClr val="black"/>
                          </a:solidFill>
                          <a:effectLst/>
                          <a:uLnTx/>
                          <a:uFillTx/>
                          <a:latin typeface="Calibri"/>
                          <a:ea typeface="+mn-ea"/>
                          <a:cs typeface="+mn-cs"/>
                        </a:rPr>
                        <a:t>
 Woran merkt man, dass das Gummi gerissen ist? #verhütung #gummi #rambazamba #gv #aufklärung   Hier geht's zu den beiden anderen Videos:   Gummi richtig anziehen Tutorial:  @safespace  Passende Größe herausfinden:  @safespace    Lena: Merkt man eigentlich, wenn das Gummi beim GV reißt? Erst mal, um dich zu beruhigen: Das kommt super selten vor, dass Gummis reißen oder platzen. Wenn du sie richtig benutzt. Die allermeisten, denen das schon mal passiert ist, merken das. Weil durch das ganze Hin und Her beim GV halt Reibung entsteht und dadurch werden so kleine Löcher und Risse gerne mal zu größeren. Und das merkt man. Spätestens, wenn du das Gummi nach dem GV wieder draußen hast und es so aussieht. Damit es gar nicht so weit kommt, ist es wichtig, dass du das Gummi richtigrum draufmachst und die passende Größe nimmst. Dazu haben Whitney und ich auch schon mal ein Video gemacht. Das verlinken wir euch in der Caption. Und falls du trotzdem Angst haben solltest, dass das Gummi vielleicht irgendwo kaputt ist, kannst du nach dem GV auch einfach zusätzlich Wasser reinfüllen und schauen, ob es irgendwo raustropft.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1998635923"/>
                  </a:ext>
                </a:extLst>
              </a:tr>
            </a:tbl>
          </a:graphicData>
        </a:graphic>
      </p:graphicFrame>
      <p:sp>
        <p:nvSpPr>
          <p:cNvPr id="4" name="Text Placeholder 3">
            <a:extLst>
              <a:ext uri="{FF2B5EF4-FFF2-40B4-BE49-F238E27FC236}">
                <a16:creationId xmlns:a16="http://schemas.microsoft.com/office/drawing/2014/main" id="{5E4406E0-E5EB-43CA-8213-C01516D23FE2}"/>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3372577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38592-9C7B-434A-933F-3504338917C7}"/>
              </a:ext>
            </a:extLst>
          </p:cNvPr>
          <p:cNvSpPr>
            <a:spLocks noGrp="1"/>
          </p:cNvSpPr>
          <p:nvPr>
            <p:ph type="title"/>
          </p:nvPr>
        </p:nvSpPr>
        <p:spPr/>
        <p:txBody>
          <a:bodyPr/>
          <a:lstStyle/>
          <a:p>
            <a:r>
              <a:rPr lang="en-US"/>
              <a:t>Tiktok Videos Table Overview (inkl. VideoLength) Anpassung  | @safespace.offiziell - 13 of 20</a:t>
            </a:r>
          </a:p>
        </p:txBody>
      </p:sp>
      <p:graphicFrame>
        <p:nvGraphicFramePr>
          <p:cNvPr id="5" name="Table Placeholder 4">
            <a:extLst>
              <a:ext uri="{FF2B5EF4-FFF2-40B4-BE49-F238E27FC236}">
                <a16:creationId xmlns:a16="http://schemas.microsoft.com/office/drawing/2014/main" id="{5B5C26D6-D5BE-461F-BFEA-C441FE036D6C}"/>
              </a:ext>
            </a:extLst>
          </p:cNvPr>
          <p:cNvGraphicFramePr>
            <a:graphicFrameLocks noGrp="1"/>
          </p:cNvGraphicFramePr>
          <p:nvPr>
            <p:ph type="tbl" sz="quarter" idx="13"/>
            <p:extLst>
              <p:ext uri="{D42A27DB-BD31-4B8C-83A1-F6EECF244321}">
                <p14:modId xmlns:p14="http://schemas.microsoft.com/office/powerpoint/2010/main" val="3328627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62394270"/>
                    </a:ext>
                  </a:extLst>
                </a:gridCol>
                <a:gridCol w="658368">
                  <a:extLst>
                    <a:ext uri="{9D8B030D-6E8A-4147-A177-3AD203B41FA5}">
                      <a16:colId xmlns:a16="http://schemas.microsoft.com/office/drawing/2014/main" val="1824246924"/>
                    </a:ext>
                  </a:extLst>
                </a:gridCol>
                <a:gridCol w="658368">
                  <a:extLst>
                    <a:ext uri="{9D8B030D-6E8A-4147-A177-3AD203B41FA5}">
                      <a16:colId xmlns:a16="http://schemas.microsoft.com/office/drawing/2014/main" val="3408424774"/>
                    </a:ext>
                  </a:extLst>
                </a:gridCol>
                <a:gridCol w="658368">
                  <a:extLst>
                    <a:ext uri="{9D8B030D-6E8A-4147-A177-3AD203B41FA5}">
                      <a16:colId xmlns:a16="http://schemas.microsoft.com/office/drawing/2014/main" val="1506462564"/>
                    </a:ext>
                  </a:extLst>
                </a:gridCol>
                <a:gridCol w="658368">
                  <a:extLst>
                    <a:ext uri="{9D8B030D-6E8A-4147-A177-3AD203B41FA5}">
                      <a16:colId xmlns:a16="http://schemas.microsoft.com/office/drawing/2014/main" val="1835768252"/>
                    </a:ext>
                  </a:extLst>
                </a:gridCol>
                <a:gridCol w="658368">
                  <a:extLst>
                    <a:ext uri="{9D8B030D-6E8A-4147-A177-3AD203B41FA5}">
                      <a16:colId xmlns:a16="http://schemas.microsoft.com/office/drawing/2014/main" val="171496599"/>
                    </a:ext>
                  </a:extLst>
                </a:gridCol>
                <a:gridCol w="658368">
                  <a:extLst>
                    <a:ext uri="{9D8B030D-6E8A-4147-A177-3AD203B41FA5}">
                      <a16:colId xmlns:a16="http://schemas.microsoft.com/office/drawing/2014/main" val="2439212414"/>
                    </a:ext>
                  </a:extLst>
                </a:gridCol>
                <a:gridCol w="658368">
                  <a:extLst>
                    <a:ext uri="{9D8B030D-6E8A-4147-A177-3AD203B41FA5}">
                      <a16:colId xmlns:a16="http://schemas.microsoft.com/office/drawing/2014/main" val="175330707"/>
                    </a:ext>
                  </a:extLst>
                </a:gridCol>
                <a:gridCol w="658368">
                  <a:extLst>
                    <a:ext uri="{9D8B030D-6E8A-4147-A177-3AD203B41FA5}">
                      <a16:colId xmlns:a16="http://schemas.microsoft.com/office/drawing/2014/main" val="341930266"/>
                    </a:ext>
                  </a:extLst>
                </a:gridCol>
                <a:gridCol w="658368">
                  <a:extLst>
                    <a:ext uri="{9D8B030D-6E8A-4147-A177-3AD203B41FA5}">
                      <a16:colId xmlns:a16="http://schemas.microsoft.com/office/drawing/2014/main" val="1327853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extLst>
                  <a:ext uri="{0D108BD9-81ED-4DB2-BD59-A6C34878D82A}">
                    <a16:rowId xmlns:a16="http://schemas.microsoft.com/office/drawing/2014/main" val="3318561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- 2025-09-18 12:36:15</a:t>
                      </a:r>
                      <a:r>
                        <a:rPr kumimoji="0" lang="de-DE" sz="1000" b="0" i="0" u="none" strike="noStrike" kern="1200" cap="none" spc="0" normalizeH="0" baseline="0" noProof="0">
                          <a:ln>
                            <a:noFill/>
                          </a:ln>
                          <a:solidFill>
                            <a:prstClr val="black"/>
                          </a:solidFill>
                          <a:effectLst/>
                          <a:uLnTx/>
                          <a:uFillTx/>
                          <a:latin typeface="Calibri"/>
                          <a:ea typeface="+mn-ea"/>
                          <a:cs typeface="+mn-cs"/>
                        </a:rPr>
                        <a:t>
 Was zählt als Fremdgehen? #beziehung #ironie #satire #fremdgehen #aufklärung   Saphira: Ist es Fremdgehen, wenn ein Boyfriend mit anderen schläft? Betrügt er dich, weil er sich von einer Kellnerin bedienen lässt? Geht er fremd, wenn er andere Girls küsst? Ist es ein Seitensprung, wenn er mit anderen schreibt? Solltest du dir Sorgen machen, wenn er mit anderen Girls im Club quatscht? Ist es shady, wenn er anderen ganz lange tief in die Augen schaut? Was Fremdgehen ist und was nicht, das entscheidet jedes Paar für sich selbst. Was für dich kein Ding ist, könnte vielleicht die andere Person verletzen. Sprich am besten mit deiner Partner:in über Grenzen.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6.61 %</a:t>
                      </a:r>
                    </a:p>
                  </a:txBody>
                  <a:tcPr/>
                </a:tc>
                <a:extLst>
                  <a:ext uri="{0D108BD9-81ED-4DB2-BD59-A6C34878D82A}">
                    <a16:rowId xmlns:a16="http://schemas.microsoft.com/office/drawing/2014/main" val="3994137370"/>
                  </a:ext>
                </a:extLst>
              </a:tr>
            </a:tbl>
          </a:graphicData>
        </a:graphic>
      </p:graphicFrame>
      <p:sp>
        <p:nvSpPr>
          <p:cNvPr id="4" name="Text Placeholder 3">
            <a:extLst>
              <a:ext uri="{FF2B5EF4-FFF2-40B4-BE49-F238E27FC236}">
                <a16:creationId xmlns:a16="http://schemas.microsoft.com/office/drawing/2014/main" id="{0020DB68-E28A-4DF0-A329-149B830A0E94}"/>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295147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D354F-831A-4CC8-B3BD-43135C8D1B86}"/>
              </a:ext>
            </a:extLst>
          </p:cNvPr>
          <p:cNvSpPr>
            <a:spLocks noGrp="1"/>
          </p:cNvSpPr>
          <p:nvPr>
            <p:ph type="title"/>
          </p:nvPr>
        </p:nvSpPr>
        <p:spPr/>
        <p:txBody>
          <a:bodyPr/>
          <a:lstStyle/>
          <a:p>
            <a:r>
              <a:rPr lang="en-US"/>
              <a:t>Tiktok Videos Table Overview (inkl. VideoLength) Anpassung  | @safespace.offiziell - 14 of 20</a:t>
            </a:r>
          </a:p>
        </p:txBody>
      </p:sp>
      <p:graphicFrame>
        <p:nvGraphicFramePr>
          <p:cNvPr id="5" name="Table Placeholder 4">
            <a:extLst>
              <a:ext uri="{FF2B5EF4-FFF2-40B4-BE49-F238E27FC236}">
                <a16:creationId xmlns:a16="http://schemas.microsoft.com/office/drawing/2014/main" id="{AE1DAD1E-8AB0-48C6-A921-1957BDFED0AD}"/>
              </a:ext>
            </a:extLst>
          </p:cNvPr>
          <p:cNvGraphicFramePr>
            <a:graphicFrameLocks noGrp="1"/>
          </p:cNvGraphicFramePr>
          <p:nvPr>
            <p:ph type="tbl" sz="quarter" idx="13"/>
            <p:extLst>
              <p:ext uri="{D42A27DB-BD31-4B8C-83A1-F6EECF244321}">
                <p14:modId xmlns:p14="http://schemas.microsoft.com/office/powerpoint/2010/main" val="3207544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68221661"/>
                    </a:ext>
                  </a:extLst>
                </a:gridCol>
                <a:gridCol w="658368">
                  <a:extLst>
                    <a:ext uri="{9D8B030D-6E8A-4147-A177-3AD203B41FA5}">
                      <a16:colId xmlns:a16="http://schemas.microsoft.com/office/drawing/2014/main" val="1608888082"/>
                    </a:ext>
                  </a:extLst>
                </a:gridCol>
                <a:gridCol w="658368">
                  <a:extLst>
                    <a:ext uri="{9D8B030D-6E8A-4147-A177-3AD203B41FA5}">
                      <a16:colId xmlns:a16="http://schemas.microsoft.com/office/drawing/2014/main" val="3848615869"/>
                    </a:ext>
                  </a:extLst>
                </a:gridCol>
                <a:gridCol w="658368">
                  <a:extLst>
                    <a:ext uri="{9D8B030D-6E8A-4147-A177-3AD203B41FA5}">
                      <a16:colId xmlns:a16="http://schemas.microsoft.com/office/drawing/2014/main" val="841269112"/>
                    </a:ext>
                  </a:extLst>
                </a:gridCol>
                <a:gridCol w="658368">
                  <a:extLst>
                    <a:ext uri="{9D8B030D-6E8A-4147-A177-3AD203B41FA5}">
                      <a16:colId xmlns:a16="http://schemas.microsoft.com/office/drawing/2014/main" val="1053226946"/>
                    </a:ext>
                  </a:extLst>
                </a:gridCol>
                <a:gridCol w="658368">
                  <a:extLst>
                    <a:ext uri="{9D8B030D-6E8A-4147-A177-3AD203B41FA5}">
                      <a16:colId xmlns:a16="http://schemas.microsoft.com/office/drawing/2014/main" val="447200187"/>
                    </a:ext>
                  </a:extLst>
                </a:gridCol>
                <a:gridCol w="658368">
                  <a:extLst>
                    <a:ext uri="{9D8B030D-6E8A-4147-A177-3AD203B41FA5}">
                      <a16:colId xmlns:a16="http://schemas.microsoft.com/office/drawing/2014/main" val="2484656255"/>
                    </a:ext>
                  </a:extLst>
                </a:gridCol>
                <a:gridCol w="658368">
                  <a:extLst>
                    <a:ext uri="{9D8B030D-6E8A-4147-A177-3AD203B41FA5}">
                      <a16:colId xmlns:a16="http://schemas.microsoft.com/office/drawing/2014/main" val="448193337"/>
                    </a:ext>
                  </a:extLst>
                </a:gridCol>
                <a:gridCol w="658368">
                  <a:extLst>
                    <a:ext uri="{9D8B030D-6E8A-4147-A177-3AD203B41FA5}">
                      <a16:colId xmlns:a16="http://schemas.microsoft.com/office/drawing/2014/main" val="2243708725"/>
                    </a:ext>
                  </a:extLst>
                </a:gridCol>
                <a:gridCol w="658368">
                  <a:extLst>
                    <a:ext uri="{9D8B030D-6E8A-4147-A177-3AD203B41FA5}">
                      <a16:colId xmlns:a16="http://schemas.microsoft.com/office/drawing/2014/main" val="2463783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extLst>
                  <a:ext uri="{0D108BD9-81ED-4DB2-BD59-A6C34878D82A}">
                    <a16:rowId xmlns:a16="http://schemas.microsoft.com/office/drawing/2014/main" val="1337498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- 2025-09-19 13:32:34</a:t>
                      </a:r>
                      <a:r>
                        <a:rPr kumimoji="0" lang="de-DE" sz="1000" b="0" i="0" u="none" strike="noStrike" kern="1200" cap="none" spc="0" normalizeH="0" baseline="0" noProof="0">
                          <a:ln>
                            <a:noFill/>
                          </a:ln>
                          <a:solidFill>
                            <a:prstClr val="black"/>
                          </a:solidFill>
                          <a:effectLst/>
                          <a:uLnTx/>
                          <a:uFillTx/>
                          <a:latin typeface="Calibri"/>
                          <a:ea typeface="+mn-ea"/>
                          <a:cs typeface="+mn-cs"/>
                        </a:rPr>
                        <a:t>
 Blut in der Unterhose, wer kennt es nicht?! Unser How to: Periodenblut aus der Unterhose waschen! Oder auch: How to Blutfleck entfernen #tage #periode #blut #unterwäsche #Blutfleck Lena: Deine Periode kam ganz unerwartet und jetzt ist deine Unterhose voller Blut? Keine Sorge, so bekommst du die Blutflecken ganz easy wieder raus: Wenn das jetzt gerade erst passiert ist, kannst du die Flecken ganz easy in kaltem Wasser auswaschen – dafür so ein bisschen reiben und gut einweichen lassen. Ich benutze dann manchmal auch noch ein bisschen Seife und reibe das alles schön ein. Und falls das Blut schon getrocknet sein sollte, ist das auch nicht schlimm. Du nimmst jetzt wieder kaltes Wasser und gibst da jetzt fünf Esslöffel Salz hinzu – ich habe hier jetzt ungefähr einen Liter Wasser. Und verrührst das so lange, bis sich das Salz aufgelöst hat. Jetzt noch die Unterhose rein und einfach warten … Am besten einfach über Nacht stehen lassen. So, und jetzt kann die Unterhose auch direkt in die Waschmaschine. Und kleiner Tipp: Falls gerade keine Wäsche gewaschen werden muss, du kannst das Ganze auch einfach unter klarem Wasser mit Seife oder Waschpulver auswaschen. Tada! Unterhose gerettet.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001:10:33:02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9.58 %</a:t>
                      </a:r>
                    </a:p>
                  </a:txBody>
                  <a:tcPr/>
                </a:tc>
                <a:extLst>
                  <a:ext uri="{0D108BD9-81ED-4DB2-BD59-A6C34878D82A}">
                    <a16:rowId xmlns:a16="http://schemas.microsoft.com/office/drawing/2014/main" val="527188285"/>
                  </a:ext>
                </a:extLst>
              </a:tr>
            </a:tbl>
          </a:graphicData>
        </a:graphic>
      </p:graphicFrame>
      <p:sp>
        <p:nvSpPr>
          <p:cNvPr id="4" name="Text Placeholder 3">
            <a:extLst>
              <a:ext uri="{FF2B5EF4-FFF2-40B4-BE49-F238E27FC236}">
                <a16:creationId xmlns:a16="http://schemas.microsoft.com/office/drawing/2014/main" id="{AA9A8BB5-748C-4482-8BA0-ABA9AB16D0BD}"/>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4096376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081CC-C1F7-4317-A822-B4F6E40C3F85}"/>
              </a:ext>
            </a:extLst>
          </p:cNvPr>
          <p:cNvSpPr>
            <a:spLocks noGrp="1"/>
          </p:cNvSpPr>
          <p:nvPr>
            <p:ph type="title"/>
          </p:nvPr>
        </p:nvSpPr>
        <p:spPr/>
        <p:txBody>
          <a:bodyPr/>
          <a:lstStyle/>
          <a:p>
            <a:r>
              <a:rPr lang="en-US"/>
              <a:t>Tiktok Videos Table Overview (inkl. VideoLength) Anpassung  | @safespace.offiziell - 15 of 20</a:t>
            </a:r>
          </a:p>
        </p:txBody>
      </p:sp>
      <p:graphicFrame>
        <p:nvGraphicFramePr>
          <p:cNvPr id="5" name="Table Placeholder 4">
            <a:extLst>
              <a:ext uri="{FF2B5EF4-FFF2-40B4-BE49-F238E27FC236}">
                <a16:creationId xmlns:a16="http://schemas.microsoft.com/office/drawing/2014/main" id="{7ECB0EFF-4CFD-4B72-AA25-25013B6DA97F}"/>
              </a:ext>
            </a:extLst>
          </p:cNvPr>
          <p:cNvGraphicFramePr>
            <a:graphicFrameLocks noGrp="1"/>
          </p:cNvGraphicFramePr>
          <p:nvPr>
            <p:ph type="tbl" sz="quarter" idx="13"/>
            <p:extLst>
              <p:ext uri="{D42A27DB-BD31-4B8C-83A1-F6EECF244321}">
                <p14:modId xmlns:p14="http://schemas.microsoft.com/office/powerpoint/2010/main" val="3151256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63851099"/>
                    </a:ext>
                  </a:extLst>
                </a:gridCol>
                <a:gridCol w="658368">
                  <a:extLst>
                    <a:ext uri="{9D8B030D-6E8A-4147-A177-3AD203B41FA5}">
                      <a16:colId xmlns:a16="http://schemas.microsoft.com/office/drawing/2014/main" val="1289733583"/>
                    </a:ext>
                  </a:extLst>
                </a:gridCol>
                <a:gridCol w="658368">
                  <a:extLst>
                    <a:ext uri="{9D8B030D-6E8A-4147-A177-3AD203B41FA5}">
                      <a16:colId xmlns:a16="http://schemas.microsoft.com/office/drawing/2014/main" val="3365372124"/>
                    </a:ext>
                  </a:extLst>
                </a:gridCol>
                <a:gridCol w="658368">
                  <a:extLst>
                    <a:ext uri="{9D8B030D-6E8A-4147-A177-3AD203B41FA5}">
                      <a16:colId xmlns:a16="http://schemas.microsoft.com/office/drawing/2014/main" val="1466592803"/>
                    </a:ext>
                  </a:extLst>
                </a:gridCol>
                <a:gridCol w="658368">
                  <a:extLst>
                    <a:ext uri="{9D8B030D-6E8A-4147-A177-3AD203B41FA5}">
                      <a16:colId xmlns:a16="http://schemas.microsoft.com/office/drawing/2014/main" val="842396935"/>
                    </a:ext>
                  </a:extLst>
                </a:gridCol>
                <a:gridCol w="658368">
                  <a:extLst>
                    <a:ext uri="{9D8B030D-6E8A-4147-A177-3AD203B41FA5}">
                      <a16:colId xmlns:a16="http://schemas.microsoft.com/office/drawing/2014/main" val="3111678712"/>
                    </a:ext>
                  </a:extLst>
                </a:gridCol>
                <a:gridCol w="658368">
                  <a:extLst>
                    <a:ext uri="{9D8B030D-6E8A-4147-A177-3AD203B41FA5}">
                      <a16:colId xmlns:a16="http://schemas.microsoft.com/office/drawing/2014/main" val="569804323"/>
                    </a:ext>
                  </a:extLst>
                </a:gridCol>
                <a:gridCol w="658368">
                  <a:extLst>
                    <a:ext uri="{9D8B030D-6E8A-4147-A177-3AD203B41FA5}">
                      <a16:colId xmlns:a16="http://schemas.microsoft.com/office/drawing/2014/main" val="88180180"/>
                    </a:ext>
                  </a:extLst>
                </a:gridCol>
                <a:gridCol w="658368">
                  <a:extLst>
                    <a:ext uri="{9D8B030D-6E8A-4147-A177-3AD203B41FA5}">
                      <a16:colId xmlns:a16="http://schemas.microsoft.com/office/drawing/2014/main" val="1813569496"/>
                    </a:ext>
                  </a:extLst>
                </a:gridCol>
                <a:gridCol w="658368">
                  <a:extLst>
                    <a:ext uri="{9D8B030D-6E8A-4147-A177-3AD203B41FA5}">
                      <a16:colId xmlns:a16="http://schemas.microsoft.com/office/drawing/2014/main" val="482433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extLst>
                  <a:ext uri="{0D108BD9-81ED-4DB2-BD59-A6C34878D82A}">
                    <a16:rowId xmlns:a16="http://schemas.microsoft.com/office/drawing/2014/main" val="1384766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- 2025-09-22 13:05:44</a:t>
                      </a:r>
                      <a:r>
                        <a:rPr kumimoji="0" lang="de-DE" sz="1000" b="0" i="0" u="none" strike="noStrike" kern="1200" cap="none" spc="0" normalizeH="0" baseline="0" noProof="0">
                          <a:ln>
                            <a:noFill/>
                          </a:ln>
                          <a:solidFill>
                            <a:prstClr val="black"/>
                          </a:solidFill>
                          <a:effectLst/>
                          <a:uLnTx/>
                          <a:uFillTx/>
                          <a:latin typeface="Calibri"/>
                          <a:ea typeface="+mn-ea"/>
                          <a:cs typeface="+mn-cs"/>
                        </a:rPr>
                        <a:t>
 Let's talk about GV. Wie mache ich den ersten Move? #gv #rambazamba #erstermove #aufklärung #love Nathalia: Babe, mach es quick and easy. Na? Lust auf GV? Ja, frag sie/ihn einfach. Und dann auch damit rechnen, dass ein „Nein“ kommen kann, weil ihr habt ja gefragt und Kommunikation ist Key und so fucking hot! Yes we love it! Und das Ding ist ja auch: Es gibt nicht das eine Rezept. Wir haben alle unterschiedliche Bedürfnisse und Grenzen. Also talk about it! Um so in Stimmung zu kommen, da könnt ihr euch ja so ganz tief in die Augen schauen, anlächeln, dann sagst du der Person, was du hot an ihr findest. Sie sagt dir, was sie hot an dir findet. Und dann fällt der eine oder andere Kuss, dann umarmt ihr euch ganz fest und reibt aneinander und huch ja, okay, so kommt ihr dann in Stimmung.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6.11 %</a:t>
                      </a:r>
                    </a:p>
                  </a:txBody>
                  <a:tcPr/>
                </a:tc>
                <a:extLst>
                  <a:ext uri="{0D108BD9-81ED-4DB2-BD59-A6C34878D82A}">
                    <a16:rowId xmlns:a16="http://schemas.microsoft.com/office/drawing/2014/main" val="1767778356"/>
                  </a:ext>
                </a:extLst>
              </a:tr>
            </a:tbl>
          </a:graphicData>
        </a:graphic>
      </p:graphicFrame>
      <p:sp>
        <p:nvSpPr>
          <p:cNvPr id="4" name="Text Placeholder 3">
            <a:extLst>
              <a:ext uri="{FF2B5EF4-FFF2-40B4-BE49-F238E27FC236}">
                <a16:creationId xmlns:a16="http://schemas.microsoft.com/office/drawing/2014/main" id="{62D8063D-FD0A-40A6-ACCA-7DD8BD2CB005}"/>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4238281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5F4F-36A4-4EFE-957E-ACD2CB9BDB26}"/>
              </a:ext>
            </a:extLst>
          </p:cNvPr>
          <p:cNvSpPr>
            <a:spLocks noGrp="1"/>
          </p:cNvSpPr>
          <p:nvPr>
            <p:ph type="title"/>
          </p:nvPr>
        </p:nvSpPr>
        <p:spPr/>
        <p:txBody>
          <a:bodyPr/>
          <a:lstStyle/>
          <a:p>
            <a:r>
              <a:rPr lang="en-US"/>
              <a:t>Tiktok Videos Table Overview (inkl. VideoLength) Anpassung  | @safespace.offiziell - 16 of 20</a:t>
            </a:r>
          </a:p>
        </p:txBody>
      </p:sp>
      <p:graphicFrame>
        <p:nvGraphicFramePr>
          <p:cNvPr id="5" name="Table Placeholder 4">
            <a:extLst>
              <a:ext uri="{FF2B5EF4-FFF2-40B4-BE49-F238E27FC236}">
                <a16:creationId xmlns:a16="http://schemas.microsoft.com/office/drawing/2014/main" id="{60C46F3B-E69B-49FA-9B63-BE91D4A0B298}"/>
              </a:ext>
            </a:extLst>
          </p:cNvPr>
          <p:cNvGraphicFramePr>
            <a:graphicFrameLocks noGrp="1"/>
          </p:cNvGraphicFramePr>
          <p:nvPr>
            <p:ph type="tbl" sz="quarter" idx="13"/>
            <p:extLst>
              <p:ext uri="{D42A27DB-BD31-4B8C-83A1-F6EECF244321}">
                <p14:modId xmlns:p14="http://schemas.microsoft.com/office/powerpoint/2010/main" val="1895083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55024896"/>
                    </a:ext>
                  </a:extLst>
                </a:gridCol>
                <a:gridCol w="658368">
                  <a:extLst>
                    <a:ext uri="{9D8B030D-6E8A-4147-A177-3AD203B41FA5}">
                      <a16:colId xmlns:a16="http://schemas.microsoft.com/office/drawing/2014/main" val="2785643126"/>
                    </a:ext>
                  </a:extLst>
                </a:gridCol>
                <a:gridCol w="658368">
                  <a:extLst>
                    <a:ext uri="{9D8B030D-6E8A-4147-A177-3AD203B41FA5}">
                      <a16:colId xmlns:a16="http://schemas.microsoft.com/office/drawing/2014/main" val="205567002"/>
                    </a:ext>
                  </a:extLst>
                </a:gridCol>
                <a:gridCol w="658368">
                  <a:extLst>
                    <a:ext uri="{9D8B030D-6E8A-4147-A177-3AD203B41FA5}">
                      <a16:colId xmlns:a16="http://schemas.microsoft.com/office/drawing/2014/main" val="4200847575"/>
                    </a:ext>
                  </a:extLst>
                </a:gridCol>
                <a:gridCol w="658368">
                  <a:extLst>
                    <a:ext uri="{9D8B030D-6E8A-4147-A177-3AD203B41FA5}">
                      <a16:colId xmlns:a16="http://schemas.microsoft.com/office/drawing/2014/main" val="3441363512"/>
                    </a:ext>
                  </a:extLst>
                </a:gridCol>
                <a:gridCol w="658368">
                  <a:extLst>
                    <a:ext uri="{9D8B030D-6E8A-4147-A177-3AD203B41FA5}">
                      <a16:colId xmlns:a16="http://schemas.microsoft.com/office/drawing/2014/main" val="384044978"/>
                    </a:ext>
                  </a:extLst>
                </a:gridCol>
                <a:gridCol w="658368">
                  <a:extLst>
                    <a:ext uri="{9D8B030D-6E8A-4147-A177-3AD203B41FA5}">
                      <a16:colId xmlns:a16="http://schemas.microsoft.com/office/drawing/2014/main" val="920426382"/>
                    </a:ext>
                  </a:extLst>
                </a:gridCol>
                <a:gridCol w="658368">
                  <a:extLst>
                    <a:ext uri="{9D8B030D-6E8A-4147-A177-3AD203B41FA5}">
                      <a16:colId xmlns:a16="http://schemas.microsoft.com/office/drawing/2014/main" val="703889027"/>
                    </a:ext>
                  </a:extLst>
                </a:gridCol>
                <a:gridCol w="658368">
                  <a:extLst>
                    <a:ext uri="{9D8B030D-6E8A-4147-A177-3AD203B41FA5}">
                      <a16:colId xmlns:a16="http://schemas.microsoft.com/office/drawing/2014/main" val="2303117688"/>
                    </a:ext>
                  </a:extLst>
                </a:gridCol>
                <a:gridCol w="658368">
                  <a:extLst>
                    <a:ext uri="{9D8B030D-6E8A-4147-A177-3AD203B41FA5}">
                      <a16:colId xmlns:a16="http://schemas.microsoft.com/office/drawing/2014/main" val="4250732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extLst>
                  <a:ext uri="{0D108BD9-81ED-4DB2-BD59-A6C34878D82A}">
                    <a16:rowId xmlns:a16="http://schemas.microsoft.com/office/drawing/2014/main" val="477634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- 2025-09-23 16:09:43</a:t>
                      </a:r>
                      <a:r>
                        <a:rPr kumimoji="0" lang="de-DE" sz="1000" b="0" i="0" u="none" strike="noStrike" kern="1200" cap="none" spc="0" normalizeH="0" baseline="0" noProof="0">
                          <a:ln>
                            <a:noFill/>
                          </a:ln>
                          <a:solidFill>
                            <a:prstClr val="black"/>
                          </a:solidFill>
                          <a:effectLst/>
                          <a:uLnTx/>
                          <a:uFillTx/>
                          <a:latin typeface="Calibri"/>
                          <a:ea typeface="+mn-ea"/>
                          <a:cs typeface="+mn-cs"/>
                        </a:rPr>
                        <a:t>
 Mach es wie Doris und schau dir deine VV an. #aufklärung #Vivi #gesundheit #türkischfüranfänger Saphira: Hast du dir schon mal mit einem Spiegel deine VV angeschaut? Nein? Fühlt sich wahrscheinlich auch am Anfang super awkward an, aber, to be honest, ist das mega gut und auch wichtig. Wenn du dir deine Vivi häufiger anschaust, lernst du sie nicht nur besser kennen, sondern du merkst auch schneller, wenn sie sich verändert. Für deine erste VV-Experience: Schließ den Raum ab, setz dich mit einem Spiegel hin, lass dir Zeit, atme tief durch. Ist im ersten Moment wahrscheinlich komisch, aber du gewöhnst dich dran. Und by the way, alle Vivis sehen unterschiedlich aus.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19.37 %</a:t>
                      </a:r>
                    </a:p>
                  </a:txBody>
                  <a:tcPr/>
                </a:tc>
                <a:extLst>
                  <a:ext uri="{0D108BD9-81ED-4DB2-BD59-A6C34878D82A}">
                    <a16:rowId xmlns:a16="http://schemas.microsoft.com/office/drawing/2014/main" val="1783950756"/>
                  </a:ext>
                </a:extLst>
              </a:tr>
            </a:tbl>
          </a:graphicData>
        </a:graphic>
      </p:graphicFrame>
      <p:sp>
        <p:nvSpPr>
          <p:cNvPr id="4" name="Text Placeholder 3">
            <a:extLst>
              <a:ext uri="{FF2B5EF4-FFF2-40B4-BE49-F238E27FC236}">
                <a16:creationId xmlns:a16="http://schemas.microsoft.com/office/drawing/2014/main" id="{3A284F01-ED1F-457B-87A3-A34F0D1A8D81}"/>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35120345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70E87-DDA1-49BB-ADF8-730B9ADB6A6F}"/>
              </a:ext>
            </a:extLst>
          </p:cNvPr>
          <p:cNvSpPr>
            <a:spLocks noGrp="1"/>
          </p:cNvSpPr>
          <p:nvPr>
            <p:ph type="title"/>
          </p:nvPr>
        </p:nvSpPr>
        <p:spPr/>
        <p:txBody>
          <a:bodyPr/>
          <a:lstStyle/>
          <a:p>
            <a:r>
              <a:rPr lang="en-US"/>
              <a:t>Tiktok Videos Table Overview (inkl. VideoLength) Anpassung  | @safespace.offiziell - 17 of 20</a:t>
            </a:r>
          </a:p>
        </p:txBody>
      </p:sp>
      <p:graphicFrame>
        <p:nvGraphicFramePr>
          <p:cNvPr id="5" name="Table Placeholder 4">
            <a:extLst>
              <a:ext uri="{FF2B5EF4-FFF2-40B4-BE49-F238E27FC236}">
                <a16:creationId xmlns:a16="http://schemas.microsoft.com/office/drawing/2014/main" id="{66CE6CF4-C98A-443F-9F64-D44E4C2CA6BE}"/>
              </a:ext>
            </a:extLst>
          </p:cNvPr>
          <p:cNvGraphicFramePr>
            <a:graphicFrameLocks noGrp="1"/>
          </p:cNvGraphicFramePr>
          <p:nvPr>
            <p:ph type="tbl" sz="quarter" idx="13"/>
            <p:extLst>
              <p:ext uri="{D42A27DB-BD31-4B8C-83A1-F6EECF244321}">
                <p14:modId xmlns:p14="http://schemas.microsoft.com/office/powerpoint/2010/main" val="1490697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77567769"/>
                    </a:ext>
                  </a:extLst>
                </a:gridCol>
                <a:gridCol w="658368">
                  <a:extLst>
                    <a:ext uri="{9D8B030D-6E8A-4147-A177-3AD203B41FA5}">
                      <a16:colId xmlns:a16="http://schemas.microsoft.com/office/drawing/2014/main" val="3841584383"/>
                    </a:ext>
                  </a:extLst>
                </a:gridCol>
                <a:gridCol w="658368">
                  <a:extLst>
                    <a:ext uri="{9D8B030D-6E8A-4147-A177-3AD203B41FA5}">
                      <a16:colId xmlns:a16="http://schemas.microsoft.com/office/drawing/2014/main" val="1127001663"/>
                    </a:ext>
                  </a:extLst>
                </a:gridCol>
                <a:gridCol w="658368">
                  <a:extLst>
                    <a:ext uri="{9D8B030D-6E8A-4147-A177-3AD203B41FA5}">
                      <a16:colId xmlns:a16="http://schemas.microsoft.com/office/drawing/2014/main" val="871999050"/>
                    </a:ext>
                  </a:extLst>
                </a:gridCol>
                <a:gridCol w="658368">
                  <a:extLst>
                    <a:ext uri="{9D8B030D-6E8A-4147-A177-3AD203B41FA5}">
                      <a16:colId xmlns:a16="http://schemas.microsoft.com/office/drawing/2014/main" val="1226213234"/>
                    </a:ext>
                  </a:extLst>
                </a:gridCol>
                <a:gridCol w="658368">
                  <a:extLst>
                    <a:ext uri="{9D8B030D-6E8A-4147-A177-3AD203B41FA5}">
                      <a16:colId xmlns:a16="http://schemas.microsoft.com/office/drawing/2014/main" val="1321434379"/>
                    </a:ext>
                  </a:extLst>
                </a:gridCol>
                <a:gridCol w="658368">
                  <a:extLst>
                    <a:ext uri="{9D8B030D-6E8A-4147-A177-3AD203B41FA5}">
                      <a16:colId xmlns:a16="http://schemas.microsoft.com/office/drawing/2014/main" val="2690625183"/>
                    </a:ext>
                  </a:extLst>
                </a:gridCol>
                <a:gridCol w="658368">
                  <a:extLst>
                    <a:ext uri="{9D8B030D-6E8A-4147-A177-3AD203B41FA5}">
                      <a16:colId xmlns:a16="http://schemas.microsoft.com/office/drawing/2014/main" val="3959196073"/>
                    </a:ext>
                  </a:extLst>
                </a:gridCol>
                <a:gridCol w="658368">
                  <a:extLst>
                    <a:ext uri="{9D8B030D-6E8A-4147-A177-3AD203B41FA5}">
                      <a16:colId xmlns:a16="http://schemas.microsoft.com/office/drawing/2014/main" val="1187884422"/>
                    </a:ext>
                  </a:extLst>
                </a:gridCol>
                <a:gridCol w="658368">
                  <a:extLst>
                    <a:ext uri="{9D8B030D-6E8A-4147-A177-3AD203B41FA5}">
                      <a16:colId xmlns:a16="http://schemas.microsoft.com/office/drawing/2014/main" val="4135502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extLst>
                  <a:ext uri="{0D108BD9-81ED-4DB2-BD59-A6C34878D82A}">
                    <a16:rowId xmlns:a16="http://schemas.microsoft.com/office/drawing/2014/main" val="1113865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- 2025-09-24 15:37:05</a:t>
                      </a:r>
                      <a:r>
                        <a:rPr kumimoji="0" lang="de-DE" sz="1000" b="0" i="0" u="none" strike="noStrike" kern="1200" cap="none" spc="0" normalizeH="0" baseline="0" noProof="0">
                          <a:ln>
                            <a:noFill/>
                          </a:ln>
                          <a:solidFill>
                            <a:prstClr val="black"/>
                          </a:solidFill>
                          <a:effectLst/>
                          <a:uLnTx/>
                          <a:uFillTx/>
                          <a:latin typeface="Calibri"/>
                          <a:ea typeface="+mn-ea"/>
                          <a:cs typeface="+mn-cs"/>
                        </a:rPr>
                        <a:t>
 STIs kommen daher, dass Männer GV mit Tieren hatten? Ob das stimmt, checken wir jetzt. #aufklärung #safespace #STI #STD #men   Lena: S*uell übertragbare Krankheiten gibt es nur, weil Männer GV mit Tieren hatten? Auf diesen wilden Take hat mich das Video hier gebracht. Aber stimmt das auch? Es stimmt, dass einige STIs wie HIV oder Chlamydien von Tier zu Mensch übertragen werden können. S*ueller Missbrauch von Tieren ist eine Möglichkeit. Aber man kann sich auch genauso gut durch Blut, Kot oder im Fall von Chlamydien bei der Geburtshilfe von Schafen und Ziegen infizieren. Tatsächlich gibt es keine Beweise dafür, dass die erste Ansteckung mit diesen „Zoonosen“ (so nennt man Krankheiten, die zwischen Tier und Mensch übertragen werden können) daher kommt, dass Männer was mit Tieren hatten.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6.34 %</a:t>
                      </a:r>
                    </a:p>
                  </a:txBody>
                  <a:tcPr/>
                </a:tc>
                <a:extLst>
                  <a:ext uri="{0D108BD9-81ED-4DB2-BD59-A6C34878D82A}">
                    <a16:rowId xmlns:a16="http://schemas.microsoft.com/office/drawing/2014/main" val="1609848177"/>
                  </a:ext>
                </a:extLst>
              </a:tr>
            </a:tbl>
          </a:graphicData>
        </a:graphic>
      </p:graphicFrame>
      <p:sp>
        <p:nvSpPr>
          <p:cNvPr id="4" name="Text Placeholder 3">
            <a:extLst>
              <a:ext uri="{FF2B5EF4-FFF2-40B4-BE49-F238E27FC236}">
                <a16:creationId xmlns:a16="http://schemas.microsoft.com/office/drawing/2014/main" id="{8861DA37-9B52-4E82-92FE-642A7B268EA9}"/>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421454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A544D-7E72-400A-B86B-38232A5B6574}"/>
              </a:ext>
            </a:extLst>
          </p:cNvPr>
          <p:cNvSpPr>
            <a:spLocks noGrp="1"/>
          </p:cNvSpPr>
          <p:nvPr>
            <p:ph type="title"/>
          </p:nvPr>
        </p:nvSpPr>
        <p:spPr/>
        <p:txBody>
          <a:bodyPr/>
          <a:lstStyle/>
          <a:p>
            <a:r>
              <a:rPr lang="en-US"/>
              <a:t>Tiktok Videos Table Overview (inkl. VideoLength) Anpassung  | @safespace.offiziell - 18 of 20</a:t>
            </a:r>
          </a:p>
        </p:txBody>
      </p:sp>
      <p:graphicFrame>
        <p:nvGraphicFramePr>
          <p:cNvPr id="5" name="Table Placeholder 4">
            <a:extLst>
              <a:ext uri="{FF2B5EF4-FFF2-40B4-BE49-F238E27FC236}">
                <a16:creationId xmlns:a16="http://schemas.microsoft.com/office/drawing/2014/main" id="{F9517AFE-33E7-45ED-9EFA-D20699AD3897}"/>
              </a:ext>
            </a:extLst>
          </p:cNvPr>
          <p:cNvGraphicFramePr>
            <a:graphicFrameLocks noGrp="1"/>
          </p:cNvGraphicFramePr>
          <p:nvPr>
            <p:ph type="tbl" sz="quarter" idx="13"/>
            <p:extLst>
              <p:ext uri="{D42A27DB-BD31-4B8C-83A1-F6EECF244321}">
                <p14:modId xmlns:p14="http://schemas.microsoft.com/office/powerpoint/2010/main" val="2417783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10007352"/>
                    </a:ext>
                  </a:extLst>
                </a:gridCol>
                <a:gridCol w="658368">
                  <a:extLst>
                    <a:ext uri="{9D8B030D-6E8A-4147-A177-3AD203B41FA5}">
                      <a16:colId xmlns:a16="http://schemas.microsoft.com/office/drawing/2014/main" val="719047881"/>
                    </a:ext>
                  </a:extLst>
                </a:gridCol>
                <a:gridCol w="658368">
                  <a:extLst>
                    <a:ext uri="{9D8B030D-6E8A-4147-A177-3AD203B41FA5}">
                      <a16:colId xmlns:a16="http://schemas.microsoft.com/office/drawing/2014/main" val="3230093869"/>
                    </a:ext>
                  </a:extLst>
                </a:gridCol>
                <a:gridCol w="658368">
                  <a:extLst>
                    <a:ext uri="{9D8B030D-6E8A-4147-A177-3AD203B41FA5}">
                      <a16:colId xmlns:a16="http://schemas.microsoft.com/office/drawing/2014/main" val="2151878661"/>
                    </a:ext>
                  </a:extLst>
                </a:gridCol>
                <a:gridCol w="658368">
                  <a:extLst>
                    <a:ext uri="{9D8B030D-6E8A-4147-A177-3AD203B41FA5}">
                      <a16:colId xmlns:a16="http://schemas.microsoft.com/office/drawing/2014/main" val="1674355990"/>
                    </a:ext>
                  </a:extLst>
                </a:gridCol>
                <a:gridCol w="658368">
                  <a:extLst>
                    <a:ext uri="{9D8B030D-6E8A-4147-A177-3AD203B41FA5}">
                      <a16:colId xmlns:a16="http://schemas.microsoft.com/office/drawing/2014/main" val="84236049"/>
                    </a:ext>
                  </a:extLst>
                </a:gridCol>
                <a:gridCol w="658368">
                  <a:extLst>
                    <a:ext uri="{9D8B030D-6E8A-4147-A177-3AD203B41FA5}">
                      <a16:colId xmlns:a16="http://schemas.microsoft.com/office/drawing/2014/main" val="3222495233"/>
                    </a:ext>
                  </a:extLst>
                </a:gridCol>
                <a:gridCol w="658368">
                  <a:extLst>
                    <a:ext uri="{9D8B030D-6E8A-4147-A177-3AD203B41FA5}">
                      <a16:colId xmlns:a16="http://schemas.microsoft.com/office/drawing/2014/main" val="1281242371"/>
                    </a:ext>
                  </a:extLst>
                </a:gridCol>
                <a:gridCol w="658368">
                  <a:extLst>
                    <a:ext uri="{9D8B030D-6E8A-4147-A177-3AD203B41FA5}">
                      <a16:colId xmlns:a16="http://schemas.microsoft.com/office/drawing/2014/main" val="1262689534"/>
                    </a:ext>
                  </a:extLst>
                </a:gridCol>
                <a:gridCol w="658368">
                  <a:extLst>
                    <a:ext uri="{9D8B030D-6E8A-4147-A177-3AD203B41FA5}">
                      <a16:colId xmlns:a16="http://schemas.microsoft.com/office/drawing/2014/main" val="753849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extLst>
                  <a:ext uri="{0D108BD9-81ED-4DB2-BD59-A6C34878D82A}">
                    <a16:rowId xmlns:a16="http://schemas.microsoft.com/office/drawing/2014/main" val="3913037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- 2025-09-26 13:26:07</a:t>
                      </a:r>
                      <a:r>
                        <a:rPr kumimoji="0" lang="de-DE" sz="1000" b="0" i="0" u="none" strike="noStrike" kern="1200" cap="none" spc="0" normalizeH="0" baseline="0" noProof="0">
                          <a:ln>
                            <a:noFill/>
                          </a:ln>
                          <a:solidFill>
                            <a:prstClr val="black"/>
                          </a:solidFill>
                          <a:effectLst/>
                          <a:uLnTx/>
                          <a:uFillTx/>
                          <a:latin typeface="Calibri"/>
                          <a:ea typeface="+mn-ea"/>
                          <a:cs typeface="+mn-cs"/>
                        </a:rPr>
                        <a:t>
 Ein Zyklus geht IMMER 28 Tage …? 🥀 #zyklus #periode #tage #menstruation #aufklärung  Lena: Ein Zyklus geht 28 Tage. Schön für dich, aber meiner geht halt manchmal 50 und manchmal dann wieder nur zwölf Tage. Früher dachte ich immer, ich wäre die Einzige mit so einem Chaos. Aber guess what? Das betrifft einfach über 50% von uns Menstruierenden. Das ist einfach über die Hälfte. Zu stark, zu selten, zu unregelmäßig, zu lang. Und warum? Eisenmangel, Polypen, gutartige, bösartige Tumore, Gerinnungsstörungen, Gebärmutterschleimhaut, die da ist, wo sie nicht hingehört … Ihr seht schon. Und ja, auch Pubertät. Ich weiß, nervt total, ist aber völlig normal, dass am Anfang alles durcheinander ist. Ich bin deswegen damals zu meiner Gyn gegangen. Und was soll ich sagen? Ich habe die Pille bekommen … Leute, fragt nach, lasst euch beraten und schau, was für dich die beste Lösung ist.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04:55:10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3.79 %</a:t>
                      </a:r>
                    </a:p>
                  </a:txBody>
                  <a:tcPr/>
                </a:tc>
                <a:extLst>
                  <a:ext uri="{0D108BD9-81ED-4DB2-BD59-A6C34878D82A}">
                    <a16:rowId xmlns:a16="http://schemas.microsoft.com/office/drawing/2014/main" val="359754146"/>
                  </a:ext>
                </a:extLst>
              </a:tr>
            </a:tbl>
          </a:graphicData>
        </a:graphic>
      </p:graphicFrame>
      <p:sp>
        <p:nvSpPr>
          <p:cNvPr id="4" name="Text Placeholder 3">
            <a:extLst>
              <a:ext uri="{FF2B5EF4-FFF2-40B4-BE49-F238E27FC236}">
                <a16:creationId xmlns:a16="http://schemas.microsoft.com/office/drawing/2014/main" id="{C588428E-2201-482A-8DCB-1C0032D74F17}"/>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3078080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DDC80-17D5-4586-849F-8B0B501E70F9}"/>
              </a:ext>
            </a:extLst>
          </p:cNvPr>
          <p:cNvSpPr>
            <a:spLocks noGrp="1"/>
          </p:cNvSpPr>
          <p:nvPr>
            <p:ph type="title"/>
          </p:nvPr>
        </p:nvSpPr>
        <p:spPr/>
        <p:txBody>
          <a:bodyPr/>
          <a:lstStyle/>
          <a:p>
            <a:r>
              <a:rPr lang="en-US"/>
              <a:t>Tiktok Videos Table Overview (inkl. VideoLength) Anpassung  | @safespace.offiziell - 19 of 20</a:t>
            </a:r>
          </a:p>
        </p:txBody>
      </p:sp>
      <p:graphicFrame>
        <p:nvGraphicFramePr>
          <p:cNvPr id="5" name="Table Placeholder 4">
            <a:extLst>
              <a:ext uri="{FF2B5EF4-FFF2-40B4-BE49-F238E27FC236}">
                <a16:creationId xmlns:a16="http://schemas.microsoft.com/office/drawing/2014/main" id="{C5C53003-65D2-4477-BCA1-AEEB4BF73A86}"/>
              </a:ext>
            </a:extLst>
          </p:cNvPr>
          <p:cNvGraphicFramePr>
            <a:graphicFrameLocks noGrp="1"/>
          </p:cNvGraphicFramePr>
          <p:nvPr>
            <p:ph type="tbl" sz="quarter" idx="13"/>
            <p:extLst>
              <p:ext uri="{D42A27DB-BD31-4B8C-83A1-F6EECF244321}">
                <p14:modId xmlns:p14="http://schemas.microsoft.com/office/powerpoint/2010/main" val="3903304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46310253"/>
                    </a:ext>
                  </a:extLst>
                </a:gridCol>
                <a:gridCol w="658368">
                  <a:extLst>
                    <a:ext uri="{9D8B030D-6E8A-4147-A177-3AD203B41FA5}">
                      <a16:colId xmlns:a16="http://schemas.microsoft.com/office/drawing/2014/main" val="2821350830"/>
                    </a:ext>
                  </a:extLst>
                </a:gridCol>
                <a:gridCol w="658368">
                  <a:extLst>
                    <a:ext uri="{9D8B030D-6E8A-4147-A177-3AD203B41FA5}">
                      <a16:colId xmlns:a16="http://schemas.microsoft.com/office/drawing/2014/main" val="2957063867"/>
                    </a:ext>
                  </a:extLst>
                </a:gridCol>
                <a:gridCol w="658368">
                  <a:extLst>
                    <a:ext uri="{9D8B030D-6E8A-4147-A177-3AD203B41FA5}">
                      <a16:colId xmlns:a16="http://schemas.microsoft.com/office/drawing/2014/main" val="169347386"/>
                    </a:ext>
                  </a:extLst>
                </a:gridCol>
                <a:gridCol w="658368">
                  <a:extLst>
                    <a:ext uri="{9D8B030D-6E8A-4147-A177-3AD203B41FA5}">
                      <a16:colId xmlns:a16="http://schemas.microsoft.com/office/drawing/2014/main" val="1125537338"/>
                    </a:ext>
                  </a:extLst>
                </a:gridCol>
                <a:gridCol w="658368">
                  <a:extLst>
                    <a:ext uri="{9D8B030D-6E8A-4147-A177-3AD203B41FA5}">
                      <a16:colId xmlns:a16="http://schemas.microsoft.com/office/drawing/2014/main" val="892993791"/>
                    </a:ext>
                  </a:extLst>
                </a:gridCol>
                <a:gridCol w="658368">
                  <a:extLst>
                    <a:ext uri="{9D8B030D-6E8A-4147-A177-3AD203B41FA5}">
                      <a16:colId xmlns:a16="http://schemas.microsoft.com/office/drawing/2014/main" val="1038841545"/>
                    </a:ext>
                  </a:extLst>
                </a:gridCol>
                <a:gridCol w="658368">
                  <a:extLst>
                    <a:ext uri="{9D8B030D-6E8A-4147-A177-3AD203B41FA5}">
                      <a16:colId xmlns:a16="http://schemas.microsoft.com/office/drawing/2014/main" val="4244329479"/>
                    </a:ext>
                  </a:extLst>
                </a:gridCol>
                <a:gridCol w="658368">
                  <a:extLst>
                    <a:ext uri="{9D8B030D-6E8A-4147-A177-3AD203B41FA5}">
                      <a16:colId xmlns:a16="http://schemas.microsoft.com/office/drawing/2014/main" val="2519231444"/>
                    </a:ext>
                  </a:extLst>
                </a:gridCol>
                <a:gridCol w="658368">
                  <a:extLst>
                    <a:ext uri="{9D8B030D-6E8A-4147-A177-3AD203B41FA5}">
                      <a16:colId xmlns:a16="http://schemas.microsoft.com/office/drawing/2014/main" val="132541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extLst>
                  <a:ext uri="{0D108BD9-81ED-4DB2-BD59-A6C34878D82A}">
                    <a16:rowId xmlns:a16="http://schemas.microsoft.com/office/drawing/2014/main" val="3660308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- 2025-09-29 14:17:25</a:t>
                      </a:r>
                      <a:r>
                        <a:rPr kumimoji="0" lang="de-DE" sz="1000" b="0" i="0" u="none" strike="noStrike" kern="1200" cap="none" spc="0" normalizeH="0" baseline="0" noProof="0">
                          <a:ln>
                            <a:noFill/>
                          </a:ln>
                          <a:solidFill>
                            <a:prstClr val="black"/>
                          </a:solidFill>
                          <a:effectLst/>
                          <a:uLnTx/>
                          <a:uFillTx/>
                          <a:latin typeface="Calibri"/>
                          <a:ea typeface="+mn-ea"/>
                          <a:cs typeface="+mn-cs"/>
                        </a:rPr>
                        <a:t>
 Was du tun kannst, wenn du beim GV nur 2 Minuten durchhältst #gv #rambazamba #aufklärung #tipps #beziehung   Nathalia: Was soll ich machen, wenn ich beim GV nicht länger als 2 Min. durchhalte“? I got you! Pass auf, du machst jetzt diese drei Sachen. Nummer eins: Fokus auf sie. Und dann habt ihr erstmal richtig schön ausgedehntes Leck-GV, an ihr natürlich. Wenn du nicht weißt, wie lecken geht, dann schau dir mal Whitneys Tutorial dazu an! Nummer zwei. Wenn du dein P in ihre Vv reinsteckst und dir dann denkst: Oh, ich komme. Dann macht doch erstmal eine Pause, wechselt die Stellung, denk an deine Oma, lös ne Matheaufgabe im Kopf und dann, weiter geht’s. Nummer drei. Nur weil du gekommen bist, heißt es noch lange nicht, dein Gegenüber ist auch fertig. Steck dein Gesicht zwischen ihre Beine oder benutze deine Finger, deine Knie. Schatz, werd kreativ!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18.47 %</a:t>
                      </a:r>
                    </a:p>
                  </a:txBody>
                  <a:tcPr/>
                </a:tc>
                <a:extLst>
                  <a:ext uri="{0D108BD9-81ED-4DB2-BD59-A6C34878D82A}">
                    <a16:rowId xmlns:a16="http://schemas.microsoft.com/office/drawing/2014/main" val="2471798772"/>
                  </a:ext>
                </a:extLst>
              </a:tr>
            </a:tbl>
          </a:graphicData>
        </a:graphic>
      </p:graphicFrame>
      <p:sp>
        <p:nvSpPr>
          <p:cNvPr id="4" name="Text Placeholder 3">
            <a:extLst>
              <a:ext uri="{FF2B5EF4-FFF2-40B4-BE49-F238E27FC236}">
                <a16:creationId xmlns:a16="http://schemas.microsoft.com/office/drawing/2014/main" id="{F95416D1-2784-4589-B2E2-A9C84E41358A}"/>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28240361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B9369-5AB9-4003-91C3-B799276FE4F5}"/>
              </a:ext>
            </a:extLst>
          </p:cNvPr>
          <p:cNvSpPr>
            <a:spLocks noGrp="1"/>
          </p:cNvSpPr>
          <p:nvPr>
            <p:ph type="title"/>
          </p:nvPr>
        </p:nvSpPr>
        <p:spPr/>
        <p:txBody>
          <a:bodyPr/>
          <a:lstStyle/>
          <a:p>
            <a:r>
              <a:rPr lang="en-US"/>
              <a:t>Tiktok Videos Table Overview (inkl. VideoLength) Anpassung  | @safespace.offiziell - 20 of 20</a:t>
            </a:r>
          </a:p>
        </p:txBody>
      </p:sp>
      <p:graphicFrame>
        <p:nvGraphicFramePr>
          <p:cNvPr id="5" name="Table Placeholder 4">
            <a:extLst>
              <a:ext uri="{FF2B5EF4-FFF2-40B4-BE49-F238E27FC236}">
                <a16:creationId xmlns:a16="http://schemas.microsoft.com/office/drawing/2014/main" id="{1768CA74-D795-4549-8DAC-BB2A1E02509B}"/>
              </a:ext>
            </a:extLst>
          </p:cNvPr>
          <p:cNvGraphicFramePr>
            <a:graphicFrameLocks noGrp="1"/>
          </p:cNvGraphicFramePr>
          <p:nvPr>
            <p:ph type="tbl" sz="quarter" idx="13"/>
            <p:extLst>
              <p:ext uri="{D42A27DB-BD31-4B8C-83A1-F6EECF244321}">
                <p14:modId xmlns:p14="http://schemas.microsoft.com/office/powerpoint/2010/main" val="3405030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8387195"/>
                    </a:ext>
                  </a:extLst>
                </a:gridCol>
                <a:gridCol w="658368">
                  <a:extLst>
                    <a:ext uri="{9D8B030D-6E8A-4147-A177-3AD203B41FA5}">
                      <a16:colId xmlns:a16="http://schemas.microsoft.com/office/drawing/2014/main" val="1859554189"/>
                    </a:ext>
                  </a:extLst>
                </a:gridCol>
                <a:gridCol w="658368">
                  <a:extLst>
                    <a:ext uri="{9D8B030D-6E8A-4147-A177-3AD203B41FA5}">
                      <a16:colId xmlns:a16="http://schemas.microsoft.com/office/drawing/2014/main" val="2256657996"/>
                    </a:ext>
                  </a:extLst>
                </a:gridCol>
                <a:gridCol w="658368">
                  <a:extLst>
                    <a:ext uri="{9D8B030D-6E8A-4147-A177-3AD203B41FA5}">
                      <a16:colId xmlns:a16="http://schemas.microsoft.com/office/drawing/2014/main" val="855999200"/>
                    </a:ext>
                  </a:extLst>
                </a:gridCol>
                <a:gridCol w="658368">
                  <a:extLst>
                    <a:ext uri="{9D8B030D-6E8A-4147-A177-3AD203B41FA5}">
                      <a16:colId xmlns:a16="http://schemas.microsoft.com/office/drawing/2014/main" val="72222975"/>
                    </a:ext>
                  </a:extLst>
                </a:gridCol>
                <a:gridCol w="658368">
                  <a:extLst>
                    <a:ext uri="{9D8B030D-6E8A-4147-A177-3AD203B41FA5}">
                      <a16:colId xmlns:a16="http://schemas.microsoft.com/office/drawing/2014/main" val="3954201980"/>
                    </a:ext>
                  </a:extLst>
                </a:gridCol>
                <a:gridCol w="658368">
                  <a:extLst>
                    <a:ext uri="{9D8B030D-6E8A-4147-A177-3AD203B41FA5}">
                      <a16:colId xmlns:a16="http://schemas.microsoft.com/office/drawing/2014/main" val="1890159415"/>
                    </a:ext>
                  </a:extLst>
                </a:gridCol>
                <a:gridCol w="658368">
                  <a:extLst>
                    <a:ext uri="{9D8B030D-6E8A-4147-A177-3AD203B41FA5}">
                      <a16:colId xmlns:a16="http://schemas.microsoft.com/office/drawing/2014/main" val="10228455"/>
                    </a:ext>
                  </a:extLst>
                </a:gridCol>
                <a:gridCol w="658368">
                  <a:extLst>
                    <a:ext uri="{9D8B030D-6E8A-4147-A177-3AD203B41FA5}">
                      <a16:colId xmlns:a16="http://schemas.microsoft.com/office/drawing/2014/main" val="1456375543"/>
                    </a:ext>
                  </a:extLst>
                </a:gridCol>
                <a:gridCol w="658368">
                  <a:extLst>
                    <a:ext uri="{9D8B030D-6E8A-4147-A177-3AD203B41FA5}">
                      <a16:colId xmlns:a16="http://schemas.microsoft.com/office/drawing/2014/main" val="1342497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extLst>
                  <a:ext uri="{0D108BD9-81ED-4DB2-BD59-A6C34878D82A}">
                    <a16:rowId xmlns:a16="http://schemas.microsoft.com/office/drawing/2014/main" val="2908545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- 2025-09-30 13:27:53</a:t>
                      </a:r>
                      <a:r>
                        <a:rPr kumimoji="0" lang="de-DE" sz="1000" b="0" i="0" u="none" strike="noStrike" kern="1200" cap="none" spc="0" normalizeH="0" baseline="0" noProof="0">
                          <a:ln>
                            <a:noFill/>
                          </a:ln>
                          <a:solidFill>
                            <a:prstClr val="black"/>
                          </a:solidFill>
                          <a:effectLst/>
                          <a:uLnTx/>
                          <a:uFillTx/>
                          <a:latin typeface="Calibri"/>
                          <a:ea typeface="+mn-ea"/>
                          <a:cs typeface="+mn-cs"/>
                        </a:rPr>
                        <a:t>
 Also achtet auf euch und andere! #notallmen #alwaysmen #allwomen #manvsbear   Können wir mal bitte darüber reden, wie nervig es ist, dass sich junge Teens schon mit notgeilen Männern rumschlagen müssen? Ich zum Beispiel saß mal mit 13 in einem komplett leeren Bus. Steigt dann irgendwann so ein 30-jähriger Typ ein, setzt sich natürlich zu mir in den Vierer, obwohl der Bus komplett leer war. Fängt an, mich anzulabern, packt mir an meinen Pulli, fummelt da irgendwie dran rum, fasst mich an und kesselt mich irgendwann mit seinen Füßen ein, dass ich mich nicht mehr bewegen konnte. Er fragt mich nach meiner Nummer, ob wir uns mal treffen können, ob ich einen Boyfriend habe. Und dann bin ich ausgestiegen und er ist zum Glück nicht mit hinterhergekommen, weil ich war auf Krücken. Das heißt, ich hätte noch nicht mal wegrennen können.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06:43:20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13.9 %</a:t>
                      </a:r>
                    </a:p>
                  </a:txBody>
                  <a:tcPr/>
                </a:tc>
                <a:extLst>
                  <a:ext uri="{0D108BD9-81ED-4DB2-BD59-A6C34878D82A}">
                    <a16:rowId xmlns:a16="http://schemas.microsoft.com/office/drawing/2014/main" val="873460663"/>
                  </a:ext>
                </a:extLst>
              </a:tr>
            </a:tbl>
          </a:graphicData>
        </a:graphic>
      </p:graphicFrame>
      <p:sp>
        <p:nvSpPr>
          <p:cNvPr id="4" name="Text Placeholder 3">
            <a:extLst>
              <a:ext uri="{FF2B5EF4-FFF2-40B4-BE49-F238E27FC236}">
                <a16:creationId xmlns:a16="http://schemas.microsoft.com/office/drawing/2014/main" id="{4ABCDF89-A376-4B03-90F7-9916F0FCAF9D}"/>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6537626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4815</Words>
  <Application>Microsoft Office PowerPoint</Application>
  <PresentationFormat>On-screen Show (4:3)</PresentationFormat>
  <Paragraphs>430</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Calibri</vt:lpstr>
      <vt:lpstr>Arial</vt:lpstr>
      <vt:lpstr>quintly_template</vt:lpstr>
      <vt:lpstr>Tiktok Videos Table Overview (inkl. VideoLength) Anpassung  | @safespace.offiziell - 1 of 20</vt:lpstr>
      <vt:lpstr>Tiktok Videos Table Overview (inkl. VideoLength) Anpassung  | @safespace.offiziell - 2 of 20</vt:lpstr>
      <vt:lpstr>Tiktok Videos Table Overview (inkl. VideoLength) Anpassung  | @safespace.offiziell - 3 of 20</vt:lpstr>
      <vt:lpstr>Tiktok Videos Table Overview (inkl. VideoLength) Anpassung  | @safespace.offiziell - 4 of 20</vt:lpstr>
      <vt:lpstr>Tiktok Videos Table Overview (inkl. VideoLength) Anpassung  | @safespace.offiziell - 5 of 20</vt:lpstr>
      <vt:lpstr>Tiktok Videos Table Overview (inkl. VideoLength) Anpassung  | @safespace.offiziell - 6 of 20</vt:lpstr>
      <vt:lpstr>Tiktok Videos Table Overview (inkl. VideoLength) Anpassung  | @safespace.offiziell - 7 of 20</vt:lpstr>
      <vt:lpstr>Tiktok Videos Table Overview (inkl. VideoLength) Anpassung  | @safespace.offiziell - 8 of 20</vt:lpstr>
      <vt:lpstr>Tiktok Videos Table Overview (inkl. VideoLength) Anpassung  | @safespace.offiziell - 9 of 20</vt:lpstr>
      <vt:lpstr>Tiktok Videos Table Overview (inkl. VideoLength) Anpassung  | @safespace.offiziell - 10 of 20</vt:lpstr>
      <vt:lpstr>Tiktok Videos Table Overview (inkl. VideoLength) Anpassung  | @safespace.offiziell - 11 of 20</vt:lpstr>
      <vt:lpstr>Tiktok Videos Table Overview (inkl. VideoLength) Anpassung  | @safespace.offiziell - 12 of 20</vt:lpstr>
      <vt:lpstr>Tiktok Videos Table Overview (inkl. VideoLength) Anpassung  | @safespace.offiziell - 13 of 20</vt:lpstr>
      <vt:lpstr>Tiktok Videos Table Overview (inkl. VideoLength) Anpassung  | @safespace.offiziell - 14 of 20</vt:lpstr>
      <vt:lpstr>Tiktok Videos Table Overview (inkl. VideoLength) Anpassung  | @safespace.offiziell - 15 of 20</vt:lpstr>
      <vt:lpstr>Tiktok Videos Table Overview (inkl. VideoLength) Anpassung  | @safespace.offiziell - 16 of 20</vt:lpstr>
      <vt:lpstr>Tiktok Videos Table Overview (inkl. VideoLength) Anpassung  | @safespace.offiziell - 17 of 20</vt:lpstr>
      <vt:lpstr>Tiktok Videos Table Overview (inkl. VideoLength) Anpassung  | @safespace.offiziell - 18 of 20</vt:lpstr>
      <vt:lpstr>Tiktok Videos Table Overview (inkl. VideoLength) Anpassung  | @safespace.offiziell - 19 of 20</vt:lpstr>
      <vt:lpstr>Tiktok Videos Table Overview (inkl. VideoLength) Anpassung  | @safespace.offiziell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Tiktok Videos Table Overview (inkl. VideoLength) Anpassung  | @safespace.offiziell - 1 of 20</dc:title>
  <dc:creator>Frederik Born</dc:creator>
  <cp:lastModifiedBy>Frederik Born</cp:lastModifiedBy>
  <cp:revision>1</cp:revision>
  <dcterms:created xsi:type="dcterms:W3CDTF">2025-10-20T13:36:29Z</dcterms:created>
  <dcterms:modified xsi:type="dcterms:W3CDTF">2025-10-20T13:38:25Z</dcterms:modified>
</cp:coreProperties>
</file>