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F4A16-5BE7-4ADD-A475-273D6C44DF06}"/>
              </a:ext>
            </a:extLst>
          </p:cNvPr>
          <p:cNvSpPr>
            <a:spLocks noGrp="1"/>
          </p:cNvSpPr>
          <p:nvPr>
            <p:ph type="title"/>
          </p:nvPr>
        </p:nvSpPr>
        <p:spPr/>
        <p:txBody>
          <a:bodyPr/>
          <a:lstStyle/>
          <a:p>
            <a:r>
              <a:rPr lang="en-US"/>
              <a:t>Tiktok Traffic Source: safespace | @safespace.offiziell - 1 of 22</a:t>
            </a:r>
          </a:p>
        </p:txBody>
      </p:sp>
      <p:graphicFrame>
        <p:nvGraphicFramePr>
          <p:cNvPr id="5" name="Table Placeholder 4">
            <a:extLst>
              <a:ext uri="{FF2B5EF4-FFF2-40B4-BE49-F238E27FC236}">
                <a16:creationId xmlns:a16="http://schemas.microsoft.com/office/drawing/2014/main" id="{51D32B50-F958-4BCF-89F2-12F93171C2EC}"/>
              </a:ext>
            </a:extLst>
          </p:cNvPr>
          <p:cNvGraphicFramePr>
            <a:graphicFrameLocks noGrp="1"/>
          </p:cNvGraphicFramePr>
          <p:nvPr>
            <p:ph type="tbl" sz="quarter" idx="13"/>
            <p:extLst>
              <p:ext uri="{D42A27DB-BD31-4B8C-83A1-F6EECF244321}">
                <p14:modId xmlns:p14="http://schemas.microsoft.com/office/powerpoint/2010/main" val="1379004586"/>
              </p:ext>
            </p:extLst>
          </p:nvPr>
        </p:nvGraphicFramePr>
        <p:xfrm>
          <a:off x="457200" y="1731963"/>
          <a:ext cx="7735824" cy="767080"/>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96431033"/>
                    </a:ext>
                  </a:extLst>
                </a:gridCol>
                <a:gridCol w="822960">
                  <a:extLst>
                    <a:ext uri="{9D8B030D-6E8A-4147-A177-3AD203B41FA5}">
                      <a16:colId xmlns:a16="http://schemas.microsoft.com/office/drawing/2014/main" val="2067209113"/>
                    </a:ext>
                  </a:extLst>
                </a:gridCol>
                <a:gridCol w="822960">
                  <a:extLst>
                    <a:ext uri="{9D8B030D-6E8A-4147-A177-3AD203B41FA5}">
                      <a16:colId xmlns:a16="http://schemas.microsoft.com/office/drawing/2014/main" val="3362986514"/>
                    </a:ext>
                  </a:extLst>
                </a:gridCol>
                <a:gridCol w="822960">
                  <a:extLst>
                    <a:ext uri="{9D8B030D-6E8A-4147-A177-3AD203B41FA5}">
                      <a16:colId xmlns:a16="http://schemas.microsoft.com/office/drawing/2014/main" val="3933752281"/>
                    </a:ext>
                  </a:extLst>
                </a:gridCol>
                <a:gridCol w="822960">
                  <a:extLst>
                    <a:ext uri="{9D8B030D-6E8A-4147-A177-3AD203B41FA5}">
                      <a16:colId xmlns:a16="http://schemas.microsoft.com/office/drawing/2014/main" val="870025047"/>
                    </a:ext>
                  </a:extLst>
                </a:gridCol>
                <a:gridCol w="822960">
                  <a:extLst>
                    <a:ext uri="{9D8B030D-6E8A-4147-A177-3AD203B41FA5}">
                      <a16:colId xmlns:a16="http://schemas.microsoft.com/office/drawing/2014/main" val="442859769"/>
                    </a:ext>
                  </a:extLst>
                </a:gridCol>
                <a:gridCol w="822960">
                  <a:extLst>
                    <a:ext uri="{9D8B030D-6E8A-4147-A177-3AD203B41FA5}">
                      <a16:colId xmlns:a16="http://schemas.microsoft.com/office/drawing/2014/main" val="43053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34301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- 2025-04-28 14:24:09</a:t>
                      </a:r>
                      <a:r>
                        <a:rPr kumimoji="0" lang="de-DE" sz="1000" b="0" i="0" u="none" strike="noStrike" kern="1200" cap="none" spc="0" normalizeH="0" baseline="0" noProof="0">
                          <a:ln>
                            <a:noFill/>
                          </a:ln>
                          <a:solidFill>
                            <a:prstClr val="black"/>
                          </a:solidFill>
                          <a:effectLst/>
                          <a:uLnTx/>
                          <a:uFillTx/>
                          <a:latin typeface="Calibri"/>
                          <a:ea typeface="+mn-ea"/>
                          <a:cs typeface="+mn-cs"/>
                        </a:rPr>
                        <a:t>
 Du bist ein Outie? #aufklärung #körper #pubertät #outie #innie #vv   „Deine VV-Lippen hängen raus oder sind unterschiedlich lang? Sobald du in die Pubertät kommst, fangen auch deine VV-Lippen an zu wachsen und das kann so aussehen. Manchmal sieht man die inneren Lippen nicht, bei manchen hängen sie raus oder sie sind unterschiedlich lang und das ist bei jedem anders und komplett einzigartig und nur weil in Ü18-Filmchen häufig solche VVs gezeigt werden, heißt das nicht, dass das der Standard ist, weil 56% aller VVs sind Outies. Das heißt, man sieht die Lippen und das ist schön 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54341909"/>
                  </a:ext>
                </a:extLst>
              </a:tr>
            </a:tbl>
          </a:graphicData>
        </a:graphic>
      </p:graphicFrame>
      <p:sp>
        <p:nvSpPr>
          <p:cNvPr id="4" name="Text Placeholder 3">
            <a:extLst>
              <a:ext uri="{FF2B5EF4-FFF2-40B4-BE49-F238E27FC236}">
                <a16:creationId xmlns:a16="http://schemas.microsoft.com/office/drawing/2014/main" id="{CA4FABC0-62B0-45B8-B477-9637DE5ABB4F}"/>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05814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9FA48-2DCA-46EF-B7DA-FEFA6BCAAC9B}"/>
              </a:ext>
            </a:extLst>
          </p:cNvPr>
          <p:cNvSpPr>
            <a:spLocks noGrp="1"/>
          </p:cNvSpPr>
          <p:nvPr>
            <p:ph type="title"/>
          </p:nvPr>
        </p:nvSpPr>
        <p:spPr/>
        <p:txBody>
          <a:bodyPr/>
          <a:lstStyle/>
          <a:p>
            <a:r>
              <a:rPr lang="en-US"/>
              <a:t>Tiktok Traffic Source: safespace | @safespace.offiziell - 2 of 22</a:t>
            </a:r>
          </a:p>
        </p:txBody>
      </p:sp>
      <p:graphicFrame>
        <p:nvGraphicFramePr>
          <p:cNvPr id="5" name="Table Placeholder 4">
            <a:extLst>
              <a:ext uri="{FF2B5EF4-FFF2-40B4-BE49-F238E27FC236}">
                <a16:creationId xmlns:a16="http://schemas.microsoft.com/office/drawing/2014/main" id="{1B36C96D-9B00-42D7-A11A-0F9A312B7C6D}"/>
              </a:ext>
            </a:extLst>
          </p:cNvPr>
          <p:cNvGraphicFramePr>
            <a:graphicFrameLocks noGrp="1"/>
          </p:cNvGraphicFramePr>
          <p:nvPr>
            <p:ph type="tbl" sz="quarter" idx="13"/>
            <p:extLst>
              <p:ext uri="{D42A27DB-BD31-4B8C-83A1-F6EECF244321}">
                <p14:modId xmlns:p14="http://schemas.microsoft.com/office/powerpoint/2010/main" val="353820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8129026"/>
                    </a:ext>
                  </a:extLst>
                </a:gridCol>
                <a:gridCol w="822960">
                  <a:extLst>
                    <a:ext uri="{9D8B030D-6E8A-4147-A177-3AD203B41FA5}">
                      <a16:colId xmlns:a16="http://schemas.microsoft.com/office/drawing/2014/main" val="4093066586"/>
                    </a:ext>
                  </a:extLst>
                </a:gridCol>
                <a:gridCol w="822960">
                  <a:extLst>
                    <a:ext uri="{9D8B030D-6E8A-4147-A177-3AD203B41FA5}">
                      <a16:colId xmlns:a16="http://schemas.microsoft.com/office/drawing/2014/main" val="755045428"/>
                    </a:ext>
                  </a:extLst>
                </a:gridCol>
                <a:gridCol w="822960">
                  <a:extLst>
                    <a:ext uri="{9D8B030D-6E8A-4147-A177-3AD203B41FA5}">
                      <a16:colId xmlns:a16="http://schemas.microsoft.com/office/drawing/2014/main" val="3690024796"/>
                    </a:ext>
                  </a:extLst>
                </a:gridCol>
                <a:gridCol w="822960">
                  <a:extLst>
                    <a:ext uri="{9D8B030D-6E8A-4147-A177-3AD203B41FA5}">
                      <a16:colId xmlns:a16="http://schemas.microsoft.com/office/drawing/2014/main" val="436098234"/>
                    </a:ext>
                  </a:extLst>
                </a:gridCol>
                <a:gridCol w="822960">
                  <a:extLst>
                    <a:ext uri="{9D8B030D-6E8A-4147-A177-3AD203B41FA5}">
                      <a16:colId xmlns:a16="http://schemas.microsoft.com/office/drawing/2014/main" val="2539655717"/>
                    </a:ext>
                  </a:extLst>
                </a:gridCol>
                <a:gridCol w="822960">
                  <a:extLst>
                    <a:ext uri="{9D8B030D-6E8A-4147-A177-3AD203B41FA5}">
                      <a16:colId xmlns:a16="http://schemas.microsoft.com/office/drawing/2014/main" val="43372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23011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- 2025-01-15 16:07:01</a:t>
                      </a:r>
                      <a:r>
                        <a:rPr kumimoji="0" lang="de-DE" sz="1000" b="0" i="0" u="none" strike="noStrike" kern="1200" cap="none" spc="0" normalizeH="0" baseline="0" noProof="0">
                          <a:ln>
                            <a:noFill/>
                          </a:ln>
                          <a:solidFill>
                            <a:prstClr val="black"/>
                          </a:solidFill>
                          <a:effectLst/>
                          <a:uLnTx/>
                          <a:uFillTx/>
                          <a:latin typeface="Calibri"/>
                          <a:ea typeface="+mn-ea"/>
                          <a:cs typeface="+mn-cs"/>
                        </a:rPr>
                        <a:t>
 3 Dinge, an denen du dich reiben kannst #selbstliebe #sb #pubertät #aufklärung  Drei Dinge, an denen du dich reiben kannst for Fun. Erstens, classic, ein festes Kissen. Der Vorteil: du kannst den Bezug abmachen und waschen. Zweitens, wenn du ein bisschen mehr Texture magst, ist auch geil so ein eingerolltes raues Handtuch. Oder du kannst das Handtuch auf das Kissen legen. You know? Drittens, Hoodie von deinem Freund. Einrollen, et voilà! Der Vorteil ist, danach riecht dieser Hoodie so richtig geil nach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69665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- 2025-04-14 13:47:01</a:t>
                      </a:r>
                      <a:r>
                        <a:rPr kumimoji="0" lang="de-DE" sz="1000" b="0" i="0" u="none" strike="noStrike" kern="1200" cap="none" spc="0" normalizeH="0" baseline="0" noProof="0">
                          <a:ln>
                            <a:noFill/>
                          </a:ln>
                          <a:solidFill>
                            <a:prstClr val="black"/>
                          </a:solidFill>
                          <a:effectLst/>
                          <a:uLnTx/>
                          <a:uFillTx/>
                          <a:latin typeface="Calibri"/>
                          <a:ea typeface="+mn-ea"/>
                          <a:cs typeface="+mn-cs"/>
                        </a:rPr>
                        <a:t>
 Gibt's ne Altersbeschränkung fürs Kaufen von GV-Toys? #toys #rambazamba #gv #aufklärung   Lena: „Du bist unter 18, hättest aber gerne ein Toy? Wenn du Toys online bestellen willst oder dafür in einen S€ggsshop gehen möchtest, wirst du unter 18 Jahren definitiv nicht da drankommen. Aber eine kleine Auswahl an Spielzeugen findest du auch in Drogeriemärkten und für die gibt es keine Altersbeschränkungen.“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868906949"/>
                  </a:ext>
                </a:extLst>
              </a:tr>
            </a:tbl>
          </a:graphicData>
        </a:graphic>
      </p:graphicFrame>
      <p:sp>
        <p:nvSpPr>
          <p:cNvPr id="4" name="Text Placeholder 3">
            <a:extLst>
              <a:ext uri="{FF2B5EF4-FFF2-40B4-BE49-F238E27FC236}">
                <a16:creationId xmlns:a16="http://schemas.microsoft.com/office/drawing/2014/main" id="{8701F03D-C037-4A61-BFBD-E0A8384063A8}"/>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749409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5EFD-5D2B-4A33-952A-2EECD17BBB55}"/>
              </a:ext>
            </a:extLst>
          </p:cNvPr>
          <p:cNvSpPr>
            <a:spLocks noGrp="1"/>
          </p:cNvSpPr>
          <p:nvPr>
            <p:ph type="title"/>
          </p:nvPr>
        </p:nvSpPr>
        <p:spPr/>
        <p:txBody>
          <a:bodyPr/>
          <a:lstStyle/>
          <a:p>
            <a:r>
              <a:rPr lang="en-US"/>
              <a:t>Tiktok Traffic Source: safespace | @safespace.offiziell - 3 of 22</a:t>
            </a:r>
          </a:p>
        </p:txBody>
      </p:sp>
      <p:graphicFrame>
        <p:nvGraphicFramePr>
          <p:cNvPr id="5" name="Table Placeholder 4">
            <a:extLst>
              <a:ext uri="{FF2B5EF4-FFF2-40B4-BE49-F238E27FC236}">
                <a16:creationId xmlns:a16="http://schemas.microsoft.com/office/drawing/2014/main" id="{51DFFC31-5419-49DE-8A33-ADAE9B2BB9E7}"/>
              </a:ext>
            </a:extLst>
          </p:cNvPr>
          <p:cNvGraphicFramePr>
            <a:graphicFrameLocks noGrp="1"/>
          </p:cNvGraphicFramePr>
          <p:nvPr>
            <p:ph type="tbl" sz="quarter" idx="13"/>
            <p:extLst>
              <p:ext uri="{D42A27DB-BD31-4B8C-83A1-F6EECF244321}">
                <p14:modId xmlns:p14="http://schemas.microsoft.com/office/powerpoint/2010/main" val="312234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1029166"/>
                    </a:ext>
                  </a:extLst>
                </a:gridCol>
                <a:gridCol w="822960">
                  <a:extLst>
                    <a:ext uri="{9D8B030D-6E8A-4147-A177-3AD203B41FA5}">
                      <a16:colId xmlns:a16="http://schemas.microsoft.com/office/drawing/2014/main" val="351707105"/>
                    </a:ext>
                  </a:extLst>
                </a:gridCol>
                <a:gridCol w="822960">
                  <a:extLst>
                    <a:ext uri="{9D8B030D-6E8A-4147-A177-3AD203B41FA5}">
                      <a16:colId xmlns:a16="http://schemas.microsoft.com/office/drawing/2014/main" val="1818624853"/>
                    </a:ext>
                  </a:extLst>
                </a:gridCol>
                <a:gridCol w="822960">
                  <a:extLst>
                    <a:ext uri="{9D8B030D-6E8A-4147-A177-3AD203B41FA5}">
                      <a16:colId xmlns:a16="http://schemas.microsoft.com/office/drawing/2014/main" val="2582255548"/>
                    </a:ext>
                  </a:extLst>
                </a:gridCol>
                <a:gridCol w="822960">
                  <a:extLst>
                    <a:ext uri="{9D8B030D-6E8A-4147-A177-3AD203B41FA5}">
                      <a16:colId xmlns:a16="http://schemas.microsoft.com/office/drawing/2014/main" val="518570357"/>
                    </a:ext>
                  </a:extLst>
                </a:gridCol>
                <a:gridCol w="822960">
                  <a:extLst>
                    <a:ext uri="{9D8B030D-6E8A-4147-A177-3AD203B41FA5}">
                      <a16:colId xmlns:a16="http://schemas.microsoft.com/office/drawing/2014/main" val="3460837059"/>
                    </a:ext>
                  </a:extLst>
                </a:gridCol>
                <a:gridCol w="822960">
                  <a:extLst>
                    <a:ext uri="{9D8B030D-6E8A-4147-A177-3AD203B41FA5}">
                      <a16:colId xmlns:a16="http://schemas.microsoft.com/office/drawing/2014/main" val="47484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84233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- 2025-04-01 15:38:55</a:t>
                      </a:r>
                      <a:r>
                        <a:rPr kumimoji="0" lang="de-DE" sz="1000" b="0" i="0" u="none" strike="noStrike" kern="1200" cap="none" spc="0" normalizeH="0" baseline="0" noProof="0">
                          <a:ln>
                            <a:noFill/>
                          </a:ln>
                          <a:solidFill>
                            <a:prstClr val="black"/>
                          </a:solidFill>
                          <a:effectLst/>
                          <a:uLnTx/>
                          <a:uFillTx/>
                          <a:latin typeface="Calibri"/>
                          <a:ea typeface="+mn-ea"/>
                          <a:cs typeface="+mn-cs"/>
                        </a:rPr>
                        <a:t>
 Du brauchst nicht immer Toys zu kaufen, um Spaß zu haben! Aber Achtung:⚠️ ⚠️ Staubsauger sind nur in der Vorstellung nice, können aber zu krassen Verletzungen führen!! ⚠️ ⚠️  #toys #homemade #selfmade #fahrradsattel #mädchenmädchen #spicy #reiben #rubbeln   Whitney: „Diese spicy Toys hast du schon Zuhause. Mit dem Holzlöffel kannst du dich ganz einfach selbst spanken. *Klatsch* Mit dem Schneebesen kannst du deine Brustwarzen stimulieren. Am Fahrradsattel kannst du dich, während du Fahrrad fährst, reiben. OMG!“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802599494"/>
                  </a:ext>
                </a:extLst>
              </a:tr>
            </a:tbl>
          </a:graphicData>
        </a:graphic>
      </p:graphicFrame>
      <p:sp>
        <p:nvSpPr>
          <p:cNvPr id="4" name="Text Placeholder 3">
            <a:extLst>
              <a:ext uri="{FF2B5EF4-FFF2-40B4-BE49-F238E27FC236}">
                <a16:creationId xmlns:a16="http://schemas.microsoft.com/office/drawing/2014/main" id="{75841E06-F512-4F08-95EC-AF6E03C95080}"/>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1094028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1FD3-1725-42C7-A49C-8F67E689BA15}"/>
              </a:ext>
            </a:extLst>
          </p:cNvPr>
          <p:cNvSpPr>
            <a:spLocks noGrp="1"/>
          </p:cNvSpPr>
          <p:nvPr>
            <p:ph type="title"/>
          </p:nvPr>
        </p:nvSpPr>
        <p:spPr/>
        <p:txBody>
          <a:bodyPr/>
          <a:lstStyle/>
          <a:p>
            <a:r>
              <a:rPr lang="en-US"/>
              <a:t>Tiktok Traffic Source: safespace | @safespace.offiziell - 4 of 22</a:t>
            </a:r>
          </a:p>
        </p:txBody>
      </p:sp>
      <p:graphicFrame>
        <p:nvGraphicFramePr>
          <p:cNvPr id="5" name="Table Placeholder 4">
            <a:extLst>
              <a:ext uri="{FF2B5EF4-FFF2-40B4-BE49-F238E27FC236}">
                <a16:creationId xmlns:a16="http://schemas.microsoft.com/office/drawing/2014/main" id="{D91A6C74-DE69-4FA5-87AC-EF542098B42F}"/>
              </a:ext>
            </a:extLst>
          </p:cNvPr>
          <p:cNvGraphicFramePr>
            <a:graphicFrameLocks noGrp="1"/>
          </p:cNvGraphicFramePr>
          <p:nvPr>
            <p:ph type="tbl" sz="quarter" idx="13"/>
            <p:extLst>
              <p:ext uri="{D42A27DB-BD31-4B8C-83A1-F6EECF244321}">
                <p14:modId xmlns:p14="http://schemas.microsoft.com/office/powerpoint/2010/main" val="3222296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721079385"/>
                    </a:ext>
                  </a:extLst>
                </a:gridCol>
                <a:gridCol w="822960">
                  <a:extLst>
                    <a:ext uri="{9D8B030D-6E8A-4147-A177-3AD203B41FA5}">
                      <a16:colId xmlns:a16="http://schemas.microsoft.com/office/drawing/2014/main" val="2470554572"/>
                    </a:ext>
                  </a:extLst>
                </a:gridCol>
                <a:gridCol w="822960">
                  <a:extLst>
                    <a:ext uri="{9D8B030D-6E8A-4147-A177-3AD203B41FA5}">
                      <a16:colId xmlns:a16="http://schemas.microsoft.com/office/drawing/2014/main" val="3405978925"/>
                    </a:ext>
                  </a:extLst>
                </a:gridCol>
                <a:gridCol w="822960">
                  <a:extLst>
                    <a:ext uri="{9D8B030D-6E8A-4147-A177-3AD203B41FA5}">
                      <a16:colId xmlns:a16="http://schemas.microsoft.com/office/drawing/2014/main" val="1579846069"/>
                    </a:ext>
                  </a:extLst>
                </a:gridCol>
                <a:gridCol w="822960">
                  <a:extLst>
                    <a:ext uri="{9D8B030D-6E8A-4147-A177-3AD203B41FA5}">
                      <a16:colId xmlns:a16="http://schemas.microsoft.com/office/drawing/2014/main" val="499739340"/>
                    </a:ext>
                  </a:extLst>
                </a:gridCol>
                <a:gridCol w="822960">
                  <a:extLst>
                    <a:ext uri="{9D8B030D-6E8A-4147-A177-3AD203B41FA5}">
                      <a16:colId xmlns:a16="http://schemas.microsoft.com/office/drawing/2014/main" val="1488290876"/>
                    </a:ext>
                  </a:extLst>
                </a:gridCol>
                <a:gridCol w="822960">
                  <a:extLst>
                    <a:ext uri="{9D8B030D-6E8A-4147-A177-3AD203B41FA5}">
                      <a16:colId xmlns:a16="http://schemas.microsoft.com/office/drawing/2014/main" val="2856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45744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- 2025-02-25 14:58:23</a:t>
                      </a:r>
                      <a:r>
                        <a:rPr kumimoji="0" lang="de-DE" sz="1000" b="0" i="0" u="none" strike="noStrike" kern="1200" cap="none" spc="0" normalizeH="0" baseline="0" noProof="0">
                          <a:ln>
                            <a:noFill/>
                          </a:ln>
                          <a:solidFill>
                            <a:prstClr val="black"/>
                          </a:solidFill>
                          <a:effectLst/>
                          <a:uLnTx/>
                          <a:uFillTx/>
                          <a:latin typeface="Calibri"/>
                          <a:ea typeface="+mn-ea"/>
                          <a:cs typeface="+mn-cs"/>
                        </a:rPr>
                        <a:t>
 Ab wann ist S€lbstb€friedigung normal? #aufklärung #sb #alter    Whitney: „Ab welchem Alter ist S€lbstb€friedigung normal? Kinder fangen schon wenn sie Kleinkinder und Babys sind an, ihren Körper zu erkunden – auch untenrum und Spaß daran zu finden. Mit fünf oder sechs spielen die allermeisten Kinder regelmäßig da unten rum. Mit 15 haben fast alle Jungs und ein Viertel der Mädchen bis zum „O“ rumgespielt und obwohl das Spiel da untenrum erst als was sexuelles empfunden wird, wenn man näher an die Pubertät ran rückt, ist es ab jedem Alter normal, da untenrum zu spielen.“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589201871"/>
                  </a:ext>
                </a:extLst>
              </a:tr>
            </a:tbl>
          </a:graphicData>
        </a:graphic>
      </p:graphicFrame>
      <p:sp>
        <p:nvSpPr>
          <p:cNvPr id="4" name="Text Placeholder 3">
            <a:extLst>
              <a:ext uri="{FF2B5EF4-FFF2-40B4-BE49-F238E27FC236}">
                <a16:creationId xmlns:a16="http://schemas.microsoft.com/office/drawing/2014/main" id="{2091AD39-A66D-4ECE-B091-122208FA30B5}"/>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3129738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732D-CA2E-4FD6-8999-66C255502016}"/>
              </a:ext>
            </a:extLst>
          </p:cNvPr>
          <p:cNvSpPr>
            <a:spLocks noGrp="1"/>
          </p:cNvSpPr>
          <p:nvPr>
            <p:ph type="title"/>
          </p:nvPr>
        </p:nvSpPr>
        <p:spPr/>
        <p:txBody>
          <a:bodyPr/>
          <a:lstStyle/>
          <a:p>
            <a:r>
              <a:rPr lang="en-US"/>
              <a:t>Tiktok Traffic Source: safespace | @safespace.offiziell - 5 of 22</a:t>
            </a:r>
          </a:p>
        </p:txBody>
      </p:sp>
      <p:graphicFrame>
        <p:nvGraphicFramePr>
          <p:cNvPr id="5" name="Table Placeholder 4">
            <a:extLst>
              <a:ext uri="{FF2B5EF4-FFF2-40B4-BE49-F238E27FC236}">
                <a16:creationId xmlns:a16="http://schemas.microsoft.com/office/drawing/2014/main" id="{FA81A81F-2297-4E89-8400-8783359AEF1D}"/>
              </a:ext>
            </a:extLst>
          </p:cNvPr>
          <p:cNvGraphicFramePr>
            <a:graphicFrameLocks noGrp="1"/>
          </p:cNvGraphicFramePr>
          <p:nvPr>
            <p:ph type="tbl" sz="quarter" idx="13"/>
            <p:extLst>
              <p:ext uri="{D42A27DB-BD31-4B8C-83A1-F6EECF244321}">
                <p14:modId xmlns:p14="http://schemas.microsoft.com/office/powerpoint/2010/main" val="41572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359322142"/>
                    </a:ext>
                  </a:extLst>
                </a:gridCol>
                <a:gridCol w="822960">
                  <a:extLst>
                    <a:ext uri="{9D8B030D-6E8A-4147-A177-3AD203B41FA5}">
                      <a16:colId xmlns:a16="http://schemas.microsoft.com/office/drawing/2014/main" val="314312814"/>
                    </a:ext>
                  </a:extLst>
                </a:gridCol>
                <a:gridCol w="822960">
                  <a:extLst>
                    <a:ext uri="{9D8B030D-6E8A-4147-A177-3AD203B41FA5}">
                      <a16:colId xmlns:a16="http://schemas.microsoft.com/office/drawing/2014/main" val="1218358212"/>
                    </a:ext>
                  </a:extLst>
                </a:gridCol>
                <a:gridCol w="822960">
                  <a:extLst>
                    <a:ext uri="{9D8B030D-6E8A-4147-A177-3AD203B41FA5}">
                      <a16:colId xmlns:a16="http://schemas.microsoft.com/office/drawing/2014/main" val="4092912486"/>
                    </a:ext>
                  </a:extLst>
                </a:gridCol>
                <a:gridCol w="822960">
                  <a:extLst>
                    <a:ext uri="{9D8B030D-6E8A-4147-A177-3AD203B41FA5}">
                      <a16:colId xmlns:a16="http://schemas.microsoft.com/office/drawing/2014/main" val="2491078972"/>
                    </a:ext>
                  </a:extLst>
                </a:gridCol>
                <a:gridCol w="822960">
                  <a:extLst>
                    <a:ext uri="{9D8B030D-6E8A-4147-A177-3AD203B41FA5}">
                      <a16:colId xmlns:a16="http://schemas.microsoft.com/office/drawing/2014/main" val="4107262143"/>
                    </a:ext>
                  </a:extLst>
                </a:gridCol>
                <a:gridCol w="822960">
                  <a:extLst>
                    <a:ext uri="{9D8B030D-6E8A-4147-A177-3AD203B41FA5}">
                      <a16:colId xmlns:a16="http://schemas.microsoft.com/office/drawing/2014/main" val="3106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72234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- 2025-04-16 14:41:28</a:t>
                      </a:r>
                      <a:r>
                        <a:rPr kumimoji="0" lang="de-DE" sz="1000" b="0" i="0" u="none" strike="noStrike" kern="1200" cap="none" spc="0" normalizeH="0" baseline="0" noProof="0">
                          <a:ln>
                            <a:noFill/>
                          </a:ln>
                          <a:solidFill>
                            <a:prstClr val="black"/>
                          </a:solidFill>
                          <a:effectLst/>
                          <a:uLnTx/>
                          <a:uFillTx/>
                          <a:latin typeface="Calibri"/>
                          <a:ea typeface="+mn-ea"/>
                          <a:cs typeface="+mn-cs"/>
                        </a:rPr>
                        <a:t>
 Manchmal muss man auch kreativ werden, um sich eine Taschenmu$chi bauen zu können #tutorial #seggs #gv #rambazamba #sb #jungs #aufklärung     Lena: „Warm. Eng. So kannst du dir ganz easy selber ne Taschenmu$chi bauen. Das fühlt sich richtig gut an. Als erstes nimmst du dir ein Geschirrhandtuch und faltest es einmal in der Mitte. Danach nimmst du dir einen Gummihandschuh und legst ihn in etwa so hier drauf. Ey und übrigens: Das sind alles Dinge, die du ganz easy bei deinen Eltern zu Hause abziehen kannst. Und jetzt rollst du es auf – so eng, wie du es eben brauchst. Das, was hier oben jetzt vom Handschuh rausschaut, klappst du einfach um. Jetzt brauchst du nur noch ne Socke und stopfst das alles hier rein. Damit beim Benutzen nichts verrutscht, ziehst du die Socke bis nach ganz oben. Dann ist das alles richtig schön thight. Tada!“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281570224"/>
                  </a:ext>
                </a:extLst>
              </a:tr>
            </a:tbl>
          </a:graphicData>
        </a:graphic>
      </p:graphicFrame>
      <p:sp>
        <p:nvSpPr>
          <p:cNvPr id="4" name="Text Placeholder 3">
            <a:extLst>
              <a:ext uri="{FF2B5EF4-FFF2-40B4-BE49-F238E27FC236}">
                <a16:creationId xmlns:a16="http://schemas.microsoft.com/office/drawing/2014/main" id="{ECB11997-BB4C-4FAB-B13A-BC3EF092803A}"/>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56135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AEEE-1665-4277-8EF8-63944EA1E9B0}"/>
              </a:ext>
            </a:extLst>
          </p:cNvPr>
          <p:cNvSpPr>
            <a:spLocks noGrp="1"/>
          </p:cNvSpPr>
          <p:nvPr>
            <p:ph type="title"/>
          </p:nvPr>
        </p:nvSpPr>
        <p:spPr/>
        <p:txBody>
          <a:bodyPr/>
          <a:lstStyle/>
          <a:p>
            <a:r>
              <a:rPr lang="en-US"/>
              <a:t>Tiktok Traffic Source: safespace | @safespace.offiziell - 6 of 22</a:t>
            </a:r>
          </a:p>
        </p:txBody>
      </p:sp>
      <p:graphicFrame>
        <p:nvGraphicFramePr>
          <p:cNvPr id="5" name="Table Placeholder 4">
            <a:extLst>
              <a:ext uri="{FF2B5EF4-FFF2-40B4-BE49-F238E27FC236}">
                <a16:creationId xmlns:a16="http://schemas.microsoft.com/office/drawing/2014/main" id="{8F02C35E-D78D-4F4D-8A9C-232169FB8EA0}"/>
              </a:ext>
            </a:extLst>
          </p:cNvPr>
          <p:cNvGraphicFramePr>
            <a:graphicFrameLocks noGrp="1"/>
          </p:cNvGraphicFramePr>
          <p:nvPr>
            <p:ph type="tbl" sz="quarter" idx="13"/>
            <p:extLst>
              <p:ext uri="{D42A27DB-BD31-4B8C-83A1-F6EECF244321}">
                <p14:modId xmlns:p14="http://schemas.microsoft.com/office/powerpoint/2010/main" val="271612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34260014"/>
                    </a:ext>
                  </a:extLst>
                </a:gridCol>
                <a:gridCol w="822960">
                  <a:extLst>
                    <a:ext uri="{9D8B030D-6E8A-4147-A177-3AD203B41FA5}">
                      <a16:colId xmlns:a16="http://schemas.microsoft.com/office/drawing/2014/main" val="659270366"/>
                    </a:ext>
                  </a:extLst>
                </a:gridCol>
                <a:gridCol w="822960">
                  <a:extLst>
                    <a:ext uri="{9D8B030D-6E8A-4147-A177-3AD203B41FA5}">
                      <a16:colId xmlns:a16="http://schemas.microsoft.com/office/drawing/2014/main" val="786903279"/>
                    </a:ext>
                  </a:extLst>
                </a:gridCol>
                <a:gridCol w="822960">
                  <a:extLst>
                    <a:ext uri="{9D8B030D-6E8A-4147-A177-3AD203B41FA5}">
                      <a16:colId xmlns:a16="http://schemas.microsoft.com/office/drawing/2014/main" val="3223300754"/>
                    </a:ext>
                  </a:extLst>
                </a:gridCol>
                <a:gridCol w="822960">
                  <a:extLst>
                    <a:ext uri="{9D8B030D-6E8A-4147-A177-3AD203B41FA5}">
                      <a16:colId xmlns:a16="http://schemas.microsoft.com/office/drawing/2014/main" val="1656519677"/>
                    </a:ext>
                  </a:extLst>
                </a:gridCol>
                <a:gridCol w="822960">
                  <a:extLst>
                    <a:ext uri="{9D8B030D-6E8A-4147-A177-3AD203B41FA5}">
                      <a16:colId xmlns:a16="http://schemas.microsoft.com/office/drawing/2014/main" val="1640054299"/>
                    </a:ext>
                  </a:extLst>
                </a:gridCol>
                <a:gridCol w="822960">
                  <a:extLst>
                    <a:ext uri="{9D8B030D-6E8A-4147-A177-3AD203B41FA5}">
                      <a16:colId xmlns:a16="http://schemas.microsoft.com/office/drawing/2014/main" val="2331217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205650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- 2025-02-18 15:33:22</a:t>
                      </a:r>
                      <a:r>
                        <a:rPr kumimoji="0" lang="de-DE" sz="1000" b="0" i="0" u="none" strike="noStrike" kern="1200" cap="none" spc="0" normalizeH="0" baseline="0" noProof="0">
                          <a:ln>
                            <a:noFill/>
                          </a:ln>
                          <a:solidFill>
                            <a:prstClr val="black"/>
                          </a:solidFill>
                          <a:effectLst/>
                          <a:uLnTx/>
                          <a:uFillTx/>
                          <a:latin typeface="Calibri"/>
                          <a:ea typeface="+mn-ea"/>
                          <a:cs typeface="+mn-cs"/>
                        </a:rPr>
                        <a:t>
 Ab wann wachsen Achsel- und Intimhaare? #bodyhair #achselhaare #rasieren #pubertät #schamhaare    Whitney: „Meistens fangen zuerst die Haare da unten an zu wachsen und dann erst hier unter den Achseln. Zuerst nur so vereinzelt und dann wachsen die so richtig buschig zusammen. Das Ganze fängt zwischen acht und 14 Jahren an, bei Mädchen sogar zwei Jahre früher als bei Jungs. Wenn du dir unsicher warst, ob du in der Pubertät bist, spätestens, wenn die hier rauskommen, weißt du Bescheid.“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77410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- 2025-01-07 12:52:45</a:t>
                      </a:r>
                      <a:r>
                        <a:rPr kumimoji="0" lang="de-DE" sz="1000" b="0" i="0" u="none" strike="noStrike" kern="1200" cap="none" spc="0" normalizeH="0" baseline="0" noProof="0">
                          <a:ln>
                            <a:noFill/>
                          </a:ln>
                          <a:solidFill>
                            <a:prstClr val="black"/>
                          </a:solidFill>
                          <a:effectLst/>
                          <a:uLnTx/>
                          <a:uFillTx/>
                          <a:latin typeface="Calibri"/>
                          <a:ea typeface="+mn-ea"/>
                          <a:cs typeface="+mn-cs"/>
                        </a:rPr>
                        <a:t>
 Kann ich schwanger werden beim Petting, trotz Klamotten? #aufklärung #vorspiel #petting #schwanger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183185778"/>
                  </a:ext>
                </a:extLst>
              </a:tr>
            </a:tbl>
          </a:graphicData>
        </a:graphic>
      </p:graphicFrame>
      <p:sp>
        <p:nvSpPr>
          <p:cNvPr id="4" name="Text Placeholder 3">
            <a:extLst>
              <a:ext uri="{FF2B5EF4-FFF2-40B4-BE49-F238E27FC236}">
                <a16:creationId xmlns:a16="http://schemas.microsoft.com/office/drawing/2014/main" id="{6D081965-F0FB-460D-B170-4A3F49941707}"/>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208088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7F332-2726-49B0-831F-DDEF1D0D08A3}"/>
              </a:ext>
            </a:extLst>
          </p:cNvPr>
          <p:cNvSpPr>
            <a:spLocks noGrp="1"/>
          </p:cNvSpPr>
          <p:nvPr>
            <p:ph type="title"/>
          </p:nvPr>
        </p:nvSpPr>
        <p:spPr/>
        <p:txBody>
          <a:bodyPr/>
          <a:lstStyle/>
          <a:p>
            <a:r>
              <a:rPr lang="en-US"/>
              <a:t>Tiktok Traffic Source: safespace | @safespace.offiziell - 7 of 22</a:t>
            </a:r>
          </a:p>
        </p:txBody>
      </p:sp>
      <p:graphicFrame>
        <p:nvGraphicFramePr>
          <p:cNvPr id="5" name="Table Placeholder 4">
            <a:extLst>
              <a:ext uri="{FF2B5EF4-FFF2-40B4-BE49-F238E27FC236}">
                <a16:creationId xmlns:a16="http://schemas.microsoft.com/office/drawing/2014/main" id="{03F717A1-23F6-427F-BF52-2757BA842E2A}"/>
              </a:ext>
            </a:extLst>
          </p:cNvPr>
          <p:cNvGraphicFramePr>
            <a:graphicFrameLocks noGrp="1"/>
          </p:cNvGraphicFramePr>
          <p:nvPr>
            <p:ph type="tbl" sz="quarter" idx="13"/>
            <p:extLst>
              <p:ext uri="{D42A27DB-BD31-4B8C-83A1-F6EECF244321}">
                <p14:modId xmlns:p14="http://schemas.microsoft.com/office/powerpoint/2010/main" val="382040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36332111"/>
                    </a:ext>
                  </a:extLst>
                </a:gridCol>
                <a:gridCol w="822960">
                  <a:extLst>
                    <a:ext uri="{9D8B030D-6E8A-4147-A177-3AD203B41FA5}">
                      <a16:colId xmlns:a16="http://schemas.microsoft.com/office/drawing/2014/main" val="2451919713"/>
                    </a:ext>
                  </a:extLst>
                </a:gridCol>
                <a:gridCol w="822960">
                  <a:extLst>
                    <a:ext uri="{9D8B030D-6E8A-4147-A177-3AD203B41FA5}">
                      <a16:colId xmlns:a16="http://schemas.microsoft.com/office/drawing/2014/main" val="4120245088"/>
                    </a:ext>
                  </a:extLst>
                </a:gridCol>
                <a:gridCol w="822960">
                  <a:extLst>
                    <a:ext uri="{9D8B030D-6E8A-4147-A177-3AD203B41FA5}">
                      <a16:colId xmlns:a16="http://schemas.microsoft.com/office/drawing/2014/main" val="263828801"/>
                    </a:ext>
                  </a:extLst>
                </a:gridCol>
                <a:gridCol w="822960">
                  <a:extLst>
                    <a:ext uri="{9D8B030D-6E8A-4147-A177-3AD203B41FA5}">
                      <a16:colId xmlns:a16="http://schemas.microsoft.com/office/drawing/2014/main" val="1212027986"/>
                    </a:ext>
                  </a:extLst>
                </a:gridCol>
                <a:gridCol w="822960">
                  <a:extLst>
                    <a:ext uri="{9D8B030D-6E8A-4147-A177-3AD203B41FA5}">
                      <a16:colId xmlns:a16="http://schemas.microsoft.com/office/drawing/2014/main" val="1742389699"/>
                    </a:ext>
                  </a:extLst>
                </a:gridCol>
                <a:gridCol w="822960">
                  <a:extLst>
                    <a:ext uri="{9D8B030D-6E8A-4147-A177-3AD203B41FA5}">
                      <a16:colId xmlns:a16="http://schemas.microsoft.com/office/drawing/2014/main" val="1154530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26449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- 2025-03-03 16:40:19</a:t>
                      </a:r>
                      <a:r>
                        <a:rPr kumimoji="0" lang="de-DE" sz="1000" b="0" i="0" u="none" strike="noStrike" kern="1200" cap="none" spc="0" normalizeH="0" baseline="0" noProof="0">
                          <a:ln>
                            <a:noFill/>
                          </a:ln>
                          <a:solidFill>
                            <a:prstClr val="black"/>
                          </a:solidFill>
                          <a:effectLst/>
                          <a:uLnTx/>
                          <a:uFillTx/>
                          <a:latin typeface="Calibri"/>
                          <a:ea typeface="+mn-ea"/>
                          <a:cs typeface="+mn-cs"/>
                        </a:rPr>
                        <a:t>
 Da passt auch dein monströser Feuerwehrschlauch rein – keine Panik #aufklärung #rambazamba #vv #aubergine   Lena: „Wie tief geht es da unten eigentlich rein? Die VV ist ein Muskelschlauch und deswegen extrem dehnbar. Ist ja aber auch irgendwie logisch, wenn da potenziell ein Babykopf durchpassen soll. Durchschnittlich ist eine VV so etwa acht bis zehn Zentimeter lang. Also so das hier. Und bevor jetzt jemand schreibt: ‚Hm, aber da passt gar nicht mein Feuerwehrschlauch rein, wie soll das gehen?' Chill bitte, das ist immer noch da unten ein Muskel, der sich dehnen kann und da wird auch dein Durchschnitts*** von 13 Zentimetern Platz drin finden, keine 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64741805"/>
                  </a:ext>
                </a:extLst>
              </a:tr>
            </a:tbl>
          </a:graphicData>
        </a:graphic>
      </p:graphicFrame>
      <p:sp>
        <p:nvSpPr>
          <p:cNvPr id="4" name="Text Placeholder 3">
            <a:extLst>
              <a:ext uri="{FF2B5EF4-FFF2-40B4-BE49-F238E27FC236}">
                <a16:creationId xmlns:a16="http://schemas.microsoft.com/office/drawing/2014/main" id="{BC2F7807-E5BE-4AD2-A487-6CD0A1D7C31A}"/>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321374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22B8-0AA1-4BFA-89FD-E7FC4500F630}"/>
              </a:ext>
            </a:extLst>
          </p:cNvPr>
          <p:cNvSpPr>
            <a:spLocks noGrp="1"/>
          </p:cNvSpPr>
          <p:nvPr>
            <p:ph type="title"/>
          </p:nvPr>
        </p:nvSpPr>
        <p:spPr/>
        <p:txBody>
          <a:bodyPr/>
          <a:lstStyle/>
          <a:p>
            <a:r>
              <a:rPr lang="en-US"/>
              <a:t>Tiktok Traffic Source: safespace | @safespace.offiziell - 8 of 22</a:t>
            </a:r>
          </a:p>
        </p:txBody>
      </p:sp>
      <p:graphicFrame>
        <p:nvGraphicFramePr>
          <p:cNvPr id="5" name="Table Placeholder 4">
            <a:extLst>
              <a:ext uri="{FF2B5EF4-FFF2-40B4-BE49-F238E27FC236}">
                <a16:creationId xmlns:a16="http://schemas.microsoft.com/office/drawing/2014/main" id="{821B16F8-FA5F-4EB5-A118-91487FE6F360}"/>
              </a:ext>
            </a:extLst>
          </p:cNvPr>
          <p:cNvGraphicFramePr>
            <a:graphicFrameLocks noGrp="1"/>
          </p:cNvGraphicFramePr>
          <p:nvPr>
            <p:ph type="tbl" sz="quarter" idx="13"/>
            <p:extLst>
              <p:ext uri="{D42A27DB-BD31-4B8C-83A1-F6EECF244321}">
                <p14:modId xmlns:p14="http://schemas.microsoft.com/office/powerpoint/2010/main" val="2427656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32803859"/>
                    </a:ext>
                  </a:extLst>
                </a:gridCol>
                <a:gridCol w="822960">
                  <a:extLst>
                    <a:ext uri="{9D8B030D-6E8A-4147-A177-3AD203B41FA5}">
                      <a16:colId xmlns:a16="http://schemas.microsoft.com/office/drawing/2014/main" val="3059722853"/>
                    </a:ext>
                  </a:extLst>
                </a:gridCol>
                <a:gridCol w="822960">
                  <a:extLst>
                    <a:ext uri="{9D8B030D-6E8A-4147-A177-3AD203B41FA5}">
                      <a16:colId xmlns:a16="http://schemas.microsoft.com/office/drawing/2014/main" val="228592397"/>
                    </a:ext>
                  </a:extLst>
                </a:gridCol>
                <a:gridCol w="822960">
                  <a:extLst>
                    <a:ext uri="{9D8B030D-6E8A-4147-A177-3AD203B41FA5}">
                      <a16:colId xmlns:a16="http://schemas.microsoft.com/office/drawing/2014/main" val="306130167"/>
                    </a:ext>
                  </a:extLst>
                </a:gridCol>
                <a:gridCol w="822960">
                  <a:extLst>
                    <a:ext uri="{9D8B030D-6E8A-4147-A177-3AD203B41FA5}">
                      <a16:colId xmlns:a16="http://schemas.microsoft.com/office/drawing/2014/main" val="1024220010"/>
                    </a:ext>
                  </a:extLst>
                </a:gridCol>
                <a:gridCol w="822960">
                  <a:extLst>
                    <a:ext uri="{9D8B030D-6E8A-4147-A177-3AD203B41FA5}">
                      <a16:colId xmlns:a16="http://schemas.microsoft.com/office/drawing/2014/main" val="569645259"/>
                    </a:ext>
                  </a:extLst>
                </a:gridCol>
                <a:gridCol w="822960">
                  <a:extLst>
                    <a:ext uri="{9D8B030D-6E8A-4147-A177-3AD203B41FA5}">
                      <a16:colId xmlns:a16="http://schemas.microsoft.com/office/drawing/2014/main" val="290795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296100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- 2025-01-22 15:47:50</a:t>
                      </a:r>
                      <a:r>
                        <a:rPr kumimoji="0" lang="de-DE" sz="1000" b="0" i="0" u="none" strike="noStrike" kern="1200" cap="none" spc="0" normalizeH="0" baseline="0" noProof="0">
                          <a:ln>
                            <a:noFill/>
                          </a:ln>
                          <a:solidFill>
                            <a:prstClr val="black"/>
                          </a:solidFill>
                          <a:effectLst/>
                          <a:uLnTx/>
                          <a:uFillTx/>
                          <a:latin typeface="Calibri"/>
                          <a:ea typeface="+mn-ea"/>
                          <a:cs typeface="+mn-cs"/>
                        </a:rPr>
                        <a:t>
 Manchmal ist es gar nicht so easy die Klit zu finden... #aufklärung #vv #klit #körper   "Du hast hier einmal das Loch, wo deine Blutung rauskommt. Und davor, das kleine Löchlein, wo dein Pipi rauskommt. Und davor haben wir so einen kleinen Knubbel. Dieser Knubbel befindet sich unter einem Dach. Da vorne, wo die beiden Lippen von beiden Seiten zusammenkommen. Und genau diese kleine Perle ist die Klit. Btw: Das ist nur die Spitze davon. Das Ding ist eigentlich viel größer. Der Rest davon ist nämlich Innen drin in deinem Becken.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39218198"/>
                  </a:ext>
                </a:extLst>
              </a:tr>
            </a:tbl>
          </a:graphicData>
        </a:graphic>
      </p:graphicFrame>
      <p:sp>
        <p:nvSpPr>
          <p:cNvPr id="4" name="Text Placeholder 3">
            <a:extLst>
              <a:ext uri="{FF2B5EF4-FFF2-40B4-BE49-F238E27FC236}">
                <a16:creationId xmlns:a16="http://schemas.microsoft.com/office/drawing/2014/main" id="{6EED69A5-FE38-442A-8C8B-668A56D362AA}"/>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390960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FF67-D9D2-40C0-9947-65FB8C5811A8}"/>
              </a:ext>
            </a:extLst>
          </p:cNvPr>
          <p:cNvSpPr>
            <a:spLocks noGrp="1"/>
          </p:cNvSpPr>
          <p:nvPr>
            <p:ph type="title"/>
          </p:nvPr>
        </p:nvSpPr>
        <p:spPr/>
        <p:txBody>
          <a:bodyPr/>
          <a:lstStyle/>
          <a:p>
            <a:r>
              <a:rPr lang="en-US"/>
              <a:t>Tiktok Traffic Source: safespace | @safespace.offiziell - 9 of 22</a:t>
            </a:r>
          </a:p>
        </p:txBody>
      </p:sp>
      <p:graphicFrame>
        <p:nvGraphicFramePr>
          <p:cNvPr id="5" name="Table Placeholder 4">
            <a:extLst>
              <a:ext uri="{FF2B5EF4-FFF2-40B4-BE49-F238E27FC236}">
                <a16:creationId xmlns:a16="http://schemas.microsoft.com/office/drawing/2014/main" id="{55D4086D-BA4F-4EA5-90FC-AF3407546512}"/>
              </a:ext>
            </a:extLst>
          </p:cNvPr>
          <p:cNvGraphicFramePr>
            <a:graphicFrameLocks noGrp="1"/>
          </p:cNvGraphicFramePr>
          <p:nvPr>
            <p:ph type="tbl" sz="quarter" idx="13"/>
            <p:extLst>
              <p:ext uri="{D42A27DB-BD31-4B8C-83A1-F6EECF244321}">
                <p14:modId xmlns:p14="http://schemas.microsoft.com/office/powerpoint/2010/main" val="902821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900135720"/>
                    </a:ext>
                  </a:extLst>
                </a:gridCol>
                <a:gridCol w="822960">
                  <a:extLst>
                    <a:ext uri="{9D8B030D-6E8A-4147-A177-3AD203B41FA5}">
                      <a16:colId xmlns:a16="http://schemas.microsoft.com/office/drawing/2014/main" val="4113228260"/>
                    </a:ext>
                  </a:extLst>
                </a:gridCol>
                <a:gridCol w="822960">
                  <a:extLst>
                    <a:ext uri="{9D8B030D-6E8A-4147-A177-3AD203B41FA5}">
                      <a16:colId xmlns:a16="http://schemas.microsoft.com/office/drawing/2014/main" val="3875047742"/>
                    </a:ext>
                  </a:extLst>
                </a:gridCol>
                <a:gridCol w="822960">
                  <a:extLst>
                    <a:ext uri="{9D8B030D-6E8A-4147-A177-3AD203B41FA5}">
                      <a16:colId xmlns:a16="http://schemas.microsoft.com/office/drawing/2014/main" val="2912793941"/>
                    </a:ext>
                  </a:extLst>
                </a:gridCol>
                <a:gridCol w="822960">
                  <a:extLst>
                    <a:ext uri="{9D8B030D-6E8A-4147-A177-3AD203B41FA5}">
                      <a16:colId xmlns:a16="http://schemas.microsoft.com/office/drawing/2014/main" val="741648694"/>
                    </a:ext>
                  </a:extLst>
                </a:gridCol>
                <a:gridCol w="822960">
                  <a:extLst>
                    <a:ext uri="{9D8B030D-6E8A-4147-A177-3AD203B41FA5}">
                      <a16:colId xmlns:a16="http://schemas.microsoft.com/office/drawing/2014/main" val="4020939118"/>
                    </a:ext>
                  </a:extLst>
                </a:gridCol>
                <a:gridCol w="822960">
                  <a:extLst>
                    <a:ext uri="{9D8B030D-6E8A-4147-A177-3AD203B41FA5}">
                      <a16:colId xmlns:a16="http://schemas.microsoft.com/office/drawing/2014/main" val="97351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408138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- 2025-02-10 16:23:09</a:t>
                      </a:r>
                      <a:r>
                        <a:rPr kumimoji="0" lang="de-DE" sz="1000" b="0" i="0" u="none" strike="noStrike" kern="1200" cap="none" spc="0" normalizeH="0" baseline="0" noProof="0">
                          <a:ln>
                            <a:noFill/>
                          </a:ln>
                          <a:solidFill>
                            <a:prstClr val="black"/>
                          </a:solidFill>
                          <a:effectLst/>
                          <a:uLnTx/>
                          <a:uFillTx/>
                          <a:latin typeface="Calibri"/>
                          <a:ea typeface="+mn-ea"/>
                          <a:cs typeface="+mn-cs"/>
                        </a:rPr>
                        <a:t>
 ⚠️ Keine Panik! ⚠️  #badewanne #rambazamba #aufklärung #schwanger   „Das hier seid ihr beiden in der Badewanne. Ihr habt P€tt!ng, er ist gekommen in dem gleichen Wasser, in dem auch deine VV ist. Ist das gefährlich? Spermien müssen erstmal ihren Weg durch das Wasser zu deiner VV finden, dann den Kanal – den Vaginalkanal – erst mal hoch zu deiner Gebärmutter, durch die Gebärmutter, durch die Eileiter entlang und dann an ein Ei andocken, wenn eins da ist. Das alles klappt auch nicht immer, wenn der P schon in dir drin ist und dadurch einen kürzeren Weg hat. Aber dadurch, dass Spermien im Wasser nach wenigen Sekunden absterben, ist es quasi unmöglich, im Wasser schwanger zu werden. Außer halt, er ist in dir drin, aber du weißt, was ich meine.“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500183728"/>
                  </a:ext>
                </a:extLst>
              </a:tr>
            </a:tbl>
          </a:graphicData>
        </a:graphic>
      </p:graphicFrame>
      <p:sp>
        <p:nvSpPr>
          <p:cNvPr id="4" name="Text Placeholder 3">
            <a:extLst>
              <a:ext uri="{FF2B5EF4-FFF2-40B4-BE49-F238E27FC236}">
                <a16:creationId xmlns:a16="http://schemas.microsoft.com/office/drawing/2014/main" id="{A1A365F8-7CB7-4FEE-AE87-D9481A8D2B50}"/>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745711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FAF6-1A9B-4A09-991C-37ABC4A5BA46}"/>
              </a:ext>
            </a:extLst>
          </p:cNvPr>
          <p:cNvSpPr>
            <a:spLocks noGrp="1"/>
          </p:cNvSpPr>
          <p:nvPr>
            <p:ph type="title"/>
          </p:nvPr>
        </p:nvSpPr>
        <p:spPr/>
        <p:txBody>
          <a:bodyPr/>
          <a:lstStyle/>
          <a:p>
            <a:r>
              <a:rPr lang="en-US"/>
              <a:t>Tiktok Traffic Source: safespace | @safespace.offiziell - 10 of 22</a:t>
            </a:r>
          </a:p>
        </p:txBody>
      </p:sp>
      <p:graphicFrame>
        <p:nvGraphicFramePr>
          <p:cNvPr id="5" name="Table Placeholder 4">
            <a:extLst>
              <a:ext uri="{FF2B5EF4-FFF2-40B4-BE49-F238E27FC236}">
                <a16:creationId xmlns:a16="http://schemas.microsoft.com/office/drawing/2014/main" id="{A4DA17F6-88DC-4021-955F-61170C976527}"/>
              </a:ext>
            </a:extLst>
          </p:cNvPr>
          <p:cNvGraphicFramePr>
            <a:graphicFrameLocks noGrp="1"/>
          </p:cNvGraphicFramePr>
          <p:nvPr>
            <p:ph type="tbl" sz="quarter" idx="13"/>
            <p:extLst>
              <p:ext uri="{D42A27DB-BD31-4B8C-83A1-F6EECF244321}">
                <p14:modId xmlns:p14="http://schemas.microsoft.com/office/powerpoint/2010/main" val="32577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951545657"/>
                    </a:ext>
                  </a:extLst>
                </a:gridCol>
                <a:gridCol w="822960">
                  <a:extLst>
                    <a:ext uri="{9D8B030D-6E8A-4147-A177-3AD203B41FA5}">
                      <a16:colId xmlns:a16="http://schemas.microsoft.com/office/drawing/2014/main" val="4107670479"/>
                    </a:ext>
                  </a:extLst>
                </a:gridCol>
                <a:gridCol w="822960">
                  <a:extLst>
                    <a:ext uri="{9D8B030D-6E8A-4147-A177-3AD203B41FA5}">
                      <a16:colId xmlns:a16="http://schemas.microsoft.com/office/drawing/2014/main" val="2654041010"/>
                    </a:ext>
                  </a:extLst>
                </a:gridCol>
                <a:gridCol w="822960">
                  <a:extLst>
                    <a:ext uri="{9D8B030D-6E8A-4147-A177-3AD203B41FA5}">
                      <a16:colId xmlns:a16="http://schemas.microsoft.com/office/drawing/2014/main" val="3821644008"/>
                    </a:ext>
                  </a:extLst>
                </a:gridCol>
                <a:gridCol w="822960">
                  <a:extLst>
                    <a:ext uri="{9D8B030D-6E8A-4147-A177-3AD203B41FA5}">
                      <a16:colId xmlns:a16="http://schemas.microsoft.com/office/drawing/2014/main" val="1992351648"/>
                    </a:ext>
                  </a:extLst>
                </a:gridCol>
                <a:gridCol w="822960">
                  <a:extLst>
                    <a:ext uri="{9D8B030D-6E8A-4147-A177-3AD203B41FA5}">
                      <a16:colId xmlns:a16="http://schemas.microsoft.com/office/drawing/2014/main" val="2530106062"/>
                    </a:ext>
                  </a:extLst>
                </a:gridCol>
                <a:gridCol w="822960">
                  <a:extLst>
                    <a:ext uri="{9D8B030D-6E8A-4147-A177-3AD203B41FA5}">
                      <a16:colId xmlns:a16="http://schemas.microsoft.com/office/drawing/2014/main" val="225049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36170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- 2025-01-13 16:17:20</a:t>
                      </a:r>
                      <a:r>
                        <a:rPr kumimoji="0" lang="de-DE" sz="1000" b="0" i="0" u="none" strike="noStrike" kern="1200" cap="none" spc="0" normalizeH="0" baseline="0" noProof="0">
                          <a:ln>
                            <a:noFill/>
                          </a:ln>
                          <a:solidFill>
                            <a:prstClr val="black"/>
                          </a:solidFill>
                          <a:effectLst/>
                          <a:uLnTx/>
                          <a:uFillTx/>
                          <a:latin typeface="Calibri"/>
                          <a:ea typeface="+mn-ea"/>
                          <a:cs typeface="+mn-cs"/>
                        </a:rPr>
                        <a:t>
 Wieso wachsen meine Brüste nicht? #pubertät #wachstum #selbstliebe #bh  Deine Brüste wachsen nicht, aber bei allen in deinem Alter schon? Im Durchschnitt fangen deine Brüste zwischen 8 und 13 Jahren an zu wachsen. Bei manchen passiert das früher, bei anderen erst später. Das ist aber voll normal, denn jeder Körper hat sein eigenes Tempo, wie schnell er wächst. Wie am Ende deine Brust aussieht, wie groß sie wird und welche Form sie hat, hängt viel von der Genetik ab. Wenn du immer noch darauf wartest, dass sich obenrum bei dir was tut, dann schau dir mal die Boobs deiner Verwandten an, zum Beispiel deiner Oma, deiner Mama oder deinen Geschwistern - das kann auch Auskunft darüber geben, wie es bei dir aussieht.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005362932"/>
                  </a:ext>
                </a:extLst>
              </a:tr>
            </a:tbl>
          </a:graphicData>
        </a:graphic>
      </p:graphicFrame>
      <p:sp>
        <p:nvSpPr>
          <p:cNvPr id="4" name="Text Placeholder 3">
            <a:extLst>
              <a:ext uri="{FF2B5EF4-FFF2-40B4-BE49-F238E27FC236}">
                <a16:creationId xmlns:a16="http://schemas.microsoft.com/office/drawing/2014/main" id="{A2115163-510B-43AF-B11F-2B9E8C24431E}"/>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1164539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CC9C-FC25-4E95-AEA1-F0D605E73D14}"/>
              </a:ext>
            </a:extLst>
          </p:cNvPr>
          <p:cNvSpPr>
            <a:spLocks noGrp="1"/>
          </p:cNvSpPr>
          <p:nvPr>
            <p:ph type="title"/>
          </p:nvPr>
        </p:nvSpPr>
        <p:spPr/>
        <p:txBody>
          <a:bodyPr/>
          <a:lstStyle/>
          <a:p>
            <a:r>
              <a:rPr lang="en-US"/>
              <a:t>Tiktok Traffic Source: safespace | @safespace.offiziell - 11 of 22</a:t>
            </a:r>
          </a:p>
        </p:txBody>
      </p:sp>
      <p:graphicFrame>
        <p:nvGraphicFramePr>
          <p:cNvPr id="5" name="Table Placeholder 4">
            <a:extLst>
              <a:ext uri="{FF2B5EF4-FFF2-40B4-BE49-F238E27FC236}">
                <a16:creationId xmlns:a16="http://schemas.microsoft.com/office/drawing/2014/main" id="{4463961A-C3C4-42D1-B5BB-8F9481381C5E}"/>
              </a:ext>
            </a:extLst>
          </p:cNvPr>
          <p:cNvGraphicFramePr>
            <a:graphicFrameLocks noGrp="1"/>
          </p:cNvGraphicFramePr>
          <p:nvPr>
            <p:ph type="tbl" sz="quarter" idx="13"/>
            <p:extLst>
              <p:ext uri="{D42A27DB-BD31-4B8C-83A1-F6EECF244321}">
                <p14:modId xmlns:p14="http://schemas.microsoft.com/office/powerpoint/2010/main" val="243335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61210922"/>
                    </a:ext>
                  </a:extLst>
                </a:gridCol>
                <a:gridCol w="822960">
                  <a:extLst>
                    <a:ext uri="{9D8B030D-6E8A-4147-A177-3AD203B41FA5}">
                      <a16:colId xmlns:a16="http://schemas.microsoft.com/office/drawing/2014/main" val="3180034706"/>
                    </a:ext>
                  </a:extLst>
                </a:gridCol>
                <a:gridCol w="822960">
                  <a:extLst>
                    <a:ext uri="{9D8B030D-6E8A-4147-A177-3AD203B41FA5}">
                      <a16:colId xmlns:a16="http://schemas.microsoft.com/office/drawing/2014/main" val="475243666"/>
                    </a:ext>
                  </a:extLst>
                </a:gridCol>
                <a:gridCol w="822960">
                  <a:extLst>
                    <a:ext uri="{9D8B030D-6E8A-4147-A177-3AD203B41FA5}">
                      <a16:colId xmlns:a16="http://schemas.microsoft.com/office/drawing/2014/main" val="1097527354"/>
                    </a:ext>
                  </a:extLst>
                </a:gridCol>
                <a:gridCol w="822960">
                  <a:extLst>
                    <a:ext uri="{9D8B030D-6E8A-4147-A177-3AD203B41FA5}">
                      <a16:colId xmlns:a16="http://schemas.microsoft.com/office/drawing/2014/main" val="3552240745"/>
                    </a:ext>
                  </a:extLst>
                </a:gridCol>
                <a:gridCol w="822960">
                  <a:extLst>
                    <a:ext uri="{9D8B030D-6E8A-4147-A177-3AD203B41FA5}">
                      <a16:colId xmlns:a16="http://schemas.microsoft.com/office/drawing/2014/main" val="2697245015"/>
                    </a:ext>
                  </a:extLst>
                </a:gridCol>
                <a:gridCol w="822960">
                  <a:extLst>
                    <a:ext uri="{9D8B030D-6E8A-4147-A177-3AD203B41FA5}">
                      <a16:colId xmlns:a16="http://schemas.microsoft.com/office/drawing/2014/main" val="168458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37385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- 2025-03-31 14:01:39</a:t>
                      </a:r>
                      <a:r>
                        <a:rPr kumimoji="0" lang="de-DE" sz="1000" b="0" i="0" u="none" strike="noStrike" kern="1200" cap="none" spc="0" normalizeH="0" baseline="0" noProof="0">
                          <a:ln>
                            <a:noFill/>
                          </a:ln>
                          <a:solidFill>
                            <a:prstClr val="black"/>
                          </a:solidFill>
                          <a:effectLst/>
                          <a:uLnTx/>
                          <a:uFillTx/>
                          <a:latin typeface="Calibri"/>
                          <a:ea typeface="+mn-ea"/>
                          <a:cs typeface="+mn-cs"/>
                        </a:rPr>
                        <a:t>
 Wie kann ich Dehnungsstreifen loswerden? #dehnungsstreifen #wachstum #pubertät #aufklärung #körper   Lena: „Was kann ich gegen Dehnungsstreifen machen? Und kleiner Spoiler: Es gibt eine Sache, die richtig gut hilft! Dehnungsstreifen haben wir alle, die bekommst du nämlich, wenn deine Haut sich zu schnell dehnt. Das passiert zum Beispiel in der Pubertät, wenn dein Körper wächst. Es gibt bestimmte Cremes, die so ein bisschen helfen. Aber die meisten Produkte, die du in der Drogerie kaufen kannst, sind jetzt nicht so super. Die sind teuer und ob die wirklich so helfen, ist nicht bestätigt. Manche machen auch eine Lasertherapie oder Microneedling. Das ist aber nicht nur schmerzhaft, sondern auch superteuer. Was tatsächlich am besten hilft: Warten. Mit der Zeit verblassen Dehnungsstreifen häufig und das ist kostenlos.“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760298991"/>
                  </a:ext>
                </a:extLst>
              </a:tr>
            </a:tbl>
          </a:graphicData>
        </a:graphic>
      </p:graphicFrame>
      <p:sp>
        <p:nvSpPr>
          <p:cNvPr id="4" name="Text Placeholder 3">
            <a:extLst>
              <a:ext uri="{FF2B5EF4-FFF2-40B4-BE49-F238E27FC236}">
                <a16:creationId xmlns:a16="http://schemas.microsoft.com/office/drawing/2014/main" id="{CC12B8D8-AE93-420A-88DB-CF64D6A331F9}"/>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4205232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6900F-7610-4BDD-8ADE-3CC76ACB9974}"/>
              </a:ext>
            </a:extLst>
          </p:cNvPr>
          <p:cNvSpPr>
            <a:spLocks noGrp="1"/>
          </p:cNvSpPr>
          <p:nvPr>
            <p:ph type="title"/>
          </p:nvPr>
        </p:nvSpPr>
        <p:spPr/>
        <p:txBody>
          <a:bodyPr/>
          <a:lstStyle/>
          <a:p>
            <a:r>
              <a:rPr lang="en-US"/>
              <a:t>Tiktok Traffic Source: safespace | @safespace.offiziell - 12 of 22</a:t>
            </a:r>
          </a:p>
        </p:txBody>
      </p:sp>
      <p:graphicFrame>
        <p:nvGraphicFramePr>
          <p:cNvPr id="5" name="Table Placeholder 4">
            <a:extLst>
              <a:ext uri="{FF2B5EF4-FFF2-40B4-BE49-F238E27FC236}">
                <a16:creationId xmlns:a16="http://schemas.microsoft.com/office/drawing/2014/main" id="{CC16F9C0-99E0-4AAE-9895-7C2F8EF77579}"/>
              </a:ext>
            </a:extLst>
          </p:cNvPr>
          <p:cNvGraphicFramePr>
            <a:graphicFrameLocks noGrp="1"/>
          </p:cNvGraphicFramePr>
          <p:nvPr>
            <p:ph type="tbl" sz="quarter" idx="13"/>
            <p:extLst>
              <p:ext uri="{D42A27DB-BD31-4B8C-83A1-F6EECF244321}">
                <p14:modId xmlns:p14="http://schemas.microsoft.com/office/powerpoint/2010/main" val="273733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740809034"/>
                    </a:ext>
                  </a:extLst>
                </a:gridCol>
                <a:gridCol w="822960">
                  <a:extLst>
                    <a:ext uri="{9D8B030D-6E8A-4147-A177-3AD203B41FA5}">
                      <a16:colId xmlns:a16="http://schemas.microsoft.com/office/drawing/2014/main" val="675513717"/>
                    </a:ext>
                  </a:extLst>
                </a:gridCol>
                <a:gridCol w="822960">
                  <a:extLst>
                    <a:ext uri="{9D8B030D-6E8A-4147-A177-3AD203B41FA5}">
                      <a16:colId xmlns:a16="http://schemas.microsoft.com/office/drawing/2014/main" val="1157397933"/>
                    </a:ext>
                  </a:extLst>
                </a:gridCol>
                <a:gridCol w="822960">
                  <a:extLst>
                    <a:ext uri="{9D8B030D-6E8A-4147-A177-3AD203B41FA5}">
                      <a16:colId xmlns:a16="http://schemas.microsoft.com/office/drawing/2014/main" val="1995387145"/>
                    </a:ext>
                  </a:extLst>
                </a:gridCol>
                <a:gridCol w="822960">
                  <a:extLst>
                    <a:ext uri="{9D8B030D-6E8A-4147-A177-3AD203B41FA5}">
                      <a16:colId xmlns:a16="http://schemas.microsoft.com/office/drawing/2014/main" val="353963041"/>
                    </a:ext>
                  </a:extLst>
                </a:gridCol>
                <a:gridCol w="822960">
                  <a:extLst>
                    <a:ext uri="{9D8B030D-6E8A-4147-A177-3AD203B41FA5}">
                      <a16:colId xmlns:a16="http://schemas.microsoft.com/office/drawing/2014/main" val="1160719494"/>
                    </a:ext>
                  </a:extLst>
                </a:gridCol>
                <a:gridCol w="822960">
                  <a:extLst>
                    <a:ext uri="{9D8B030D-6E8A-4147-A177-3AD203B41FA5}">
                      <a16:colId xmlns:a16="http://schemas.microsoft.com/office/drawing/2014/main" val="90338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76606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- 2025-04-17 09:43:34</a:t>
                      </a:r>
                      <a:r>
                        <a:rPr kumimoji="0" lang="de-DE" sz="1000" b="0" i="0" u="none" strike="noStrike" kern="1200" cap="none" spc="0" normalizeH="0" baseline="0" noProof="0">
                          <a:ln>
                            <a:noFill/>
                          </a:ln>
                          <a:solidFill>
                            <a:prstClr val="black"/>
                          </a:solidFill>
                          <a:effectLst/>
                          <a:uLnTx/>
                          <a:uFillTx/>
                          <a:latin typeface="Calibri"/>
                          <a:ea typeface="+mn-ea"/>
                          <a:cs typeface="+mn-cs"/>
                        </a:rPr>
                        <a:t>
 Es juckt dich da unten ständig und du hast rote oder blau-graue Punkte? Dann sind es vielleicht Sackratten bzw. Filzläuse … #sackratten #filzläuse #hygiene #intimbereich #schambereich #haare #läuse #gv #krankheiten #aufklärung   Säli: „Du hast weirde Punkte im Schritt? Dann hast du vielleicht Sackratten! Ja, die gibt es wirklich und eigentlich heißen sie Filzläuse. Filzläuse sind kleine Parasiten, die sich in deinem Intimbereich einnisten können. Die Dinger sehen aus wie Minikrabben und mit bloßem Auge kannst du die nur schwer erkennen. Wenn es da unten juckt und du weirde Punkte hast, dann könnten es Sackratten sein. Die werden durch engen Körperkontakt zum Beispiel beim GV oder durch benutzte Handtücher und Bettwäsche übertragen. Aber mach dir keinen Kopf, ganz easy: Mit speziellen Cremes wirst du die Dinger relativ schnell wieder los.“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06480196"/>
                  </a:ext>
                </a:extLst>
              </a:tr>
            </a:tbl>
          </a:graphicData>
        </a:graphic>
      </p:graphicFrame>
      <p:sp>
        <p:nvSpPr>
          <p:cNvPr id="4" name="Text Placeholder 3">
            <a:extLst>
              <a:ext uri="{FF2B5EF4-FFF2-40B4-BE49-F238E27FC236}">
                <a16:creationId xmlns:a16="http://schemas.microsoft.com/office/drawing/2014/main" id="{26900A49-1A29-406B-A6B3-6E9FACF45690}"/>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1293281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FECF5-1C07-443E-AC4B-3E25434CD724}"/>
              </a:ext>
            </a:extLst>
          </p:cNvPr>
          <p:cNvSpPr>
            <a:spLocks noGrp="1"/>
          </p:cNvSpPr>
          <p:nvPr>
            <p:ph type="title"/>
          </p:nvPr>
        </p:nvSpPr>
        <p:spPr/>
        <p:txBody>
          <a:bodyPr/>
          <a:lstStyle/>
          <a:p>
            <a:r>
              <a:rPr lang="en-US"/>
              <a:t>Tiktok Traffic Source: safespace | @safespace.offiziell - 13 of 22</a:t>
            </a:r>
          </a:p>
        </p:txBody>
      </p:sp>
      <p:graphicFrame>
        <p:nvGraphicFramePr>
          <p:cNvPr id="5" name="Table Placeholder 4">
            <a:extLst>
              <a:ext uri="{FF2B5EF4-FFF2-40B4-BE49-F238E27FC236}">
                <a16:creationId xmlns:a16="http://schemas.microsoft.com/office/drawing/2014/main" id="{DECDCA3A-08CC-45A0-9039-A369CAE89CFC}"/>
              </a:ext>
            </a:extLst>
          </p:cNvPr>
          <p:cNvGraphicFramePr>
            <a:graphicFrameLocks noGrp="1"/>
          </p:cNvGraphicFramePr>
          <p:nvPr>
            <p:ph type="tbl" sz="quarter" idx="13"/>
            <p:extLst>
              <p:ext uri="{D42A27DB-BD31-4B8C-83A1-F6EECF244321}">
                <p14:modId xmlns:p14="http://schemas.microsoft.com/office/powerpoint/2010/main" val="190215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201158477"/>
                    </a:ext>
                  </a:extLst>
                </a:gridCol>
                <a:gridCol w="822960">
                  <a:extLst>
                    <a:ext uri="{9D8B030D-6E8A-4147-A177-3AD203B41FA5}">
                      <a16:colId xmlns:a16="http://schemas.microsoft.com/office/drawing/2014/main" val="2778457923"/>
                    </a:ext>
                  </a:extLst>
                </a:gridCol>
                <a:gridCol w="822960">
                  <a:extLst>
                    <a:ext uri="{9D8B030D-6E8A-4147-A177-3AD203B41FA5}">
                      <a16:colId xmlns:a16="http://schemas.microsoft.com/office/drawing/2014/main" val="2207392005"/>
                    </a:ext>
                  </a:extLst>
                </a:gridCol>
                <a:gridCol w="822960">
                  <a:extLst>
                    <a:ext uri="{9D8B030D-6E8A-4147-A177-3AD203B41FA5}">
                      <a16:colId xmlns:a16="http://schemas.microsoft.com/office/drawing/2014/main" val="2615323101"/>
                    </a:ext>
                  </a:extLst>
                </a:gridCol>
                <a:gridCol w="822960">
                  <a:extLst>
                    <a:ext uri="{9D8B030D-6E8A-4147-A177-3AD203B41FA5}">
                      <a16:colId xmlns:a16="http://schemas.microsoft.com/office/drawing/2014/main" val="1104983621"/>
                    </a:ext>
                  </a:extLst>
                </a:gridCol>
                <a:gridCol w="822960">
                  <a:extLst>
                    <a:ext uri="{9D8B030D-6E8A-4147-A177-3AD203B41FA5}">
                      <a16:colId xmlns:a16="http://schemas.microsoft.com/office/drawing/2014/main" val="1485556850"/>
                    </a:ext>
                  </a:extLst>
                </a:gridCol>
                <a:gridCol w="822960">
                  <a:extLst>
                    <a:ext uri="{9D8B030D-6E8A-4147-A177-3AD203B41FA5}">
                      <a16:colId xmlns:a16="http://schemas.microsoft.com/office/drawing/2014/main" val="53967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35393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- 2025-03-24 15:47:00</a:t>
                      </a:r>
                      <a:r>
                        <a:rPr kumimoji="0" lang="de-DE" sz="1000" b="0" i="0" u="none" strike="noStrike" kern="1200" cap="none" spc="0" normalizeH="0" baseline="0" noProof="0">
                          <a:ln>
                            <a:noFill/>
                          </a:ln>
                          <a:solidFill>
                            <a:prstClr val="black"/>
                          </a:solidFill>
                          <a:effectLst/>
                          <a:uLnTx/>
                          <a:uFillTx/>
                          <a:latin typeface="Calibri"/>
                          <a:ea typeface="+mn-ea"/>
                          <a:cs typeface="+mn-cs"/>
                        </a:rPr>
                        <a:t>
 Kondom richtig anziehen? #gv #rambazamba #aufklärung #verhütung   Lena: „Wie zieht man eigentlich ein Gummi richtig an? Auch wenn du selber keine Gurke besitzt, solltest du es trotzdem kontrollieren. Manchmal wissen es die Salami-Menschen auch nicht besser. Erst mal brauchst du ein Kondom. Du öffnest das nur mit deinen Händen. Nix da mit spitzen Gegenständen wie einer Schere oder deinen Zähnen. Das Einzige, was spitz ist, bist du. Jetzt musst du schauen, dass es richtig herum ist. Richtig rum ist es, wenn du es ganz easy abrollen kannst. Dann am besten beide Hände benutzen, mit dem Daumen und Zeigefinger hältst du hier oben die Spitze fest, so dass die Luft draußen ist. Das ist wichtig, weil sonst das Sperma keinen Platz hat und unten rausfließen kann. Dann kommt es hier oben drauf und mit der anderen Hand mit den anderen beiden Fingern kannst du es dann ganz easy abrollen bis nach unten und so sitzt es perfekt. Im besten Fall sieht es dann so aus, dass hier oben keine Luftblase drin 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221225030"/>
                  </a:ext>
                </a:extLst>
              </a:tr>
            </a:tbl>
          </a:graphicData>
        </a:graphic>
      </p:graphicFrame>
      <p:sp>
        <p:nvSpPr>
          <p:cNvPr id="4" name="Text Placeholder 3">
            <a:extLst>
              <a:ext uri="{FF2B5EF4-FFF2-40B4-BE49-F238E27FC236}">
                <a16:creationId xmlns:a16="http://schemas.microsoft.com/office/drawing/2014/main" id="{4483B6F4-663B-41EF-8A7A-7BB0A413970F}"/>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949626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73A9-5F11-4EED-A09F-CAC758CEB089}"/>
              </a:ext>
            </a:extLst>
          </p:cNvPr>
          <p:cNvSpPr>
            <a:spLocks noGrp="1"/>
          </p:cNvSpPr>
          <p:nvPr>
            <p:ph type="title"/>
          </p:nvPr>
        </p:nvSpPr>
        <p:spPr/>
        <p:txBody>
          <a:bodyPr/>
          <a:lstStyle/>
          <a:p>
            <a:r>
              <a:rPr lang="en-US"/>
              <a:t>Tiktok Traffic Source: safespace | @safespace.offiziell - 14 of 22</a:t>
            </a:r>
          </a:p>
        </p:txBody>
      </p:sp>
      <p:graphicFrame>
        <p:nvGraphicFramePr>
          <p:cNvPr id="5" name="Table Placeholder 4">
            <a:extLst>
              <a:ext uri="{FF2B5EF4-FFF2-40B4-BE49-F238E27FC236}">
                <a16:creationId xmlns:a16="http://schemas.microsoft.com/office/drawing/2014/main" id="{374C43FE-6552-4999-8F17-04833DFBF470}"/>
              </a:ext>
            </a:extLst>
          </p:cNvPr>
          <p:cNvGraphicFramePr>
            <a:graphicFrameLocks noGrp="1"/>
          </p:cNvGraphicFramePr>
          <p:nvPr>
            <p:ph type="tbl" sz="quarter" idx="13"/>
            <p:extLst>
              <p:ext uri="{D42A27DB-BD31-4B8C-83A1-F6EECF244321}">
                <p14:modId xmlns:p14="http://schemas.microsoft.com/office/powerpoint/2010/main" val="404707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754378307"/>
                    </a:ext>
                  </a:extLst>
                </a:gridCol>
                <a:gridCol w="822960">
                  <a:extLst>
                    <a:ext uri="{9D8B030D-6E8A-4147-A177-3AD203B41FA5}">
                      <a16:colId xmlns:a16="http://schemas.microsoft.com/office/drawing/2014/main" val="2237334701"/>
                    </a:ext>
                  </a:extLst>
                </a:gridCol>
                <a:gridCol w="822960">
                  <a:extLst>
                    <a:ext uri="{9D8B030D-6E8A-4147-A177-3AD203B41FA5}">
                      <a16:colId xmlns:a16="http://schemas.microsoft.com/office/drawing/2014/main" val="4240501178"/>
                    </a:ext>
                  </a:extLst>
                </a:gridCol>
                <a:gridCol w="822960">
                  <a:extLst>
                    <a:ext uri="{9D8B030D-6E8A-4147-A177-3AD203B41FA5}">
                      <a16:colId xmlns:a16="http://schemas.microsoft.com/office/drawing/2014/main" val="1415707212"/>
                    </a:ext>
                  </a:extLst>
                </a:gridCol>
                <a:gridCol w="822960">
                  <a:extLst>
                    <a:ext uri="{9D8B030D-6E8A-4147-A177-3AD203B41FA5}">
                      <a16:colId xmlns:a16="http://schemas.microsoft.com/office/drawing/2014/main" val="684092154"/>
                    </a:ext>
                  </a:extLst>
                </a:gridCol>
                <a:gridCol w="822960">
                  <a:extLst>
                    <a:ext uri="{9D8B030D-6E8A-4147-A177-3AD203B41FA5}">
                      <a16:colId xmlns:a16="http://schemas.microsoft.com/office/drawing/2014/main" val="3660853828"/>
                    </a:ext>
                  </a:extLst>
                </a:gridCol>
                <a:gridCol w="822960">
                  <a:extLst>
                    <a:ext uri="{9D8B030D-6E8A-4147-A177-3AD203B41FA5}">
                      <a16:colId xmlns:a16="http://schemas.microsoft.com/office/drawing/2014/main" val="2667983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288673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- 2025-02-14 09:51:54</a:t>
                      </a:r>
                      <a:r>
                        <a:rPr kumimoji="0" lang="de-DE" sz="1000" b="0" i="0" u="none" strike="noStrike" kern="1200" cap="none" spc="0" normalizeH="0" baseline="0" noProof="0">
                          <a:ln>
                            <a:noFill/>
                          </a:ln>
                          <a:solidFill>
                            <a:prstClr val="black"/>
                          </a:solidFill>
                          <a:effectLst/>
                          <a:uLnTx/>
                          <a:uFillTx/>
                          <a:latin typeface="Calibri"/>
                          <a:ea typeface="+mn-ea"/>
                          <a:cs typeface="+mn-cs"/>
                        </a:rPr>
                        <a:t>
 Warum tun meine Brüste weh? #boobs #brustschmerzen #pubertät #wachstum #brüstewachsen   Lena: „Ist es normal, wenn die Brüste in der Pubertät wehtun? Leider ja, und ich erkläre dir auch, warum Brustschmerzen in der Pubertät völlig normal sind. Wenn du in die Pubertät kommst, fangen deine Kirschen durch die ganzen Hormone an zu wachsen. Am Anfang merkst du dann vielleicht so einen leichten Klumpen unterhalb deiner Brust. Danach bildet sich Binde- und Fettgewebe, sodass deine Brust wächst. Und genau das kann wehtun. Deine Brüste können dann total spannen und voll berührungsempfindlich werden. Auch vor oder während deiner Periode kann es dazu kommen, dass deine Brüste total schmerzen das liegt daran, dass das Hormon Progesteron Wassereinlagerungen zu dieser Zeit bildet, und das fühlt sich dann alles sehr schmerzhaft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29443343"/>
                  </a:ext>
                </a:extLst>
              </a:tr>
            </a:tbl>
          </a:graphicData>
        </a:graphic>
      </p:graphicFrame>
      <p:sp>
        <p:nvSpPr>
          <p:cNvPr id="4" name="Text Placeholder 3">
            <a:extLst>
              <a:ext uri="{FF2B5EF4-FFF2-40B4-BE49-F238E27FC236}">
                <a16:creationId xmlns:a16="http://schemas.microsoft.com/office/drawing/2014/main" id="{3569B3A9-9D6A-440A-9AF4-84ED0997F3AC}"/>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50052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4CBD-793B-4B84-9088-45C276032DF8}"/>
              </a:ext>
            </a:extLst>
          </p:cNvPr>
          <p:cNvSpPr>
            <a:spLocks noGrp="1"/>
          </p:cNvSpPr>
          <p:nvPr>
            <p:ph type="title"/>
          </p:nvPr>
        </p:nvSpPr>
        <p:spPr/>
        <p:txBody>
          <a:bodyPr/>
          <a:lstStyle/>
          <a:p>
            <a:r>
              <a:rPr lang="en-US"/>
              <a:t>Tiktok Traffic Source: safespace | @safespace.offiziell - 15 of 22</a:t>
            </a:r>
          </a:p>
        </p:txBody>
      </p:sp>
      <p:graphicFrame>
        <p:nvGraphicFramePr>
          <p:cNvPr id="5" name="Table Placeholder 4">
            <a:extLst>
              <a:ext uri="{FF2B5EF4-FFF2-40B4-BE49-F238E27FC236}">
                <a16:creationId xmlns:a16="http://schemas.microsoft.com/office/drawing/2014/main" id="{5C100B5C-A112-4801-886E-04C6A50ED126}"/>
              </a:ext>
            </a:extLst>
          </p:cNvPr>
          <p:cNvGraphicFramePr>
            <a:graphicFrameLocks noGrp="1"/>
          </p:cNvGraphicFramePr>
          <p:nvPr>
            <p:ph type="tbl" sz="quarter" idx="13"/>
            <p:extLst>
              <p:ext uri="{D42A27DB-BD31-4B8C-83A1-F6EECF244321}">
                <p14:modId xmlns:p14="http://schemas.microsoft.com/office/powerpoint/2010/main" val="454701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202034243"/>
                    </a:ext>
                  </a:extLst>
                </a:gridCol>
                <a:gridCol w="822960">
                  <a:extLst>
                    <a:ext uri="{9D8B030D-6E8A-4147-A177-3AD203B41FA5}">
                      <a16:colId xmlns:a16="http://schemas.microsoft.com/office/drawing/2014/main" val="3829670615"/>
                    </a:ext>
                  </a:extLst>
                </a:gridCol>
                <a:gridCol w="822960">
                  <a:extLst>
                    <a:ext uri="{9D8B030D-6E8A-4147-A177-3AD203B41FA5}">
                      <a16:colId xmlns:a16="http://schemas.microsoft.com/office/drawing/2014/main" val="1871116912"/>
                    </a:ext>
                  </a:extLst>
                </a:gridCol>
                <a:gridCol w="822960">
                  <a:extLst>
                    <a:ext uri="{9D8B030D-6E8A-4147-A177-3AD203B41FA5}">
                      <a16:colId xmlns:a16="http://schemas.microsoft.com/office/drawing/2014/main" val="2309453426"/>
                    </a:ext>
                  </a:extLst>
                </a:gridCol>
                <a:gridCol w="822960">
                  <a:extLst>
                    <a:ext uri="{9D8B030D-6E8A-4147-A177-3AD203B41FA5}">
                      <a16:colId xmlns:a16="http://schemas.microsoft.com/office/drawing/2014/main" val="3267719498"/>
                    </a:ext>
                  </a:extLst>
                </a:gridCol>
                <a:gridCol w="822960">
                  <a:extLst>
                    <a:ext uri="{9D8B030D-6E8A-4147-A177-3AD203B41FA5}">
                      <a16:colId xmlns:a16="http://schemas.microsoft.com/office/drawing/2014/main" val="2469819167"/>
                    </a:ext>
                  </a:extLst>
                </a:gridCol>
                <a:gridCol w="822960">
                  <a:extLst>
                    <a:ext uri="{9D8B030D-6E8A-4147-A177-3AD203B41FA5}">
                      <a16:colId xmlns:a16="http://schemas.microsoft.com/office/drawing/2014/main" val="2039737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11923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- 2025-03-25 14:14:25</a:t>
                      </a:r>
                      <a:r>
                        <a:rPr kumimoji="0" lang="de-DE" sz="1000" b="0" i="0" u="none" strike="noStrike" kern="1200" cap="none" spc="0" normalizeH="0" baseline="0" noProof="0">
                          <a:ln>
                            <a:noFill/>
                          </a:ln>
                          <a:solidFill>
                            <a:prstClr val="black"/>
                          </a:solidFill>
                          <a:effectLst/>
                          <a:uLnTx/>
                          <a:uFillTx/>
                          <a:latin typeface="Calibri"/>
                          <a:ea typeface="+mn-ea"/>
                          <a:cs typeface="+mn-cs"/>
                        </a:rPr>
                        <a:t>
 Ey, können meine Eltern übers WLAN sehen, dass ich Erwachenenfilmchen geschaut habe? Auri &amp; Sebastian vom Seggs- und Aufklärungspodcast „Im Namen der Hose“ von PULS waren live bei einem P0rnodreh dabei! Mit ganzen vielen Fragen im Gepäck. Wie bleibt der P€nis so lange steif? Und wird in einer dunklen Industriehalle gedreht?! Sie sprechen auch mit den Verantwortlichen hinter und vor der Kamera: Was macht einen fairen P0rnodreh aus? Und wie sucht man sich eigentlich einen P0rnonamen aus? Das alles hört ihr in der ARD Audiothek – und überall, wo’s Podcasts gibt. #imnamenderhose #bayerischerrundfunk #aufklärung #eltern #router #wlan @imnamenderhose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04962468"/>
                  </a:ext>
                </a:extLst>
              </a:tr>
            </a:tbl>
          </a:graphicData>
        </a:graphic>
      </p:graphicFrame>
      <p:sp>
        <p:nvSpPr>
          <p:cNvPr id="4" name="Text Placeholder 3">
            <a:extLst>
              <a:ext uri="{FF2B5EF4-FFF2-40B4-BE49-F238E27FC236}">
                <a16:creationId xmlns:a16="http://schemas.microsoft.com/office/drawing/2014/main" id="{FBE2C169-48B9-4FAE-9F31-C0FA22F1C024}"/>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540246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BA31-217B-49CC-A2D3-BC31F5E78E6A}"/>
              </a:ext>
            </a:extLst>
          </p:cNvPr>
          <p:cNvSpPr>
            <a:spLocks noGrp="1"/>
          </p:cNvSpPr>
          <p:nvPr>
            <p:ph type="title"/>
          </p:nvPr>
        </p:nvSpPr>
        <p:spPr/>
        <p:txBody>
          <a:bodyPr/>
          <a:lstStyle/>
          <a:p>
            <a:r>
              <a:rPr lang="en-US"/>
              <a:t>Tiktok Traffic Source: safespace | @safespace.offiziell - 16 of 22</a:t>
            </a:r>
          </a:p>
        </p:txBody>
      </p:sp>
      <p:graphicFrame>
        <p:nvGraphicFramePr>
          <p:cNvPr id="5" name="Table Placeholder 4">
            <a:extLst>
              <a:ext uri="{FF2B5EF4-FFF2-40B4-BE49-F238E27FC236}">
                <a16:creationId xmlns:a16="http://schemas.microsoft.com/office/drawing/2014/main" id="{31DFAFFF-F976-414B-B1D2-0BB2D76F4F64}"/>
              </a:ext>
            </a:extLst>
          </p:cNvPr>
          <p:cNvGraphicFramePr>
            <a:graphicFrameLocks noGrp="1"/>
          </p:cNvGraphicFramePr>
          <p:nvPr>
            <p:ph type="tbl" sz="quarter" idx="13"/>
            <p:extLst>
              <p:ext uri="{D42A27DB-BD31-4B8C-83A1-F6EECF244321}">
                <p14:modId xmlns:p14="http://schemas.microsoft.com/office/powerpoint/2010/main" val="107632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722495765"/>
                    </a:ext>
                  </a:extLst>
                </a:gridCol>
                <a:gridCol w="822960">
                  <a:extLst>
                    <a:ext uri="{9D8B030D-6E8A-4147-A177-3AD203B41FA5}">
                      <a16:colId xmlns:a16="http://schemas.microsoft.com/office/drawing/2014/main" val="3526646446"/>
                    </a:ext>
                  </a:extLst>
                </a:gridCol>
                <a:gridCol w="822960">
                  <a:extLst>
                    <a:ext uri="{9D8B030D-6E8A-4147-A177-3AD203B41FA5}">
                      <a16:colId xmlns:a16="http://schemas.microsoft.com/office/drawing/2014/main" val="3851305719"/>
                    </a:ext>
                  </a:extLst>
                </a:gridCol>
                <a:gridCol w="822960">
                  <a:extLst>
                    <a:ext uri="{9D8B030D-6E8A-4147-A177-3AD203B41FA5}">
                      <a16:colId xmlns:a16="http://schemas.microsoft.com/office/drawing/2014/main" val="1100830126"/>
                    </a:ext>
                  </a:extLst>
                </a:gridCol>
                <a:gridCol w="822960">
                  <a:extLst>
                    <a:ext uri="{9D8B030D-6E8A-4147-A177-3AD203B41FA5}">
                      <a16:colId xmlns:a16="http://schemas.microsoft.com/office/drawing/2014/main" val="3463972327"/>
                    </a:ext>
                  </a:extLst>
                </a:gridCol>
                <a:gridCol w="822960">
                  <a:extLst>
                    <a:ext uri="{9D8B030D-6E8A-4147-A177-3AD203B41FA5}">
                      <a16:colId xmlns:a16="http://schemas.microsoft.com/office/drawing/2014/main" val="843319214"/>
                    </a:ext>
                  </a:extLst>
                </a:gridCol>
                <a:gridCol w="822960">
                  <a:extLst>
                    <a:ext uri="{9D8B030D-6E8A-4147-A177-3AD203B41FA5}">
                      <a16:colId xmlns:a16="http://schemas.microsoft.com/office/drawing/2014/main" val="399842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748396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- 2025-02-13 15:00:20</a:t>
                      </a:r>
                      <a:r>
                        <a:rPr kumimoji="0" lang="de-DE" sz="1000" b="0" i="0" u="none" strike="noStrike" kern="1200" cap="none" spc="0" normalizeH="0" baseline="0" noProof="0">
                          <a:ln>
                            <a:noFill/>
                          </a:ln>
                          <a:solidFill>
                            <a:prstClr val="black"/>
                          </a:solidFill>
                          <a:effectLst/>
                          <a:uLnTx/>
                          <a:uFillTx/>
                          <a:latin typeface="Calibri"/>
                          <a:ea typeface="+mn-ea"/>
                          <a:cs typeface="+mn-cs"/>
                        </a:rPr>
                        <a:t>
 Was hilft gegen Periodenschmerzen? #periode #schmerzen #tipps #aufklärung #periodenschmerzen  Saphira: „Was mir bei Periodenschmerzen hilft. Am Ende wird es spicy. Wärme: Egal, ob Wärmflasche oder Wärmepflaster. Wenn ich mir das auf den Unterbauch lege, dann merke ich, wie nach einer Zeit sich die Muskeln entspannen und dadurch tut es dann auch weniger weh. Sport: Ich weiß, es ist super schwer, wenn die Schmerzen erst einmal angefangen haben, da überhaupt sich aufzuraffen. Aber schon leichte Bewegungen, wie zum Beispiel Spazierengehen, können da wirklich helfen. Was auch helfen kann: Schmerzmittel. Es gibt bei mir manchmal Tage, da komme ich nicht drumherum. Das Einzige, was da hilft, ist Schmerzmittel nehmen, ins Bett legen, warten, hoffen, dass es bald rum ist. Wahrscheinlich schon öfter mal gehört, ich kann es bestätigen: Org*sm*s. Egal, ob alleine oder mit jemanden anderen. Bei einem Org*sm*s wird das Wohlfühlhormon Oxytocin ausgeschüttet. Das hemmt die Schmerzen. Aber es gibt natürlich auch Menschen, die haben während der Periode da gar keinen Bock drauf und das müsst ihr auch nicht machen.“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046992963"/>
                  </a:ext>
                </a:extLst>
              </a:tr>
            </a:tbl>
          </a:graphicData>
        </a:graphic>
      </p:graphicFrame>
      <p:sp>
        <p:nvSpPr>
          <p:cNvPr id="4" name="Text Placeholder 3">
            <a:extLst>
              <a:ext uri="{FF2B5EF4-FFF2-40B4-BE49-F238E27FC236}">
                <a16:creationId xmlns:a16="http://schemas.microsoft.com/office/drawing/2014/main" id="{630DA766-2C4D-4B71-89D2-6517370DA80A}"/>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763863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B0478-BB8B-4E83-8F20-C76D77A6F0B2}"/>
              </a:ext>
            </a:extLst>
          </p:cNvPr>
          <p:cNvSpPr>
            <a:spLocks noGrp="1"/>
          </p:cNvSpPr>
          <p:nvPr>
            <p:ph type="title"/>
          </p:nvPr>
        </p:nvSpPr>
        <p:spPr/>
        <p:txBody>
          <a:bodyPr/>
          <a:lstStyle/>
          <a:p>
            <a:r>
              <a:rPr lang="en-US"/>
              <a:t>Tiktok Traffic Source: safespace | @safespace.offiziell - 17 of 22</a:t>
            </a:r>
          </a:p>
        </p:txBody>
      </p:sp>
      <p:graphicFrame>
        <p:nvGraphicFramePr>
          <p:cNvPr id="5" name="Table Placeholder 4">
            <a:extLst>
              <a:ext uri="{FF2B5EF4-FFF2-40B4-BE49-F238E27FC236}">
                <a16:creationId xmlns:a16="http://schemas.microsoft.com/office/drawing/2014/main" id="{2B29CE66-C1A9-4344-8260-38B3A16973D3}"/>
              </a:ext>
            </a:extLst>
          </p:cNvPr>
          <p:cNvGraphicFramePr>
            <a:graphicFrameLocks noGrp="1"/>
          </p:cNvGraphicFramePr>
          <p:nvPr>
            <p:ph type="tbl" sz="quarter" idx="13"/>
            <p:extLst>
              <p:ext uri="{D42A27DB-BD31-4B8C-83A1-F6EECF244321}">
                <p14:modId xmlns:p14="http://schemas.microsoft.com/office/powerpoint/2010/main" val="3286378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133241125"/>
                    </a:ext>
                  </a:extLst>
                </a:gridCol>
                <a:gridCol w="822960">
                  <a:extLst>
                    <a:ext uri="{9D8B030D-6E8A-4147-A177-3AD203B41FA5}">
                      <a16:colId xmlns:a16="http://schemas.microsoft.com/office/drawing/2014/main" val="3749643788"/>
                    </a:ext>
                  </a:extLst>
                </a:gridCol>
                <a:gridCol w="822960">
                  <a:extLst>
                    <a:ext uri="{9D8B030D-6E8A-4147-A177-3AD203B41FA5}">
                      <a16:colId xmlns:a16="http://schemas.microsoft.com/office/drawing/2014/main" val="609028447"/>
                    </a:ext>
                  </a:extLst>
                </a:gridCol>
                <a:gridCol w="822960">
                  <a:extLst>
                    <a:ext uri="{9D8B030D-6E8A-4147-A177-3AD203B41FA5}">
                      <a16:colId xmlns:a16="http://schemas.microsoft.com/office/drawing/2014/main" val="3486348643"/>
                    </a:ext>
                  </a:extLst>
                </a:gridCol>
                <a:gridCol w="822960">
                  <a:extLst>
                    <a:ext uri="{9D8B030D-6E8A-4147-A177-3AD203B41FA5}">
                      <a16:colId xmlns:a16="http://schemas.microsoft.com/office/drawing/2014/main" val="1634601181"/>
                    </a:ext>
                  </a:extLst>
                </a:gridCol>
                <a:gridCol w="822960">
                  <a:extLst>
                    <a:ext uri="{9D8B030D-6E8A-4147-A177-3AD203B41FA5}">
                      <a16:colId xmlns:a16="http://schemas.microsoft.com/office/drawing/2014/main" val="4245440229"/>
                    </a:ext>
                  </a:extLst>
                </a:gridCol>
                <a:gridCol w="822960">
                  <a:extLst>
                    <a:ext uri="{9D8B030D-6E8A-4147-A177-3AD203B41FA5}">
                      <a16:colId xmlns:a16="http://schemas.microsoft.com/office/drawing/2014/main" val="236987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6310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- 2025-02-24 15:28:42</a:t>
                      </a:r>
                      <a:r>
                        <a:rPr kumimoji="0" lang="de-DE" sz="1000" b="0" i="0" u="none" strike="noStrike" kern="1200" cap="none" spc="0" normalizeH="0" baseline="0" noProof="0">
                          <a:ln>
                            <a:noFill/>
                          </a:ln>
                          <a:solidFill>
                            <a:prstClr val="black"/>
                          </a:solidFill>
                          <a:effectLst/>
                          <a:uLnTx/>
                          <a:uFillTx/>
                          <a:latin typeface="Calibri"/>
                          <a:ea typeface="+mn-ea"/>
                          <a:cs typeface="+mn-cs"/>
                        </a:rPr>
                        <a:t>
 Bekomme ich meine erste Periode? #periode #aufklärung #pubertät @Der Periodenladen    Hinweis: Normalerweise fängt dein Körper sich in folgender Reihenfolge zu verändern: 	1.	Zuerst beginnen die Brüste zu wachsen – gewöhnlich in einem Alter zwischen 8 und 13 Jahren [...] 	2.	Perioden (Menstruation) setzen etwa 2 bis 3 Jahre nach Beginn der Brustentwicklung ein. Quelle: Kurzinformationen: Pubertät bei Mädchen - MSD Manual Ausgabe für Patienten     Nathalia: „Erste Periode: Ich war bei mir im Bad und hab einfach rumgeschrien nach meiner Mama und hab halt aber vorher nicht gecheckt, was für Merkmale es davor gibt. Welche Symptome gibt es, bevor es zur ersten Periode kommt?“  Josefine Marwehe: „Es fängt meistens an, dass man einfach selber merkt, dass die V@gina ein bisschen feuchter wird. Generell, dass man vielleicht mehr von diesem weißen Belag in der Unterhose hat. Dann fangen die Brüste oft an zu wachsen. Also, dass man einfach merkt, sie werden größer, manchmal werden sie auch so ein bisschen schmerzhaft prall. Oder die N!ppel werden ein bisschen empfindsamer. Kann auch sein, dass es irgendwie zusammenhängt damit, wie die Haut sich verändert, solche Sachen.“  Nathalia: „Und dann checkt man eher okay, vielleicht geht es auch bei mir los.“ Josefine Marwehe: „Generell gibt es so die Faustregel, wenn die Brüste anfangen zu wachsen, ungefähr zwei Jahre danach fängt die Periode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36939767"/>
                  </a:ext>
                </a:extLst>
              </a:tr>
            </a:tbl>
          </a:graphicData>
        </a:graphic>
      </p:graphicFrame>
      <p:sp>
        <p:nvSpPr>
          <p:cNvPr id="4" name="Text Placeholder 3">
            <a:extLst>
              <a:ext uri="{FF2B5EF4-FFF2-40B4-BE49-F238E27FC236}">
                <a16:creationId xmlns:a16="http://schemas.microsoft.com/office/drawing/2014/main" id="{A3A4B286-8423-42BC-8FCB-5381D419FAF9}"/>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32573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120E-781B-4007-8DD5-D62F0A0EC0C9}"/>
              </a:ext>
            </a:extLst>
          </p:cNvPr>
          <p:cNvSpPr>
            <a:spLocks noGrp="1"/>
          </p:cNvSpPr>
          <p:nvPr>
            <p:ph type="title"/>
          </p:nvPr>
        </p:nvSpPr>
        <p:spPr/>
        <p:txBody>
          <a:bodyPr/>
          <a:lstStyle/>
          <a:p>
            <a:r>
              <a:rPr lang="en-US"/>
              <a:t>Tiktok Traffic Source: safespace | @safespace.offiziell - 18 of 22</a:t>
            </a:r>
          </a:p>
        </p:txBody>
      </p:sp>
      <p:graphicFrame>
        <p:nvGraphicFramePr>
          <p:cNvPr id="5" name="Table Placeholder 4">
            <a:extLst>
              <a:ext uri="{FF2B5EF4-FFF2-40B4-BE49-F238E27FC236}">
                <a16:creationId xmlns:a16="http://schemas.microsoft.com/office/drawing/2014/main" id="{4AF1192C-2A1D-4936-8AD1-9637A6A3902B}"/>
              </a:ext>
            </a:extLst>
          </p:cNvPr>
          <p:cNvGraphicFramePr>
            <a:graphicFrameLocks noGrp="1"/>
          </p:cNvGraphicFramePr>
          <p:nvPr>
            <p:ph type="tbl" sz="quarter" idx="13"/>
            <p:extLst>
              <p:ext uri="{D42A27DB-BD31-4B8C-83A1-F6EECF244321}">
                <p14:modId xmlns:p14="http://schemas.microsoft.com/office/powerpoint/2010/main" val="3267785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119330672"/>
                    </a:ext>
                  </a:extLst>
                </a:gridCol>
                <a:gridCol w="822960">
                  <a:extLst>
                    <a:ext uri="{9D8B030D-6E8A-4147-A177-3AD203B41FA5}">
                      <a16:colId xmlns:a16="http://schemas.microsoft.com/office/drawing/2014/main" val="333681050"/>
                    </a:ext>
                  </a:extLst>
                </a:gridCol>
                <a:gridCol w="822960">
                  <a:extLst>
                    <a:ext uri="{9D8B030D-6E8A-4147-A177-3AD203B41FA5}">
                      <a16:colId xmlns:a16="http://schemas.microsoft.com/office/drawing/2014/main" val="1820840228"/>
                    </a:ext>
                  </a:extLst>
                </a:gridCol>
                <a:gridCol w="822960">
                  <a:extLst>
                    <a:ext uri="{9D8B030D-6E8A-4147-A177-3AD203B41FA5}">
                      <a16:colId xmlns:a16="http://schemas.microsoft.com/office/drawing/2014/main" val="2640428234"/>
                    </a:ext>
                  </a:extLst>
                </a:gridCol>
                <a:gridCol w="822960">
                  <a:extLst>
                    <a:ext uri="{9D8B030D-6E8A-4147-A177-3AD203B41FA5}">
                      <a16:colId xmlns:a16="http://schemas.microsoft.com/office/drawing/2014/main" val="97686698"/>
                    </a:ext>
                  </a:extLst>
                </a:gridCol>
                <a:gridCol w="822960">
                  <a:extLst>
                    <a:ext uri="{9D8B030D-6E8A-4147-A177-3AD203B41FA5}">
                      <a16:colId xmlns:a16="http://schemas.microsoft.com/office/drawing/2014/main" val="3444386933"/>
                    </a:ext>
                  </a:extLst>
                </a:gridCol>
                <a:gridCol w="822960">
                  <a:extLst>
                    <a:ext uri="{9D8B030D-6E8A-4147-A177-3AD203B41FA5}">
                      <a16:colId xmlns:a16="http://schemas.microsoft.com/office/drawing/2014/main" val="124034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30811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- 2025-01-20 15:09:42</a:t>
                      </a:r>
                      <a:r>
                        <a:rPr kumimoji="0" lang="de-DE" sz="1000" b="0" i="0" u="none" strike="noStrike" kern="1200" cap="none" spc="0" normalizeH="0" baseline="0" noProof="0">
                          <a:ln>
                            <a:noFill/>
                          </a:ln>
                          <a:solidFill>
                            <a:prstClr val="black"/>
                          </a:solidFill>
                          <a:effectLst/>
                          <a:uLnTx/>
                          <a:uFillTx/>
                          <a:latin typeface="Calibri"/>
                          <a:ea typeface="+mn-ea"/>
                          <a:cs typeface="+mn-cs"/>
                        </a:rPr>
                        <a:t>
 Wann haben Leute im Durchschnitt ihr erstes Mal Rambazamba? #aufklärung #binichnormal #erstesmal #rambazamba   Saphira: „Wann haben in Deutschland die Leute das erste Mal Rambazamba?“ Nathalia: „I don't know.“  Straßenumfrage:  Person 1: „Ich glaube, es wird immer früher.“ Person 2: „14?“ Saphira: „Was soll ich hier machen?“ Person 1: „Die heutige Jugend ist da ein bisschen schneller.“ Saphira: „Regeln: Du darfst nicht das Internet benutzen.“ Person 3: „16?17?“  Saphira: „Du hast 30 Minuten Zeit.“ Person 4: „Ich glaube es war 17. “ Saphira: *voicemail* „Aber ehrlich gesagt liebe ich es, wenn Leute nicht rangehen.“ Person 4: „Ich hätte 16, 17 gesagt.“ Nathalia: „Bei mir war es mit 18.“ Saphira: „Ich war nicht erfolgreich, niemand ist rangegangen.“ Nathalia: „Wir brauchen jetzt eine offizielle Antwort.“ Saphira: „Durchschnitt ist 17 Jahre, sowohl bei Jungen* als auch Mädchen*.“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0129855"/>
                  </a:ext>
                </a:extLst>
              </a:tr>
            </a:tbl>
          </a:graphicData>
        </a:graphic>
      </p:graphicFrame>
      <p:sp>
        <p:nvSpPr>
          <p:cNvPr id="4" name="Text Placeholder 3">
            <a:extLst>
              <a:ext uri="{FF2B5EF4-FFF2-40B4-BE49-F238E27FC236}">
                <a16:creationId xmlns:a16="http://schemas.microsoft.com/office/drawing/2014/main" id="{6DED9574-BD5C-4C1F-B77B-F6B6576B2DE1}"/>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105427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6A36-20A9-4425-A096-F1F4505098AA}"/>
              </a:ext>
            </a:extLst>
          </p:cNvPr>
          <p:cNvSpPr>
            <a:spLocks noGrp="1"/>
          </p:cNvSpPr>
          <p:nvPr>
            <p:ph type="title"/>
          </p:nvPr>
        </p:nvSpPr>
        <p:spPr/>
        <p:txBody>
          <a:bodyPr/>
          <a:lstStyle/>
          <a:p>
            <a:r>
              <a:rPr lang="en-US"/>
              <a:t>Tiktok Traffic Source: safespace | @safespace.offiziell - 19 of 22</a:t>
            </a:r>
          </a:p>
        </p:txBody>
      </p:sp>
      <p:graphicFrame>
        <p:nvGraphicFramePr>
          <p:cNvPr id="5" name="Table Placeholder 4">
            <a:extLst>
              <a:ext uri="{FF2B5EF4-FFF2-40B4-BE49-F238E27FC236}">
                <a16:creationId xmlns:a16="http://schemas.microsoft.com/office/drawing/2014/main" id="{A88BC65B-0B8B-43E1-B133-90306FAAB8A2}"/>
              </a:ext>
            </a:extLst>
          </p:cNvPr>
          <p:cNvGraphicFramePr>
            <a:graphicFrameLocks noGrp="1"/>
          </p:cNvGraphicFramePr>
          <p:nvPr>
            <p:ph type="tbl" sz="quarter" idx="13"/>
            <p:extLst>
              <p:ext uri="{D42A27DB-BD31-4B8C-83A1-F6EECF244321}">
                <p14:modId xmlns:p14="http://schemas.microsoft.com/office/powerpoint/2010/main" val="82349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982392154"/>
                    </a:ext>
                  </a:extLst>
                </a:gridCol>
                <a:gridCol w="822960">
                  <a:extLst>
                    <a:ext uri="{9D8B030D-6E8A-4147-A177-3AD203B41FA5}">
                      <a16:colId xmlns:a16="http://schemas.microsoft.com/office/drawing/2014/main" val="3900455702"/>
                    </a:ext>
                  </a:extLst>
                </a:gridCol>
                <a:gridCol w="822960">
                  <a:extLst>
                    <a:ext uri="{9D8B030D-6E8A-4147-A177-3AD203B41FA5}">
                      <a16:colId xmlns:a16="http://schemas.microsoft.com/office/drawing/2014/main" val="1338858824"/>
                    </a:ext>
                  </a:extLst>
                </a:gridCol>
                <a:gridCol w="822960">
                  <a:extLst>
                    <a:ext uri="{9D8B030D-6E8A-4147-A177-3AD203B41FA5}">
                      <a16:colId xmlns:a16="http://schemas.microsoft.com/office/drawing/2014/main" val="3870006326"/>
                    </a:ext>
                  </a:extLst>
                </a:gridCol>
                <a:gridCol w="822960">
                  <a:extLst>
                    <a:ext uri="{9D8B030D-6E8A-4147-A177-3AD203B41FA5}">
                      <a16:colId xmlns:a16="http://schemas.microsoft.com/office/drawing/2014/main" val="878378946"/>
                    </a:ext>
                  </a:extLst>
                </a:gridCol>
                <a:gridCol w="822960">
                  <a:extLst>
                    <a:ext uri="{9D8B030D-6E8A-4147-A177-3AD203B41FA5}">
                      <a16:colId xmlns:a16="http://schemas.microsoft.com/office/drawing/2014/main" val="3038506628"/>
                    </a:ext>
                  </a:extLst>
                </a:gridCol>
                <a:gridCol w="822960">
                  <a:extLst>
                    <a:ext uri="{9D8B030D-6E8A-4147-A177-3AD203B41FA5}">
                      <a16:colId xmlns:a16="http://schemas.microsoft.com/office/drawing/2014/main" val="2782902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140710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- 2025-04-09 15:19:39</a:t>
                      </a:r>
                      <a:r>
                        <a:rPr kumimoji="0" lang="de-DE" sz="1000" b="0" i="0" u="none" strike="noStrike" kern="1200" cap="none" spc="0" normalizeH="0" baseline="0" noProof="0">
                          <a:ln>
                            <a:noFill/>
                          </a:ln>
                          <a:solidFill>
                            <a:prstClr val="black"/>
                          </a:solidFill>
                          <a:effectLst/>
                          <a:uLnTx/>
                          <a:uFillTx/>
                          <a:latin typeface="Calibri"/>
                          <a:ea typeface="+mn-ea"/>
                          <a:cs typeface="+mn-cs"/>
                        </a:rPr>
                        <a:t>
 Wo schaut man beim Rambazamba am besten hin? #aufklärung #gv #rambazamba    Saphira: „Wo guckt man beim Rambazamba am besten hin? Das ist natürlich positionsabhängig, je nachdem, wo du dich jetzt befindest. Ich persönlich mag gerne Augenkontakt, ansonsten gucke ich mir auch mal mein Gegenüber an, ich gucke auch manchmal an mir runter, du kannst dich im Zimmer umschauen, vielleicht hängt ja sogar irgendwo ein Spiegel, könnte auch hot sein, dass man sich selber dabei zugucken kann. Ansonsten kannst du auch einfach die Augen verschließen, um nicht irgendwie abgelenkt zu sein und kannst auch die ganze Zeit die Augen geschlossen halten, abwechselnd die Blicke wandern lassen. Eben das, worauf du Bock hast. Was sich für dich gut anfühlt.“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186817932"/>
                  </a:ext>
                </a:extLst>
              </a:tr>
            </a:tbl>
          </a:graphicData>
        </a:graphic>
      </p:graphicFrame>
      <p:sp>
        <p:nvSpPr>
          <p:cNvPr id="4" name="Text Placeholder 3">
            <a:extLst>
              <a:ext uri="{FF2B5EF4-FFF2-40B4-BE49-F238E27FC236}">
                <a16:creationId xmlns:a16="http://schemas.microsoft.com/office/drawing/2014/main" id="{04E1C2CB-1CD5-4E5B-AD4D-09D02E4354E8}"/>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409444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E4A9-1363-495B-8CCA-006FB3BBD018}"/>
              </a:ext>
            </a:extLst>
          </p:cNvPr>
          <p:cNvSpPr>
            <a:spLocks noGrp="1"/>
          </p:cNvSpPr>
          <p:nvPr>
            <p:ph type="title"/>
          </p:nvPr>
        </p:nvSpPr>
        <p:spPr/>
        <p:txBody>
          <a:bodyPr/>
          <a:lstStyle/>
          <a:p>
            <a:r>
              <a:rPr lang="en-US"/>
              <a:t>Tiktok Traffic Source: safespace | @safespace.offiziell - 20 of 22</a:t>
            </a:r>
          </a:p>
        </p:txBody>
      </p:sp>
      <p:graphicFrame>
        <p:nvGraphicFramePr>
          <p:cNvPr id="5" name="Table Placeholder 4">
            <a:extLst>
              <a:ext uri="{FF2B5EF4-FFF2-40B4-BE49-F238E27FC236}">
                <a16:creationId xmlns:a16="http://schemas.microsoft.com/office/drawing/2014/main" id="{04CAACB5-B90C-417F-BCF0-C11EC39D12F6}"/>
              </a:ext>
            </a:extLst>
          </p:cNvPr>
          <p:cNvGraphicFramePr>
            <a:graphicFrameLocks noGrp="1"/>
          </p:cNvGraphicFramePr>
          <p:nvPr>
            <p:ph type="tbl" sz="quarter" idx="13"/>
            <p:extLst>
              <p:ext uri="{D42A27DB-BD31-4B8C-83A1-F6EECF244321}">
                <p14:modId xmlns:p14="http://schemas.microsoft.com/office/powerpoint/2010/main" val="2324842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36979667"/>
                    </a:ext>
                  </a:extLst>
                </a:gridCol>
                <a:gridCol w="822960">
                  <a:extLst>
                    <a:ext uri="{9D8B030D-6E8A-4147-A177-3AD203B41FA5}">
                      <a16:colId xmlns:a16="http://schemas.microsoft.com/office/drawing/2014/main" val="575208909"/>
                    </a:ext>
                  </a:extLst>
                </a:gridCol>
                <a:gridCol w="822960">
                  <a:extLst>
                    <a:ext uri="{9D8B030D-6E8A-4147-A177-3AD203B41FA5}">
                      <a16:colId xmlns:a16="http://schemas.microsoft.com/office/drawing/2014/main" val="3741764030"/>
                    </a:ext>
                  </a:extLst>
                </a:gridCol>
                <a:gridCol w="822960">
                  <a:extLst>
                    <a:ext uri="{9D8B030D-6E8A-4147-A177-3AD203B41FA5}">
                      <a16:colId xmlns:a16="http://schemas.microsoft.com/office/drawing/2014/main" val="1681258268"/>
                    </a:ext>
                  </a:extLst>
                </a:gridCol>
                <a:gridCol w="822960">
                  <a:extLst>
                    <a:ext uri="{9D8B030D-6E8A-4147-A177-3AD203B41FA5}">
                      <a16:colId xmlns:a16="http://schemas.microsoft.com/office/drawing/2014/main" val="815353028"/>
                    </a:ext>
                  </a:extLst>
                </a:gridCol>
                <a:gridCol w="822960">
                  <a:extLst>
                    <a:ext uri="{9D8B030D-6E8A-4147-A177-3AD203B41FA5}">
                      <a16:colId xmlns:a16="http://schemas.microsoft.com/office/drawing/2014/main" val="538540970"/>
                    </a:ext>
                  </a:extLst>
                </a:gridCol>
                <a:gridCol w="822960">
                  <a:extLst>
                    <a:ext uri="{9D8B030D-6E8A-4147-A177-3AD203B41FA5}">
                      <a16:colId xmlns:a16="http://schemas.microsoft.com/office/drawing/2014/main" val="410082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396690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- 2025-01-16 14:39:05</a:t>
                      </a:r>
                      <a:r>
                        <a:rPr kumimoji="0" lang="de-DE" sz="1000" b="0" i="0" u="none" strike="noStrike" kern="1200" cap="none" spc="0" normalizeH="0" baseline="0" noProof="0">
                          <a:ln>
                            <a:noFill/>
                          </a:ln>
                          <a:solidFill>
                            <a:prstClr val="black"/>
                          </a:solidFill>
                          <a:effectLst/>
                          <a:uLnTx/>
                          <a:uFillTx/>
                          <a:latin typeface="Calibri"/>
                          <a:ea typeface="+mn-ea"/>
                          <a:cs typeface="+mn-cs"/>
                        </a:rPr>
                        <a:t>
 Was tun nach dem Rambazamba? #aftercare #aufklärung  Saphira: „Ihr seid fertig mit dem Rambazamba und jetzt? Beim sogenannten „After Care“ kann ich dir auf jeden Fall empfehlen, erstmal pinkeln zu gehen. Um einer Blasenentzündung vorzubeugen, empfehle ich dir: direkt nach dem GV auf Toilette gehen, bisschen mit klarem Wasser abwaschen. Durch den GV können Bakterien in die Harnblase gelangen.  Und dann kuscheln, egal ob das nur Casual Dating oder ne ernste Beziehung ist. Ich mag es immer danach in den Armen zu liegen, gegenseitig zu streicheln, runterzukommen, einfach genießen.  Zu guter Letzt: Reden. Vor allem, was ich immer mache: über den Sex reden, was einem besonders gut gefallen hat, darauf hinweisen, was man das nächste Mal gerne ausprobieren möchte oder auch eben die andere Person ‚Hey, gibt es eigentlich was ich noch machen kann, gibt es irgendwas was du auch ausprobieren möchtest?‘ fragen.“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474547060"/>
                  </a:ext>
                </a:extLst>
              </a:tr>
            </a:tbl>
          </a:graphicData>
        </a:graphic>
      </p:graphicFrame>
      <p:sp>
        <p:nvSpPr>
          <p:cNvPr id="4" name="Text Placeholder 3">
            <a:extLst>
              <a:ext uri="{FF2B5EF4-FFF2-40B4-BE49-F238E27FC236}">
                <a16:creationId xmlns:a16="http://schemas.microsoft.com/office/drawing/2014/main" id="{608A4129-4810-433C-AF89-3AF365D7089D}"/>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2986876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BDBA5-16DC-4854-8D70-54E4E227EFD0}"/>
              </a:ext>
            </a:extLst>
          </p:cNvPr>
          <p:cNvSpPr>
            <a:spLocks noGrp="1"/>
          </p:cNvSpPr>
          <p:nvPr>
            <p:ph type="title"/>
          </p:nvPr>
        </p:nvSpPr>
        <p:spPr/>
        <p:txBody>
          <a:bodyPr/>
          <a:lstStyle/>
          <a:p>
            <a:r>
              <a:rPr lang="en-US"/>
              <a:t>Tiktok Traffic Source: safespace | @safespace.offiziell - 21 of 22</a:t>
            </a:r>
          </a:p>
        </p:txBody>
      </p:sp>
      <p:graphicFrame>
        <p:nvGraphicFramePr>
          <p:cNvPr id="5" name="Table Placeholder 4">
            <a:extLst>
              <a:ext uri="{FF2B5EF4-FFF2-40B4-BE49-F238E27FC236}">
                <a16:creationId xmlns:a16="http://schemas.microsoft.com/office/drawing/2014/main" id="{F065C581-5EA2-4DAD-AE4E-E5EB7A3AA454}"/>
              </a:ext>
            </a:extLst>
          </p:cNvPr>
          <p:cNvGraphicFramePr>
            <a:graphicFrameLocks noGrp="1"/>
          </p:cNvGraphicFramePr>
          <p:nvPr>
            <p:ph type="tbl" sz="quarter" idx="13"/>
            <p:extLst>
              <p:ext uri="{D42A27DB-BD31-4B8C-83A1-F6EECF244321}">
                <p14:modId xmlns:p14="http://schemas.microsoft.com/office/powerpoint/2010/main" val="126150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701821833"/>
                    </a:ext>
                  </a:extLst>
                </a:gridCol>
                <a:gridCol w="822960">
                  <a:extLst>
                    <a:ext uri="{9D8B030D-6E8A-4147-A177-3AD203B41FA5}">
                      <a16:colId xmlns:a16="http://schemas.microsoft.com/office/drawing/2014/main" val="456661336"/>
                    </a:ext>
                  </a:extLst>
                </a:gridCol>
                <a:gridCol w="822960">
                  <a:extLst>
                    <a:ext uri="{9D8B030D-6E8A-4147-A177-3AD203B41FA5}">
                      <a16:colId xmlns:a16="http://schemas.microsoft.com/office/drawing/2014/main" val="3739361086"/>
                    </a:ext>
                  </a:extLst>
                </a:gridCol>
                <a:gridCol w="822960">
                  <a:extLst>
                    <a:ext uri="{9D8B030D-6E8A-4147-A177-3AD203B41FA5}">
                      <a16:colId xmlns:a16="http://schemas.microsoft.com/office/drawing/2014/main" val="3074567106"/>
                    </a:ext>
                  </a:extLst>
                </a:gridCol>
                <a:gridCol w="822960">
                  <a:extLst>
                    <a:ext uri="{9D8B030D-6E8A-4147-A177-3AD203B41FA5}">
                      <a16:colId xmlns:a16="http://schemas.microsoft.com/office/drawing/2014/main" val="2597057855"/>
                    </a:ext>
                  </a:extLst>
                </a:gridCol>
                <a:gridCol w="822960">
                  <a:extLst>
                    <a:ext uri="{9D8B030D-6E8A-4147-A177-3AD203B41FA5}">
                      <a16:colId xmlns:a16="http://schemas.microsoft.com/office/drawing/2014/main" val="1671430923"/>
                    </a:ext>
                  </a:extLst>
                </a:gridCol>
                <a:gridCol w="822960">
                  <a:extLst>
                    <a:ext uri="{9D8B030D-6E8A-4147-A177-3AD203B41FA5}">
                      <a16:colId xmlns:a16="http://schemas.microsoft.com/office/drawing/2014/main" val="1973982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68516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- 2025-04-07 15:17:00</a:t>
                      </a:r>
                      <a:r>
                        <a:rPr kumimoji="0" lang="de-DE" sz="1000" b="0" i="0" u="none" strike="noStrike" kern="1200" cap="none" spc="0" normalizeH="0" baseline="0" noProof="0">
                          <a:ln>
                            <a:noFill/>
                          </a:ln>
                          <a:solidFill>
                            <a:prstClr val="black"/>
                          </a:solidFill>
                          <a:effectLst/>
                          <a:uLnTx/>
                          <a:uFillTx/>
                          <a:latin typeface="Calibri"/>
                          <a:ea typeface="+mn-ea"/>
                          <a:cs typeface="+mn-cs"/>
                        </a:rPr>
                        <a:t>
 Es kommt aber auch immer drauf an, wie alt dein Gegenüber ist – was ab wann legal ist, erklären wir hier:  @safespace #gv #rambazamba   Alle um dich herum hatten schon Rambazamba außer dir? Ab wann sollte man denn spätestens sein erstes Mal haben? Erst mal gibt es keinen Katalog, den du aufschlagen kannst, und dann steht da drin: Sophie, es ist Zeit. Es hat nämlich weniger mit dem Alter zu tun, sondern eher damit, wie bereit du dich dazu fühlst. Fühlst du dich schon mit 14 Jahren bereit, den nächsten Schritt zu gehen, ist das genauso okay, wie wenn du dein erstes Mal erst mit 17, 18 oder sogar 30 hast.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668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- 2025-01-09 13:41:56</a:t>
                      </a:r>
                      <a:r>
                        <a:rPr kumimoji="0" lang="de-DE" sz="1000" b="0" i="0" u="none" strike="noStrike" kern="1200" cap="none" spc="0" normalizeH="0" baseline="0" noProof="0">
                          <a:ln>
                            <a:noFill/>
                          </a:ln>
                          <a:solidFill>
                            <a:prstClr val="black"/>
                          </a:solidFill>
                          <a:effectLst/>
                          <a:uLnTx/>
                          <a:uFillTx/>
                          <a:latin typeface="Calibri"/>
                          <a:ea typeface="+mn-ea"/>
                          <a:cs typeface="+mn-cs"/>
                        </a:rPr>
                        <a:t>
 Periode ohne Produkte? Das ist free bleeding und das kannst du üben. Aber wie?  #periode #tage #tampon #menstruation #freebleeding #beckenboden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64927656"/>
                  </a:ext>
                </a:extLst>
              </a:tr>
            </a:tbl>
          </a:graphicData>
        </a:graphic>
      </p:graphicFrame>
      <p:sp>
        <p:nvSpPr>
          <p:cNvPr id="4" name="Text Placeholder 3">
            <a:extLst>
              <a:ext uri="{FF2B5EF4-FFF2-40B4-BE49-F238E27FC236}">
                <a16:creationId xmlns:a16="http://schemas.microsoft.com/office/drawing/2014/main" id="{EC774E23-AAA0-4581-BC0A-B989E27B3C54}"/>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422445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522F-A6AA-4B3C-97E1-164569DCB009}"/>
              </a:ext>
            </a:extLst>
          </p:cNvPr>
          <p:cNvSpPr>
            <a:spLocks noGrp="1"/>
          </p:cNvSpPr>
          <p:nvPr>
            <p:ph type="title"/>
          </p:nvPr>
        </p:nvSpPr>
        <p:spPr/>
        <p:txBody>
          <a:bodyPr/>
          <a:lstStyle/>
          <a:p>
            <a:r>
              <a:rPr lang="en-US"/>
              <a:t>Tiktok Traffic Source: safespace | @safespace.offiziell - 22 of 22</a:t>
            </a:r>
          </a:p>
        </p:txBody>
      </p:sp>
      <p:graphicFrame>
        <p:nvGraphicFramePr>
          <p:cNvPr id="5" name="Table Placeholder 4">
            <a:extLst>
              <a:ext uri="{FF2B5EF4-FFF2-40B4-BE49-F238E27FC236}">
                <a16:creationId xmlns:a16="http://schemas.microsoft.com/office/drawing/2014/main" id="{CA68ED5A-A3E2-4C20-BB3D-22AE0505EB17}"/>
              </a:ext>
            </a:extLst>
          </p:cNvPr>
          <p:cNvGraphicFramePr>
            <a:graphicFrameLocks noGrp="1"/>
          </p:cNvGraphicFramePr>
          <p:nvPr>
            <p:ph type="tbl" sz="quarter" idx="13"/>
            <p:extLst>
              <p:ext uri="{D42A27DB-BD31-4B8C-83A1-F6EECF244321}">
                <p14:modId xmlns:p14="http://schemas.microsoft.com/office/powerpoint/2010/main" val="251847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876077617"/>
                    </a:ext>
                  </a:extLst>
                </a:gridCol>
                <a:gridCol w="822960">
                  <a:extLst>
                    <a:ext uri="{9D8B030D-6E8A-4147-A177-3AD203B41FA5}">
                      <a16:colId xmlns:a16="http://schemas.microsoft.com/office/drawing/2014/main" val="710191785"/>
                    </a:ext>
                  </a:extLst>
                </a:gridCol>
                <a:gridCol w="822960">
                  <a:extLst>
                    <a:ext uri="{9D8B030D-6E8A-4147-A177-3AD203B41FA5}">
                      <a16:colId xmlns:a16="http://schemas.microsoft.com/office/drawing/2014/main" val="2169364826"/>
                    </a:ext>
                  </a:extLst>
                </a:gridCol>
                <a:gridCol w="822960">
                  <a:extLst>
                    <a:ext uri="{9D8B030D-6E8A-4147-A177-3AD203B41FA5}">
                      <a16:colId xmlns:a16="http://schemas.microsoft.com/office/drawing/2014/main" val="114205624"/>
                    </a:ext>
                  </a:extLst>
                </a:gridCol>
                <a:gridCol w="822960">
                  <a:extLst>
                    <a:ext uri="{9D8B030D-6E8A-4147-A177-3AD203B41FA5}">
                      <a16:colId xmlns:a16="http://schemas.microsoft.com/office/drawing/2014/main" val="2537208282"/>
                    </a:ext>
                  </a:extLst>
                </a:gridCol>
                <a:gridCol w="822960">
                  <a:extLst>
                    <a:ext uri="{9D8B030D-6E8A-4147-A177-3AD203B41FA5}">
                      <a16:colId xmlns:a16="http://schemas.microsoft.com/office/drawing/2014/main" val="4234656427"/>
                    </a:ext>
                  </a:extLst>
                </a:gridCol>
                <a:gridCol w="822960">
                  <a:extLst>
                    <a:ext uri="{9D8B030D-6E8A-4147-A177-3AD203B41FA5}">
                      <a16:colId xmlns:a16="http://schemas.microsoft.com/office/drawing/2014/main" val="3506414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extLst>
                  <a:ext uri="{0D108BD9-81ED-4DB2-BD59-A6C34878D82A}">
                    <a16:rowId xmlns:a16="http://schemas.microsoft.com/office/drawing/2014/main" val="257083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@safespace.offiziell - 2025-03-12 14:52:47</a:t>
                      </a:r>
                      <a:r>
                        <a:rPr kumimoji="0" lang="de-DE" sz="1000" b="0" i="0" u="none" strike="noStrike" kern="1200" cap="none" spc="0" normalizeH="0" baseline="0" noProof="0">
                          <a:ln>
                            <a:noFill/>
                          </a:ln>
                          <a:solidFill>
                            <a:prstClr val="black"/>
                          </a:solidFill>
                          <a:effectLst/>
                          <a:uLnTx/>
                          <a:uFillTx/>
                          <a:latin typeface="Calibri"/>
                          <a:ea typeface="+mn-ea"/>
                          <a:cs typeface="+mn-cs"/>
                        </a:rPr>
                        <a:t>
 How to lecken? Ein Tutorial #oral #lecken #tutorial #howto    Wie lecke ich richtig? Ein in depth Tutorial. Spoiler, mit der Zunge im Loch stochern, das ist es schon mal nicht. Wenn ihr beide geklärt habt, dass ihr da Lust drauf habt, kann es losgehen. Zuerst aber müsst ihr die Hände waschen, weil die brauchen wir auch noch. Findet eine Position, die für euch beide bequem ist und arbeite dich dann langsam vor, indem du zum Beispiel an den Oberschenkeln streichst oder hier kleine Küsse machst. Dann gehst du mit deinem Mund langsam Richtung Venushügel, das ist das hier oben, wo die Haare sind und hier die V*lvalippen. Es kann auch hot sein, wenn du die Klit erst mal ignorierst und dich um die ganze restliche V*lva kümmerst, bis dein Gegenüber richtig heiß ist. Wenn du bei der Klit angekommen bist, kannst du sie umkreisen oder immer wieder darüber streifen. Du kannst die Zunge ganz spitz machen oder mit der flachen, breiten Zunge arbeiten. Wichtig ist nicht zu doll. Die Klit ist super empfindlich, da sind sau viele Nerven drin und es kann sehr schnell zu viel werden. Eine Möglichkeit ist es, die Klit mit der Zunge zu stimulieren und die V*gina mit den Fingern. Aber auch da gilt: Sei vorsichtig und achte darauf, dass es deinem Gegenüber gefällt. Wie kannst du das wissen? Wird der Atem intensiver? Spannt sich die Person an? Dann weißt du, dass du vielleicht was richtig machst. Im Zweifelsfall fragen, vielleicht hast du auch Glück und die Person ist sehr verbal und sagt so: „Ja, ja, ja!“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251595500"/>
                  </a:ext>
                </a:extLst>
              </a:tr>
            </a:tbl>
          </a:graphicData>
        </a:graphic>
      </p:graphicFrame>
      <p:sp>
        <p:nvSpPr>
          <p:cNvPr id="4" name="Text Placeholder 3">
            <a:extLst>
              <a:ext uri="{FF2B5EF4-FFF2-40B4-BE49-F238E27FC236}">
                <a16:creationId xmlns:a16="http://schemas.microsoft.com/office/drawing/2014/main" id="{5225D250-194F-493A-91F9-79D8B0CD02F6}"/>
              </a:ext>
            </a:extLst>
          </p:cNvPr>
          <p:cNvSpPr>
            <a:spLocks noGrp="1"/>
          </p:cNvSpPr>
          <p:nvPr>
            <p:ph type="body" sz="quarter" idx="14"/>
          </p:nvPr>
        </p:nvSpPr>
        <p:spPr/>
        <p:txBody>
          <a:bodyPr/>
          <a:lstStyle/>
          <a:p>
            <a:r>
              <a:rPr lang="en-US"/>
              <a:t>01/01/2025 - 04/30/2025</a:t>
            </a:r>
          </a:p>
        </p:txBody>
      </p:sp>
    </p:spTree>
    <p:extLst>
      <p:ext uri="{BB962C8B-B14F-4D97-AF65-F5344CB8AC3E}">
        <p14:creationId xmlns:p14="http://schemas.microsoft.com/office/powerpoint/2010/main" val="11274108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4700</Words>
  <Application>Microsoft Office PowerPoint</Application>
  <PresentationFormat>On-screen Show (4:3)</PresentationFormat>
  <Paragraphs>373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Tiktok Traffic Source: safespace | @safespace.offiziell - 1 of 22</vt:lpstr>
      <vt:lpstr>Tiktok Traffic Source: safespace | @safespace.offiziell - 2 of 22</vt:lpstr>
      <vt:lpstr>Tiktok Traffic Source: safespace | @safespace.offiziell - 3 of 22</vt:lpstr>
      <vt:lpstr>Tiktok Traffic Source: safespace | @safespace.offiziell - 4 of 22</vt:lpstr>
      <vt:lpstr>Tiktok Traffic Source: safespace | @safespace.offiziell - 5 of 22</vt:lpstr>
      <vt:lpstr>Tiktok Traffic Source: safespace | @safespace.offiziell - 6 of 22</vt:lpstr>
      <vt:lpstr>Tiktok Traffic Source: safespace | @safespace.offiziell - 7 of 22</vt:lpstr>
      <vt:lpstr>Tiktok Traffic Source: safespace | @safespace.offiziell - 8 of 22</vt:lpstr>
      <vt:lpstr>Tiktok Traffic Source: safespace | @safespace.offiziell - 9 of 22</vt:lpstr>
      <vt:lpstr>Tiktok Traffic Source: safespace | @safespace.offiziell - 10 of 22</vt:lpstr>
      <vt:lpstr>Tiktok Traffic Source: safespace | @safespace.offiziell - 11 of 22</vt:lpstr>
      <vt:lpstr>Tiktok Traffic Source: safespace | @safespace.offiziell - 12 of 22</vt:lpstr>
      <vt:lpstr>Tiktok Traffic Source: safespace | @safespace.offiziell - 13 of 22</vt:lpstr>
      <vt:lpstr>Tiktok Traffic Source: safespace | @safespace.offiziell - 14 of 22</vt:lpstr>
      <vt:lpstr>Tiktok Traffic Source: safespace | @safespace.offiziell - 15 of 22</vt:lpstr>
      <vt:lpstr>Tiktok Traffic Source: safespace | @safespace.offiziell - 16 of 22</vt:lpstr>
      <vt:lpstr>Tiktok Traffic Source: safespace | @safespace.offiziell - 17 of 22</vt:lpstr>
      <vt:lpstr>Tiktok Traffic Source: safespace | @safespace.offiziell - 18 of 22</vt:lpstr>
      <vt:lpstr>Tiktok Traffic Source: safespace | @safespace.offiziell - 19 of 22</vt:lpstr>
      <vt:lpstr>Tiktok Traffic Source: safespace | @safespace.offiziell - 20 of 22</vt:lpstr>
      <vt:lpstr>Tiktok Traffic Source: safespace | @safespace.offiziell - 21 of 22</vt:lpstr>
      <vt:lpstr>Tiktok Traffic Source: safespace | @safespace.offiziell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Tiktok Traffic Source: safespace | @safespace.offiziell - 1 of 22</dc:title>
  <dc:creator>Frederik Born</dc:creator>
  <cp:lastModifiedBy>Frederik Born</cp:lastModifiedBy>
  <cp:revision>1</cp:revision>
  <dcterms:created xsi:type="dcterms:W3CDTF">2025-05-07T10:57:19Z</dcterms:created>
  <dcterms:modified xsi:type="dcterms:W3CDTF">2025-05-07T10:58:54Z</dcterms:modified>
</cp:coreProperties>
</file>