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126B5-F20E-4760-8E3A-1A8DC91E859D}"/>
              </a:ext>
            </a:extLst>
          </p:cNvPr>
          <p:cNvSpPr>
            <a:spLocks noGrp="1"/>
          </p:cNvSpPr>
          <p:nvPr>
            <p:ph type="title"/>
          </p:nvPr>
        </p:nvSpPr>
        <p:spPr/>
        <p:txBody>
          <a:bodyPr/>
          <a:lstStyle/>
          <a:p>
            <a:r>
              <a:rPr lang="en-US"/>
              <a:t>Instagram IGTV Videos Table | fritz_offiziell - 1 of 3</a:t>
            </a:r>
          </a:p>
        </p:txBody>
      </p:sp>
      <p:graphicFrame>
        <p:nvGraphicFramePr>
          <p:cNvPr id="5" name="Table Placeholder 4">
            <a:extLst>
              <a:ext uri="{FF2B5EF4-FFF2-40B4-BE49-F238E27FC236}">
                <a16:creationId xmlns:a16="http://schemas.microsoft.com/office/drawing/2014/main" id="{6EC0B18A-A9B6-4D68-B9C2-514967EF2E81}"/>
              </a:ext>
            </a:extLst>
          </p:cNvPr>
          <p:cNvGraphicFramePr>
            <a:graphicFrameLocks noGrp="1"/>
          </p:cNvGraphicFramePr>
          <p:nvPr>
            <p:ph type="tbl" sz="quarter" idx="13"/>
            <p:extLst>
              <p:ext uri="{D42A27DB-BD31-4B8C-83A1-F6EECF244321}">
                <p14:modId xmlns:p14="http://schemas.microsoft.com/office/powerpoint/2010/main" val="1275145335"/>
              </p:ext>
            </p:extLst>
          </p:nvPr>
        </p:nvGraphicFramePr>
        <p:xfrm>
          <a:off x="457200" y="1731963"/>
          <a:ext cx="8065006" cy="323088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072837440"/>
                    </a:ext>
                  </a:extLst>
                </a:gridCol>
                <a:gridCol w="1152143">
                  <a:extLst>
                    <a:ext uri="{9D8B030D-6E8A-4147-A177-3AD203B41FA5}">
                      <a16:colId xmlns:a16="http://schemas.microsoft.com/office/drawing/2014/main" val="3830535848"/>
                    </a:ext>
                  </a:extLst>
                </a:gridCol>
                <a:gridCol w="576072">
                  <a:extLst>
                    <a:ext uri="{9D8B030D-6E8A-4147-A177-3AD203B41FA5}">
                      <a16:colId xmlns:a16="http://schemas.microsoft.com/office/drawing/2014/main" val="2950339438"/>
                    </a:ext>
                  </a:extLst>
                </a:gridCol>
                <a:gridCol w="576072">
                  <a:extLst>
                    <a:ext uri="{9D8B030D-6E8A-4147-A177-3AD203B41FA5}">
                      <a16:colId xmlns:a16="http://schemas.microsoft.com/office/drawing/2014/main" val="1088022961"/>
                    </a:ext>
                  </a:extLst>
                </a:gridCol>
                <a:gridCol w="576072">
                  <a:extLst>
                    <a:ext uri="{9D8B030D-6E8A-4147-A177-3AD203B41FA5}">
                      <a16:colId xmlns:a16="http://schemas.microsoft.com/office/drawing/2014/main" val="3945547960"/>
                    </a:ext>
                  </a:extLst>
                </a:gridCol>
                <a:gridCol w="576072">
                  <a:extLst>
                    <a:ext uri="{9D8B030D-6E8A-4147-A177-3AD203B41FA5}">
                      <a16:colId xmlns:a16="http://schemas.microsoft.com/office/drawing/2014/main" val="2459728445"/>
                    </a:ext>
                  </a:extLst>
                </a:gridCol>
                <a:gridCol w="576072">
                  <a:extLst>
                    <a:ext uri="{9D8B030D-6E8A-4147-A177-3AD203B41FA5}">
                      <a16:colId xmlns:a16="http://schemas.microsoft.com/office/drawing/2014/main" val="4207680966"/>
                    </a:ext>
                  </a:extLst>
                </a:gridCol>
                <a:gridCol w="576072">
                  <a:extLst>
                    <a:ext uri="{9D8B030D-6E8A-4147-A177-3AD203B41FA5}">
                      <a16:colId xmlns:a16="http://schemas.microsoft.com/office/drawing/2014/main" val="4053133549"/>
                    </a:ext>
                  </a:extLst>
                </a:gridCol>
                <a:gridCol w="576072">
                  <a:extLst>
                    <a:ext uri="{9D8B030D-6E8A-4147-A177-3AD203B41FA5}">
                      <a16:colId xmlns:a16="http://schemas.microsoft.com/office/drawing/2014/main" val="1818884284"/>
                    </a:ext>
                  </a:extLst>
                </a:gridCol>
                <a:gridCol w="576072">
                  <a:extLst>
                    <a:ext uri="{9D8B030D-6E8A-4147-A177-3AD203B41FA5}">
                      <a16:colId xmlns:a16="http://schemas.microsoft.com/office/drawing/2014/main" val="2086384873"/>
                    </a:ext>
                  </a:extLst>
                </a:gridCol>
                <a:gridCol w="576072">
                  <a:extLst>
                    <a:ext uri="{9D8B030D-6E8A-4147-A177-3AD203B41FA5}">
                      <a16:colId xmlns:a16="http://schemas.microsoft.com/office/drawing/2014/main" val="103646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4103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fritz_offiziell - 2021-08-06 17:00:58</a:t>
                      </a:r>
                      <a:r>
                        <a:rPr kumimoji="0" lang="de-DE" sz="1000" b="0" i="0" u="none" strike="noStrike" kern="1200" cap="none" spc="0" normalizeH="0" baseline="0" noProof="0">
                          <a:ln>
                            <a:noFill/>
                          </a:ln>
                          <a:solidFill>
                            <a:prstClr val="black"/>
                          </a:solidFill>
                          <a:effectLst/>
                          <a:uLnTx/>
                          <a:uFillTx/>
                          <a:latin typeface="+mn-lt"/>
                          <a:ea typeface="+mn-ea"/>
                          <a:cs typeface="+mn-cs"/>
                        </a:rPr>
                        <a:t>
 How to Wahlzettel: RICHTIG WÄHLEN! 🚨🚨 am 26. September ist Bundestagswahl und knapp 3 Millionen Wähler:innen dürfen das erste Mal ran. Wenn ihr euch jetzt fragt "Häh, wieso sind da zwei Spalten? Und wie bekomm' ich den Zettel safe und gültig in die Box gedunkt?" Uffjepasst: SO verzettelt ihr euch nicht!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https://quintly-image-storage.s3.amazonaws.com/a81fd7c9d75488e7ecdf1a530b111afa/f551426dfa49743f522ff711c4b9f14c.jpg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09/05/2021 12:13:27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61441</a:t>
                      </a:r>
                    </a:p>
                  </a:txBody>
                  <a:tcPr/>
                </a:tc>
                <a:extLst>
                  <a:ext uri="{0D108BD9-81ED-4DB2-BD59-A6C34878D82A}">
                    <a16:rowId xmlns:a16="http://schemas.microsoft.com/office/drawing/2014/main" val="583417405"/>
                  </a:ext>
                </a:extLst>
              </a:tr>
            </a:tbl>
          </a:graphicData>
        </a:graphic>
      </p:graphicFrame>
      <p:sp>
        <p:nvSpPr>
          <p:cNvPr id="4" name="Text Placeholder 3">
            <a:extLst>
              <a:ext uri="{FF2B5EF4-FFF2-40B4-BE49-F238E27FC236}">
                <a16:creationId xmlns:a16="http://schemas.microsoft.com/office/drawing/2014/main" id="{F65CAE5B-A7B8-45D7-B4F5-4B0F16F158B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94666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71A44-1B46-4E04-9BA6-E213E271EBDA}"/>
              </a:ext>
            </a:extLst>
          </p:cNvPr>
          <p:cNvSpPr>
            <a:spLocks noGrp="1"/>
          </p:cNvSpPr>
          <p:nvPr>
            <p:ph type="title"/>
          </p:nvPr>
        </p:nvSpPr>
        <p:spPr/>
        <p:txBody>
          <a:bodyPr/>
          <a:lstStyle/>
          <a:p>
            <a:r>
              <a:rPr lang="en-US"/>
              <a:t>Instagram IGTV Videos Table | fritz_offiziell - 2 of 3</a:t>
            </a:r>
          </a:p>
        </p:txBody>
      </p:sp>
      <p:graphicFrame>
        <p:nvGraphicFramePr>
          <p:cNvPr id="5" name="Table Placeholder 4">
            <a:extLst>
              <a:ext uri="{FF2B5EF4-FFF2-40B4-BE49-F238E27FC236}">
                <a16:creationId xmlns:a16="http://schemas.microsoft.com/office/drawing/2014/main" id="{B2EFADCA-9A00-4E66-A49C-00D2454CB176}"/>
              </a:ext>
            </a:extLst>
          </p:cNvPr>
          <p:cNvGraphicFramePr>
            <a:graphicFrameLocks noGrp="1"/>
          </p:cNvGraphicFramePr>
          <p:nvPr>
            <p:ph type="tbl" sz="quarter" idx="13"/>
            <p:extLst>
              <p:ext uri="{D42A27DB-BD31-4B8C-83A1-F6EECF244321}">
                <p14:modId xmlns:p14="http://schemas.microsoft.com/office/powerpoint/2010/main" val="1216489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4334859"/>
                    </a:ext>
                  </a:extLst>
                </a:gridCol>
                <a:gridCol w="1152143">
                  <a:extLst>
                    <a:ext uri="{9D8B030D-6E8A-4147-A177-3AD203B41FA5}">
                      <a16:colId xmlns:a16="http://schemas.microsoft.com/office/drawing/2014/main" val="973256178"/>
                    </a:ext>
                  </a:extLst>
                </a:gridCol>
                <a:gridCol w="576072">
                  <a:extLst>
                    <a:ext uri="{9D8B030D-6E8A-4147-A177-3AD203B41FA5}">
                      <a16:colId xmlns:a16="http://schemas.microsoft.com/office/drawing/2014/main" val="1763949579"/>
                    </a:ext>
                  </a:extLst>
                </a:gridCol>
                <a:gridCol w="576072">
                  <a:extLst>
                    <a:ext uri="{9D8B030D-6E8A-4147-A177-3AD203B41FA5}">
                      <a16:colId xmlns:a16="http://schemas.microsoft.com/office/drawing/2014/main" val="1870131191"/>
                    </a:ext>
                  </a:extLst>
                </a:gridCol>
                <a:gridCol w="576072">
                  <a:extLst>
                    <a:ext uri="{9D8B030D-6E8A-4147-A177-3AD203B41FA5}">
                      <a16:colId xmlns:a16="http://schemas.microsoft.com/office/drawing/2014/main" val="4177530651"/>
                    </a:ext>
                  </a:extLst>
                </a:gridCol>
                <a:gridCol w="576072">
                  <a:extLst>
                    <a:ext uri="{9D8B030D-6E8A-4147-A177-3AD203B41FA5}">
                      <a16:colId xmlns:a16="http://schemas.microsoft.com/office/drawing/2014/main" val="2581266908"/>
                    </a:ext>
                  </a:extLst>
                </a:gridCol>
                <a:gridCol w="576072">
                  <a:extLst>
                    <a:ext uri="{9D8B030D-6E8A-4147-A177-3AD203B41FA5}">
                      <a16:colId xmlns:a16="http://schemas.microsoft.com/office/drawing/2014/main" val="3520179563"/>
                    </a:ext>
                  </a:extLst>
                </a:gridCol>
                <a:gridCol w="576072">
                  <a:extLst>
                    <a:ext uri="{9D8B030D-6E8A-4147-A177-3AD203B41FA5}">
                      <a16:colId xmlns:a16="http://schemas.microsoft.com/office/drawing/2014/main" val="1993133783"/>
                    </a:ext>
                  </a:extLst>
                </a:gridCol>
                <a:gridCol w="576072">
                  <a:extLst>
                    <a:ext uri="{9D8B030D-6E8A-4147-A177-3AD203B41FA5}">
                      <a16:colId xmlns:a16="http://schemas.microsoft.com/office/drawing/2014/main" val="2025945480"/>
                    </a:ext>
                  </a:extLst>
                </a:gridCol>
                <a:gridCol w="576072">
                  <a:extLst>
                    <a:ext uri="{9D8B030D-6E8A-4147-A177-3AD203B41FA5}">
                      <a16:colId xmlns:a16="http://schemas.microsoft.com/office/drawing/2014/main" val="2417462265"/>
                    </a:ext>
                  </a:extLst>
                </a:gridCol>
                <a:gridCol w="576072">
                  <a:extLst>
                    <a:ext uri="{9D8B030D-6E8A-4147-A177-3AD203B41FA5}">
                      <a16:colId xmlns:a16="http://schemas.microsoft.com/office/drawing/2014/main" val="2637071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5196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fritz_offiziell - 2021-08-13 15:28:02</a:t>
                      </a:r>
                      <a:r>
                        <a:rPr kumimoji="0" lang="de-DE" sz="1000" b="0" i="0" u="none" strike="noStrike" kern="1200" cap="none" spc="0" normalizeH="0" baseline="0" noProof="0">
                          <a:ln>
                            <a:noFill/>
                          </a:ln>
                          <a:solidFill>
                            <a:prstClr val="black"/>
                          </a:solidFill>
                          <a:effectLst/>
                          <a:uLnTx/>
                          <a:uFillTx/>
                          <a:latin typeface="+mn-lt"/>
                          <a:ea typeface="+mn-ea"/>
                          <a:cs typeface="+mn-cs"/>
                        </a:rPr>
                        <a:t>
 How to Berlin-Wahlen: WICHTIGES NERDWISSEN! ℹ️ In der letzten Folge ging es darum, sich mit der Erst- und Zweitstimme nicht zu verzetteln, dieses Mal gibt's eine spannende Info zur Berlin-Wahl: Ungültige Stimmen landen nicht im Papierkorb, sondern werden mitgezählt. Komisch – aber eine Berliner Besonderheit! Außerdem können bei den Berlin-Wahlen auch Menschen ab 16 Jahren ihre Stimme abgeben. Also ran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https://quintly-image-storage.s3.amazonaws.com/a81fd7c9d75488e7ecdf1a530b111afa/dad1e18cda07ca10c44997624ed4fbee.jpg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09/06/2021 06:13:37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24015</a:t>
                      </a:r>
                    </a:p>
                  </a:txBody>
                  <a:tcPr/>
                </a:tc>
                <a:extLst>
                  <a:ext uri="{0D108BD9-81ED-4DB2-BD59-A6C34878D82A}">
                    <a16:rowId xmlns:a16="http://schemas.microsoft.com/office/drawing/2014/main" val="3441994891"/>
                  </a:ext>
                </a:extLst>
              </a:tr>
            </a:tbl>
          </a:graphicData>
        </a:graphic>
      </p:graphicFrame>
      <p:sp>
        <p:nvSpPr>
          <p:cNvPr id="4" name="Text Placeholder 3">
            <a:extLst>
              <a:ext uri="{FF2B5EF4-FFF2-40B4-BE49-F238E27FC236}">
                <a16:creationId xmlns:a16="http://schemas.microsoft.com/office/drawing/2014/main" id="{F9BA14A3-781D-4A26-888A-71107A80662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176202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08DC0-531F-4D1A-9468-6722D379ACE4}"/>
              </a:ext>
            </a:extLst>
          </p:cNvPr>
          <p:cNvSpPr>
            <a:spLocks noGrp="1"/>
          </p:cNvSpPr>
          <p:nvPr>
            <p:ph type="title"/>
          </p:nvPr>
        </p:nvSpPr>
        <p:spPr/>
        <p:txBody>
          <a:bodyPr/>
          <a:lstStyle/>
          <a:p>
            <a:r>
              <a:rPr lang="en-US"/>
              <a:t>Instagram IGTV Videos Table | fritz_offiziell - 3 of 3</a:t>
            </a:r>
          </a:p>
        </p:txBody>
      </p:sp>
      <p:graphicFrame>
        <p:nvGraphicFramePr>
          <p:cNvPr id="5" name="Table Placeholder 4">
            <a:extLst>
              <a:ext uri="{FF2B5EF4-FFF2-40B4-BE49-F238E27FC236}">
                <a16:creationId xmlns:a16="http://schemas.microsoft.com/office/drawing/2014/main" id="{39086FC8-41D8-45A0-946B-C87BB5F3871F}"/>
              </a:ext>
            </a:extLst>
          </p:cNvPr>
          <p:cNvGraphicFramePr>
            <a:graphicFrameLocks noGrp="1"/>
          </p:cNvGraphicFramePr>
          <p:nvPr>
            <p:ph type="tbl" sz="quarter" idx="13"/>
            <p:extLst>
              <p:ext uri="{D42A27DB-BD31-4B8C-83A1-F6EECF244321}">
                <p14:modId xmlns:p14="http://schemas.microsoft.com/office/powerpoint/2010/main" val="189520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11424182"/>
                    </a:ext>
                  </a:extLst>
                </a:gridCol>
                <a:gridCol w="1152143">
                  <a:extLst>
                    <a:ext uri="{9D8B030D-6E8A-4147-A177-3AD203B41FA5}">
                      <a16:colId xmlns:a16="http://schemas.microsoft.com/office/drawing/2014/main" val="4036089831"/>
                    </a:ext>
                  </a:extLst>
                </a:gridCol>
                <a:gridCol w="576072">
                  <a:extLst>
                    <a:ext uri="{9D8B030D-6E8A-4147-A177-3AD203B41FA5}">
                      <a16:colId xmlns:a16="http://schemas.microsoft.com/office/drawing/2014/main" val="3876996694"/>
                    </a:ext>
                  </a:extLst>
                </a:gridCol>
                <a:gridCol w="576072">
                  <a:extLst>
                    <a:ext uri="{9D8B030D-6E8A-4147-A177-3AD203B41FA5}">
                      <a16:colId xmlns:a16="http://schemas.microsoft.com/office/drawing/2014/main" val="1113699773"/>
                    </a:ext>
                  </a:extLst>
                </a:gridCol>
                <a:gridCol w="576072">
                  <a:extLst>
                    <a:ext uri="{9D8B030D-6E8A-4147-A177-3AD203B41FA5}">
                      <a16:colId xmlns:a16="http://schemas.microsoft.com/office/drawing/2014/main" val="1291248619"/>
                    </a:ext>
                  </a:extLst>
                </a:gridCol>
                <a:gridCol w="576072">
                  <a:extLst>
                    <a:ext uri="{9D8B030D-6E8A-4147-A177-3AD203B41FA5}">
                      <a16:colId xmlns:a16="http://schemas.microsoft.com/office/drawing/2014/main" val="4186759345"/>
                    </a:ext>
                  </a:extLst>
                </a:gridCol>
                <a:gridCol w="576072">
                  <a:extLst>
                    <a:ext uri="{9D8B030D-6E8A-4147-A177-3AD203B41FA5}">
                      <a16:colId xmlns:a16="http://schemas.microsoft.com/office/drawing/2014/main" val="2274153700"/>
                    </a:ext>
                  </a:extLst>
                </a:gridCol>
                <a:gridCol w="576072">
                  <a:extLst>
                    <a:ext uri="{9D8B030D-6E8A-4147-A177-3AD203B41FA5}">
                      <a16:colId xmlns:a16="http://schemas.microsoft.com/office/drawing/2014/main" val="2595372114"/>
                    </a:ext>
                  </a:extLst>
                </a:gridCol>
                <a:gridCol w="576072">
                  <a:extLst>
                    <a:ext uri="{9D8B030D-6E8A-4147-A177-3AD203B41FA5}">
                      <a16:colId xmlns:a16="http://schemas.microsoft.com/office/drawing/2014/main" val="2156766022"/>
                    </a:ext>
                  </a:extLst>
                </a:gridCol>
                <a:gridCol w="576072">
                  <a:extLst>
                    <a:ext uri="{9D8B030D-6E8A-4147-A177-3AD203B41FA5}">
                      <a16:colId xmlns:a16="http://schemas.microsoft.com/office/drawing/2014/main" val="2134041099"/>
                    </a:ext>
                  </a:extLst>
                </a:gridCol>
                <a:gridCol w="576072">
                  <a:extLst>
                    <a:ext uri="{9D8B030D-6E8A-4147-A177-3AD203B41FA5}">
                      <a16:colId xmlns:a16="http://schemas.microsoft.com/office/drawing/2014/main" val="1038981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6499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fritz_offiziell - 2021-08-27 18:03:32</a:t>
                      </a:r>
                      <a:r>
                        <a:rPr kumimoji="0" lang="de-DE" sz="1000" b="0" i="0" u="none" strike="noStrike" kern="1200" cap="none" spc="0" normalizeH="0" baseline="0" noProof="0">
                          <a:ln>
                            <a:noFill/>
                          </a:ln>
                          <a:solidFill>
                            <a:prstClr val="black"/>
                          </a:solidFill>
                          <a:effectLst/>
                          <a:uLnTx/>
                          <a:uFillTx/>
                          <a:latin typeface="+mn-lt"/>
                          <a:ea typeface="+mn-ea"/>
                          <a:cs typeface="+mn-cs"/>
                        </a:rPr>
                        <a:t>
 Berlin-Wahlen: Wohnungsmarkt: Häuser bauen, Mietendeckel wieder einführen oder Unterstützungsgeld zahlen: Welche Pläne haben die Parteien für den Berliner Wohnungsmarkt?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https://quintly-image-storage.s3.amazonaws.com/a81fd7c9d75488e7ecdf1a530b111afa/3988decf3de96d4b7c5f5eaef82edeeb.jpg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09/06/2021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20225</a:t>
                      </a:r>
                    </a:p>
                  </a:txBody>
                  <a:tcPr/>
                </a:tc>
                <a:extLst>
                  <a:ext uri="{0D108BD9-81ED-4DB2-BD59-A6C34878D82A}">
                    <a16:rowId xmlns:a16="http://schemas.microsoft.com/office/drawing/2014/main" val="225431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fritz_offiziell - 2021-08-20 15:54:13</a:t>
                      </a:r>
                      <a:r>
                        <a:rPr kumimoji="0" lang="de-DE" sz="1000" b="0" i="0" u="none" strike="noStrike" kern="1200" cap="none" spc="0" normalizeH="0" baseline="0" noProof="0">
                          <a:ln>
                            <a:noFill/>
                          </a:ln>
                          <a:solidFill>
                            <a:prstClr val="black"/>
                          </a:solidFill>
                          <a:effectLst/>
                          <a:uLnTx/>
                          <a:uFillTx/>
                          <a:latin typeface="+mn-lt"/>
                          <a:ea typeface="+mn-ea"/>
                          <a:cs typeface="+mn-cs"/>
                        </a:rPr>
                        <a:t>
 How to Fake News erkennen: So fallt ihr nicht auf Faker rein, sondern landet bei den Fakten. Was sind gute Quellen und warum solltet ihr immer auf die Zähne achten? 🧐
Ach, und Blinzeln nicht vergessen, sonst seid ihr Deep Fake-verdächtig.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https://quintly-image-storage.s3.amazonaws.com/a81fd7c9d75488e7ecdf1a530b111afa/7e81732e4efea829cb9a731275c3e0fe.jpg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09/06/2021 06:13:36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13293</a:t>
                      </a:r>
                    </a:p>
                  </a:txBody>
                  <a:tcPr/>
                </a:tc>
                <a:extLst>
                  <a:ext uri="{0D108BD9-81ED-4DB2-BD59-A6C34878D82A}">
                    <a16:rowId xmlns:a16="http://schemas.microsoft.com/office/drawing/2014/main" val="613922129"/>
                  </a:ext>
                </a:extLst>
              </a:tr>
            </a:tbl>
          </a:graphicData>
        </a:graphic>
      </p:graphicFrame>
      <p:sp>
        <p:nvSpPr>
          <p:cNvPr id="4" name="Text Placeholder 3">
            <a:extLst>
              <a:ext uri="{FF2B5EF4-FFF2-40B4-BE49-F238E27FC236}">
                <a16:creationId xmlns:a16="http://schemas.microsoft.com/office/drawing/2014/main" id="{7F2CF246-B44F-49C3-BA41-20332BFC96D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181212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294</Words>
  <Application>Microsoft Office PowerPoint</Application>
  <PresentationFormat>On-screen Show (4:3)</PresentationFormat>
  <Paragraphs>83</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Instagram IGTV Videos Table | fritz_offiziell - 1 of 3</vt:lpstr>
      <vt:lpstr>Instagram IGTV Videos Table | fritz_offiziell - 2 of 3</vt:lpstr>
      <vt:lpstr>Instagram IGTV Videos Table | fritz_offiziell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IGTV Videos Table | fritz_offiziell - 1 of 3</dc:title>
  <dc:creator>Frederik Peiniger</dc:creator>
  <cp:lastModifiedBy>Frederik Peiniger</cp:lastModifiedBy>
  <cp:revision>1</cp:revision>
  <dcterms:created xsi:type="dcterms:W3CDTF">2021-09-06T07:18:49Z</dcterms:created>
  <dcterms:modified xsi:type="dcterms:W3CDTF">2021-09-06T07:19:09Z</dcterms:modified>
</cp:coreProperties>
</file>