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1BAAD-62CF-463E-B71E-0C8998E2D192}"/>
              </a:ext>
            </a:extLst>
          </p:cNvPr>
          <p:cNvSpPr>
            <a:spLocks noGrp="1"/>
          </p:cNvSpPr>
          <p:nvPr>
            <p:ph type="title"/>
          </p:nvPr>
        </p:nvSpPr>
        <p:spPr/>
        <p:txBody>
          <a:bodyPr/>
          <a:lstStyle/>
          <a:p>
            <a:r>
              <a:rPr lang="en-US"/>
              <a:t>Instagram IGTV Videos Table | fritz_offiziell</a:t>
            </a:r>
          </a:p>
        </p:txBody>
      </p:sp>
      <p:graphicFrame>
        <p:nvGraphicFramePr>
          <p:cNvPr id="5" name="Table Placeholder 4">
            <a:extLst>
              <a:ext uri="{FF2B5EF4-FFF2-40B4-BE49-F238E27FC236}">
                <a16:creationId xmlns:a16="http://schemas.microsoft.com/office/drawing/2014/main" id="{AE6E81C1-0662-4D19-8AC6-012223B05EB0}"/>
              </a:ext>
            </a:extLst>
          </p:cNvPr>
          <p:cNvGraphicFramePr>
            <a:graphicFrameLocks noGrp="1"/>
          </p:cNvGraphicFramePr>
          <p:nvPr>
            <p:ph type="tbl" sz="quarter" idx="13"/>
            <p:extLst>
              <p:ext uri="{D42A27DB-BD31-4B8C-83A1-F6EECF244321}">
                <p14:modId xmlns:p14="http://schemas.microsoft.com/office/powerpoint/2010/main" val="3021984973"/>
              </p:ext>
            </p:extLst>
          </p:nvPr>
        </p:nvGraphicFramePr>
        <p:xfrm>
          <a:off x="457200" y="1731963"/>
          <a:ext cx="7653528" cy="606552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35849969"/>
                    </a:ext>
                  </a:extLst>
                </a:gridCol>
                <a:gridCol w="493776">
                  <a:extLst>
                    <a:ext uri="{9D8B030D-6E8A-4147-A177-3AD203B41FA5}">
                      <a16:colId xmlns:a16="http://schemas.microsoft.com/office/drawing/2014/main" val="4161611821"/>
                    </a:ext>
                  </a:extLst>
                </a:gridCol>
                <a:gridCol w="1069848">
                  <a:extLst>
                    <a:ext uri="{9D8B030D-6E8A-4147-A177-3AD203B41FA5}">
                      <a16:colId xmlns:a16="http://schemas.microsoft.com/office/drawing/2014/main" val="2156985651"/>
                    </a:ext>
                  </a:extLst>
                </a:gridCol>
                <a:gridCol w="493776">
                  <a:extLst>
                    <a:ext uri="{9D8B030D-6E8A-4147-A177-3AD203B41FA5}">
                      <a16:colId xmlns:a16="http://schemas.microsoft.com/office/drawing/2014/main" val="3146869325"/>
                    </a:ext>
                  </a:extLst>
                </a:gridCol>
                <a:gridCol w="493776">
                  <a:extLst>
                    <a:ext uri="{9D8B030D-6E8A-4147-A177-3AD203B41FA5}">
                      <a16:colId xmlns:a16="http://schemas.microsoft.com/office/drawing/2014/main" val="1845421999"/>
                    </a:ext>
                  </a:extLst>
                </a:gridCol>
                <a:gridCol w="493776">
                  <a:extLst>
                    <a:ext uri="{9D8B030D-6E8A-4147-A177-3AD203B41FA5}">
                      <a16:colId xmlns:a16="http://schemas.microsoft.com/office/drawing/2014/main" val="3448511912"/>
                    </a:ext>
                  </a:extLst>
                </a:gridCol>
                <a:gridCol w="493776">
                  <a:extLst>
                    <a:ext uri="{9D8B030D-6E8A-4147-A177-3AD203B41FA5}">
                      <a16:colId xmlns:a16="http://schemas.microsoft.com/office/drawing/2014/main" val="2536419688"/>
                    </a:ext>
                  </a:extLst>
                </a:gridCol>
                <a:gridCol w="493776">
                  <a:extLst>
                    <a:ext uri="{9D8B030D-6E8A-4147-A177-3AD203B41FA5}">
                      <a16:colId xmlns:a16="http://schemas.microsoft.com/office/drawing/2014/main" val="2697798996"/>
                    </a:ext>
                  </a:extLst>
                </a:gridCol>
                <a:gridCol w="493776">
                  <a:extLst>
                    <a:ext uri="{9D8B030D-6E8A-4147-A177-3AD203B41FA5}">
                      <a16:colId xmlns:a16="http://schemas.microsoft.com/office/drawing/2014/main" val="699160720"/>
                    </a:ext>
                  </a:extLst>
                </a:gridCol>
                <a:gridCol w="493776">
                  <a:extLst>
                    <a:ext uri="{9D8B030D-6E8A-4147-A177-3AD203B41FA5}">
                      <a16:colId xmlns:a16="http://schemas.microsoft.com/office/drawing/2014/main" val="1471337872"/>
                    </a:ext>
                  </a:extLst>
                </a:gridCol>
                <a:gridCol w="493776">
                  <a:extLst>
                    <a:ext uri="{9D8B030D-6E8A-4147-A177-3AD203B41FA5}">
                      <a16:colId xmlns:a16="http://schemas.microsoft.com/office/drawing/2014/main" val="1878879355"/>
                    </a:ext>
                  </a:extLst>
                </a:gridCol>
                <a:gridCol w="493776">
                  <a:extLst>
                    <a:ext uri="{9D8B030D-6E8A-4147-A177-3AD203B41FA5}">
                      <a16:colId xmlns:a16="http://schemas.microsoft.com/office/drawing/2014/main" val="3052716747"/>
                    </a:ext>
                  </a:extLst>
                </a:gridCol>
              </a:tblGrid>
              <a:tr h="370840">
                <a:tc>
                  <a:txBody>
                    <a:bodyPr/>
                    <a:lstStyle/>
                    <a:p>
                      <a:r>
                        <a:rPr lang="en-US" sz="1000"/>
                        <a:t>Post</a:t>
                      </a:r>
                    </a:p>
                  </a:txBody>
                  <a:tcPr/>
                </a:tc>
                <a:tc>
                  <a:txBody>
                    <a:bodyPr/>
                    <a:lstStyle/>
                    <a:p>
                      <a:r>
                        <a:rPr lang="en-US" sz="1000"/>
                        <a:t>Title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Views (Organic)</a:t>
                      </a:r>
                    </a:p>
                  </a:txBody>
                  <a:tcPr/>
                </a:tc>
                <a:tc>
                  <a:txBody>
                    <a:bodyPr/>
                    <a:lstStyle/>
                    <a:p>
                      <a:r>
                        <a:rPr lang="en-US" sz="1000"/>
                        <a:t>Engagement Rate (Organic)</a:t>
                      </a:r>
                    </a:p>
                  </a:txBody>
                  <a:tcPr/>
                </a:tc>
                <a:tc>
                  <a:txBody>
                    <a:bodyPr/>
                    <a:lstStyle/>
                    <a:p>
                      <a:r>
                        <a:rPr lang="en-US" sz="1000"/>
                        <a:t>Video View Rate (Organic)</a:t>
                      </a:r>
                    </a:p>
                  </a:txBody>
                  <a:tcPr/>
                </a:tc>
                <a:tc>
                  <a:txBody>
                    <a:bodyPr/>
                    <a:lstStyle/>
                    <a:p>
                      <a:r>
                        <a:rPr lang="en-US" sz="1000"/>
                        <a:t>Reach (Organic)</a:t>
                      </a:r>
                    </a:p>
                  </a:txBody>
                  <a:tcPr/>
                </a:tc>
                <a:extLst>
                  <a:ext uri="{0D108BD9-81ED-4DB2-BD59-A6C34878D82A}">
                    <a16:rowId xmlns:a16="http://schemas.microsoft.com/office/drawing/2014/main" val="810214157"/>
                  </a:ext>
                </a:extLst>
              </a:tr>
              <a:tr h="370840">
                <a:tc>
                  <a:txBody>
                    <a:bodyPr/>
                    <a:lstStyle/>
                    <a:p>
                      <a:r>
                        <a:rPr lang="de-DE" sz="1000" b="1"/>
                        <a:t>fritz_offiziell - 2021-08-06 17:00:58</a:t>
                      </a:r>
                      <a:r>
                        <a:rPr lang="de-DE" sz="1000"/>
                        <a:t>
 RICHTIG WÄHLEN! 🚨🚨 am 26. September ist Bundestagswahl und knapp 3 Millionen Wähler:innen dürfen das erste Mal ran. Wenn ihr euch jetzt fragt "Häh, wieso sind da zwei Spalten? Und wie bekomm' ich den Zettel safe und gültig in die Box gedunkt?" Uffjepasst: SO verzettelt ihr euch nicht! 📄✏️</a:t>
                      </a:r>
                      <a:endParaRPr lang="en-US" sz="1000"/>
                    </a:p>
                  </a:txBody>
                  <a:tcPr/>
                </a:tc>
                <a:tc>
                  <a:txBody>
                    <a:bodyPr/>
                    <a:lstStyle/>
                    <a:p>
                      <a:r>
                        <a:rPr lang="en-US" sz="1000"/>
                        <a:t>How to Wahlzettel</a:t>
                      </a:r>
                    </a:p>
                  </a:txBody>
                  <a:tcPr/>
                </a:tc>
                <a:tc>
                  <a:txBody>
                    <a:bodyPr/>
                    <a:lstStyle/>
                    <a:p>
                      <a:r>
                        <a:rPr lang="en-US" sz="1000"/>
                        <a:t>https://quintly-image-storage.s3.amazonaws.com/a81fd7c9d75488e7ecdf1a530b111afa/f551426dfa49743f522ff711c4b9f14c.jpg</a:t>
                      </a:r>
                    </a:p>
                  </a:txBody>
                  <a:tcPr/>
                </a:tc>
                <a:tc>
                  <a:txBody>
                    <a:bodyPr/>
                    <a:lstStyle/>
                    <a:p>
                      <a:r>
                        <a:rPr lang="en-US" sz="1000"/>
                        <a:t>08/17/2021 06:12:50</a:t>
                      </a:r>
                    </a:p>
                  </a:txBody>
                  <a:tcPr/>
                </a:tc>
                <a:tc>
                  <a:txBody>
                    <a:bodyPr/>
                    <a:lstStyle/>
                    <a:p>
                      <a:r>
                        <a:rPr lang="en-US" sz="1000"/>
                        <a:t>642</a:t>
                      </a:r>
                    </a:p>
                  </a:txBody>
                  <a:tcPr/>
                </a:tc>
                <a:tc>
                  <a:txBody>
                    <a:bodyPr/>
                    <a:lstStyle/>
                    <a:p>
                      <a:r>
                        <a:rPr lang="en-US" sz="1000"/>
                        <a:t>32</a:t>
                      </a:r>
                    </a:p>
                  </a:txBody>
                  <a:tcPr/>
                </a:tc>
                <a:tc>
                  <a:txBody>
                    <a:bodyPr/>
                    <a:lstStyle/>
                    <a:p>
                      <a:r>
                        <a:rPr lang="en-US" sz="1000"/>
                        <a:t>167</a:t>
                      </a:r>
                    </a:p>
                  </a:txBody>
                  <a:tcPr/>
                </a:tc>
                <a:tc>
                  <a:txBody>
                    <a:bodyPr/>
                    <a:lstStyle/>
                    <a:p>
                      <a:r>
                        <a:rPr lang="en-US" sz="1000"/>
                        <a:t>841</a:t>
                      </a:r>
                    </a:p>
                  </a:txBody>
                  <a:tcPr/>
                </a:tc>
                <a:tc>
                  <a:txBody>
                    <a:bodyPr/>
                    <a:lstStyle/>
                    <a:p>
                      <a:r>
                        <a:rPr lang="en-US" sz="1000"/>
                        <a:t>14898</a:t>
                      </a:r>
                    </a:p>
                  </a:txBody>
                  <a:tcPr/>
                </a:tc>
                <a:tc>
                  <a:txBody>
                    <a:bodyPr/>
                    <a:lstStyle/>
                    <a:p>
                      <a:r>
                        <a:rPr lang="en-US" sz="1000"/>
                        <a:t>1.94 %</a:t>
                      </a:r>
                    </a:p>
                  </a:txBody>
                  <a:tcPr/>
                </a:tc>
                <a:tc>
                  <a:txBody>
                    <a:bodyPr/>
                    <a:lstStyle/>
                    <a:p>
                      <a:r>
                        <a:rPr lang="en-US" sz="1000"/>
                        <a:t>34.39 %</a:t>
                      </a:r>
                    </a:p>
                  </a:txBody>
                  <a:tcPr/>
                </a:tc>
                <a:tc>
                  <a:txBody>
                    <a:bodyPr/>
                    <a:lstStyle/>
                    <a:p>
                      <a:r>
                        <a:rPr lang="en-US" sz="1000"/>
                        <a:t>41269</a:t>
                      </a:r>
                    </a:p>
                  </a:txBody>
                  <a:tcPr/>
                </a:tc>
                <a:extLst>
                  <a:ext uri="{0D108BD9-81ED-4DB2-BD59-A6C34878D82A}">
                    <a16:rowId xmlns:a16="http://schemas.microsoft.com/office/drawing/2014/main" val="3121948123"/>
                  </a:ext>
                </a:extLst>
              </a:tr>
              <a:tr h="370840">
                <a:tc>
                  <a:txBody>
                    <a:bodyPr/>
                    <a:lstStyle/>
                    <a:p>
                      <a:r>
                        <a:rPr lang="de-DE" sz="1000" b="1"/>
                        <a:t>fritz_offiziell - 2021-08-13 15:28:02</a:t>
                      </a:r>
                      <a:r>
                        <a:rPr lang="de-DE" sz="1000"/>
                        <a:t>
 WICHTIGES NERDWISSEN! ℹ️ In der letzten Folge ging es darum, sich mit der Erst- und Zweitstimme nicht zu verzetteln, dieses Mal gibt's eine spannende Info zur Berlin-Wahl: Ungültige Stimmen landen nicht im Papierkorb, sondern werden mitgezählt. Komisch – aber eine Berliner Besonderheit! Außerdem können bei den Berlin-Wahlen auch Menschen ab 16 Jahren ihre Stimme abgeben. Also ran da!</a:t>
                      </a:r>
                      <a:endParaRPr lang="en-US" sz="1000"/>
                    </a:p>
                  </a:txBody>
                  <a:tcPr/>
                </a:tc>
                <a:tc>
                  <a:txBody>
                    <a:bodyPr/>
                    <a:lstStyle/>
                    <a:p>
                      <a:r>
                        <a:rPr lang="en-US" sz="1000"/>
                        <a:t>How to Berlin-Wahlen</a:t>
                      </a:r>
                    </a:p>
                  </a:txBody>
                  <a:tcPr/>
                </a:tc>
                <a:tc>
                  <a:txBody>
                    <a:bodyPr/>
                    <a:lstStyle/>
                    <a:p>
                      <a:r>
                        <a:rPr lang="en-US" sz="1000"/>
                        <a:t>https://quintly-image-storage.s3.amazonaws.com/a81fd7c9d75488e7ecdf1a530b111afa/dad1e18cda07ca10c44997624ed4fbee.jpg</a:t>
                      </a:r>
                    </a:p>
                  </a:txBody>
                  <a:tcPr/>
                </a:tc>
                <a:tc>
                  <a:txBody>
                    <a:bodyPr/>
                    <a:lstStyle/>
                    <a:p>
                      <a:r>
                        <a:rPr lang="en-US" sz="1000"/>
                        <a:t>08/17/2021 06:12:50</a:t>
                      </a:r>
                    </a:p>
                  </a:txBody>
                  <a:tcPr/>
                </a:tc>
                <a:tc>
                  <a:txBody>
                    <a:bodyPr/>
                    <a:lstStyle/>
                    <a:p>
                      <a:r>
                        <a:rPr lang="en-US" sz="1000"/>
                        <a:t>475</a:t>
                      </a:r>
                    </a:p>
                  </a:txBody>
                  <a:tcPr/>
                </a:tc>
                <a:tc>
                  <a:txBody>
                    <a:bodyPr/>
                    <a:lstStyle/>
                    <a:p>
                      <a:r>
                        <a:rPr lang="en-US" sz="1000"/>
                        <a:t>40</a:t>
                      </a:r>
                    </a:p>
                  </a:txBody>
                  <a:tcPr/>
                </a:tc>
                <a:tc>
                  <a:txBody>
                    <a:bodyPr/>
                    <a:lstStyle/>
                    <a:p>
                      <a:r>
                        <a:rPr lang="en-US" sz="1000"/>
                        <a:t>54</a:t>
                      </a:r>
                    </a:p>
                  </a:txBody>
                  <a:tcPr/>
                </a:tc>
                <a:tc>
                  <a:txBody>
                    <a:bodyPr/>
                    <a:lstStyle/>
                    <a:p>
                      <a:r>
                        <a:rPr lang="en-US" sz="1000"/>
                        <a:t>569</a:t>
                      </a:r>
                    </a:p>
                  </a:txBody>
                  <a:tcPr/>
                </a:tc>
                <a:tc>
                  <a:txBody>
                    <a:bodyPr/>
                    <a:lstStyle/>
                    <a:p>
                      <a:r>
                        <a:rPr lang="en-US" sz="1000"/>
                        <a:t>12373</a:t>
                      </a:r>
                    </a:p>
                  </a:txBody>
                  <a:tcPr/>
                </a:tc>
                <a:tc>
                  <a:txBody>
                    <a:bodyPr/>
                    <a:lstStyle/>
                    <a:p>
                      <a:r>
                        <a:rPr lang="en-US" sz="1000"/>
                        <a:t>2.58 %</a:t>
                      </a:r>
                    </a:p>
                  </a:txBody>
                  <a:tcPr/>
                </a:tc>
                <a:tc>
                  <a:txBody>
                    <a:bodyPr/>
                    <a:lstStyle/>
                    <a:p>
                      <a:r>
                        <a:rPr lang="en-US" sz="1000"/>
                        <a:t>56.01 %</a:t>
                      </a:r>
                    </a:p>
                  </a:txBody>
                  <a:tcPr/>
                </a:tc>
                <a:tc>
                  <a:txBody>
                    <a:bodyPr/>
                    <a:lstStyle/>
                    <a:p>
                      <a:r>
                        <a:rPr lang="en-US" sz="1000"/>
                        <a:t>20785</a:t>
                      </a:r>
                    </a:p>
                  </a:txBody>
                  <a:tcPr/>
                </a:tc>
                <a:extLst>
                  <a:ext uri="{0D108BD9-81ED-4DB2-BD59-A6C34878D82A}">
                    <a16:rowId xmlns:a16="http://schemas.microsoft.com/office/drawing/2014/main" val="2155542176"/>
                  </a:ext>
                </a:extLst>
              </a:tr>
            </a:tbl>
          </a:graphicData>
        </a:graphic>
      </p:graphicFrame>
      <p:sp>
        <p:nvSpPr>
          <p:cNvPr id="4" name="Text Placeholder 3">
            <a:extLst>
              <a:ext uri="{FF2B5EF4-FFF2-40B4-BE49-F238E27FC236}">
                <a16:creationId xmlns:a16="http://schemas.microsoft.com/office/drawing/2014/main" id="{AD3951F1-8F56-4138-8718-1623D2A3649A}"/>
              </a:ext>
            </a:extLst>
          </p:cNvPr>
          <p:cNvSpPr>
            <a:spLocks noGrp="1"/>
          </p:cNvSpPr>
          <p:nvPr>
            <p:ph type="body" sz="quarter" idx="14"/>
          </p:nvPr>
        </p:nvSpPr>
        <p:spPr/>
        <p:txBody>
          <a:bodyPr/>
          <a:lstStyle/>
          <a:p>
            <a:r>
              <a:rPr lang="en-US"/>
              <a:t>08/05/2021 - 08/16/2021</a:t>
            </a:r>
          </a:p>
        </p:txBody>
      </p:sp>
    </p:spTree>
    <p:extLst>
      <p:ext uri="{BB962C8B-B14F-4D97-AF65-F5344CB8AC3E}">
        <p14:creationId xmlns:p14="http://schemas.microsoft.com/office/powerpoint/2010/main" val="34263768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Words>
  <Application>Microsoft Office PowerPoint</Application>
  <PresentationFormat>On-screen Show (4:3)</PresentationFormat>
  <Paragraphs>38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Instagram IGTV Videos Table | fritz_offiziell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IGTV Videos Table | fritz_offiziell</dc:title>
  <dc:creator>Frederik Peiniger</dc:creator>
  <cp:lastModifiedBy>Frederik Peiniger</cp:lastModifiedBy>
  <cp:revision>1</cp:revision>
  <dcterms:created xsi:type="dcterms:W3CDTF">2021-08-17T09:33:59Z</dcterms:created>
  <dcterms:modified xsi:type="dcterms:W3CDTF">2021-08-17T09:34:08Z</dcterms:modified>
</cp:coreProperties>
</file>