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2" r:id="rId6"/>
    <p:sldId id="263" r:id="rId7"/>
    <p:sldId id="264" r:id="rId8"/>
    <p:sldId id="265" r:id="rId9"/>
    <p:sldId id="266" r:id="rId10"/>
    <p:sldId id="267" r:id="rId11"/>
    <p:sldId id="268" r:id="rId12"/>
    <p:sldId id="269" r:id="rId13"/>
    <p:sldId id="270" r:id="rId14"/>
    <p:sldId id="272" r:id="rId15"/>
    <p:sldId id="273" r:id="rId16"/>
    <p:sldId id="274" r:id="rId17"/>
    <p:sldId id="275" r:id="rId18"/>
    <p:sldId id="276" r:id="rId19"/>
  </p:sldIdLst>
  <p:sldSz cx="9144000" cy="6858000" type="screen4x3"/>
  <p:notesSz cx="6858000" cy="9144000"/>
  <p:embeddedFontLst>
    <p:embeddedFont>
      <p:font typeface="Calibri" panose="020F0502020204030204" pitchFamily="34" charset="0"/>
      <p:regular r:id="rId20"/>
      <p:bold r:id="rId21"/>
      <p:italic r:id="rId22"/>
      <p:boldItalic r:id="rId2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B6F30-1F8D-46E7-95E8-41E67C7EFB03}"/>
              </a:ext>
            </a:extLst>
          </p:cNvPr>
          <p:cNvSpPr>
            <a:spLocks noGrp="1"/>
          </p:cNvSpPr>
          <p:nvPr>
            <p:ph type="ctrTitle"/>
          </p:nvPr>
        </p:nvSpPr>
        <p:spPr/>
        <p:txBody>
          <a:bodyPr/>
          <a:lstStyle/>
          <a:p>
            <a:r>
              <a:rPr lang="de-DE"/>
              <a:t>rbb|24 - Tägliche FB, Tw, Insta-Zahlen für Morgensitzung</a:t>
            </a:r>
            <a:endParaRPr lang="en-US"/>
          </a:p>
        </p:txBody>
      </p:sp>
      <p:sp>
        <p:nvSpPr>
          <p:cNvPr id="3" name="Subtitle 2">
            <a:extLst>
              <a:ext uri="{FF2B5EF4-FFF2-40B4-BE49-F238E27FC236}">
                <a16:creationId xmlns:a16="http://schemas.microsoft.com/office/drawing/2014/main" id="{C7D574E3-70C2-435C-BF38-209F18B52E4B}"/>
              </a:ext>
            </a:extLst>
          </p:cNvPr>
          <p:cNvSpPr>
            <a:spLocks noGrp="1"/>
          </p:cNvSpPr>
          <p:nvPr>
            <p:ph type="subTitle" idx="1"/>
          </p:nvPr>
        </p:nvSpPr>
        <p:spPr/>
        <p:txBody>
          <a:bodyPr/>
          <a:lstStyle/>
          <a:p>
            <a:r>
              <a:rPr lang="en-US"/>
              <a:t>RBB</a:t>
            </a:r>
          </a:p>
        </p:txBody>
      </p:sp>
    </p:spTree>
    <p:extLst>
      <p:ext uri="{BB962C8B-B14F-4D97-AF65-F5344CB8AC3E}">
        <p14:creationId xmlns:p14="http://schemas.microsoft.com/office/powerpoint/2010/main" val="32157722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18794-2B80-4894-8A5E-77ADEB723660}"/>
              </a:ext>
            </a:extLst>
          </p:cNvPr>
          <p:cNvSpPr>
            <a:spLocks noGrp="1"/>
          </p:cNvSpPr>
          <p:nvPr>
            <p:ph type="title"/>
          </p:nvPr>
        </p:nvSpPr>
        <p:spPr/>
        <p:txBody>
          <a:bodyPr/>
          <a:lstStyle/>
          <a:p>
            <a:r>
              <a:rPr lang="en-US"/>
              <a:t>Facebook Own Posts Table | rbb|24 alle - 1 of 3</a:t>
            </a:r>
          </a:p>
        </p:txBody>
      </p:sp>
      <p:graphicFrame>
        <p:nvGraphicFramePr>
          <p:cNvPr id="5" name="Table Placeholder 4">
            <a:extLst>
              <a:ext uri="{FF2B5EF4-FFF2-40B4-BE49-F238E27FC236}">
                <a16:creationId xmlns:a16="http://schemas.microsoft.com/office/drawing/2014/main" id="{47E20CD5-D522-4563-A7DB-C3BA540D41AD}"/>
              </a:ext>
            </a:extLst>
          </p:cNvPr>
          <p:cNvGraphicFramePr>
            <a:graphicFrameLocks noGrp="1"/>
          </p:cNvGraphicFramePr>
          <p:nvPr>
            <p:ph type="tbl" sz="quarter" idx="13"/>
            <p:extLst>
              <p:ext uri="{D42A27DB-BD31-4B8C-83A1-F6EECF244321}">
                <p14:modId xmlns:p14="http://schemas.microsoft.com/office/powerpoint/2010/main" val="3710291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6231852"/>
                    </a:ext>
                  </a:extLst>
                </a:gridCol>
                <a:gridCol w="822960">
                  <a:extLst>
                    <a:ext uri="{9D8B030D-6E8A-4147-A177-3AD203B41FA5}">
                      <a16:colId xmlns:a16="http://schemas.microsoft.com/office/drawing/2014/main" val="4066699596"/>
                    </a:ext>
                  </a:extLst>
                </a:gridCol>
                <a:gridCol w="822960">
                  <a:extLst>
                    <a:ext uri="{9D8B030D-6E8A-4147-A177-3AD203B41FA5}">
                      <a16:colId xmlns:a16="http://schemas.microsoft.com/office/drawing/2014/main" val="2514103729"/>
                    </a:ext>
                  </a:extLst>
                </a:gridCol>
                <a:gridCol w="822960">
                  <a:extLst>
                    <a:ext uri="{9D8B030D-6E8A-4147-A177-3AD203B41FA5}">
                      <a16:colId xmlns:a16="http://schemas.microsoft.com/office/drawing/2014/main" val="3269767212"/>
                    </a:ext>
                  </a:extLst>
                </a:gridCol>
                <a:gridCol w="822960">
                  <a:extLst>
                    <a:ext uri="{9D8B030D-6E8A-4147-A177-3AD203B41FA5}">
                      <a16:colId xmlns:a16="http://schemas.microsoft.com/office/drawing/2014/main" val="3668721650"/>
                    </a:ext>
                  </a:extLst>
                </a:gridCol>
                <a:gridCol w="822960">
                  <a:extLst>
                    <a:ext uri="{9D8B030D-6E8A-4147-A177-3AD203B41FA5}">
                      <a16:colId xmlns:a16="http://schemas.microsoft.com/office/drawing/2014/main" val="2808553052"/>
                    </a:ext>
                  </a:extLst>
                </a:gridCol>
                <a:gridCol w="822960">
                  <a:extLst>
                    <a:ext uri="{9D8B030D-6E8A-4147-A177-3AD203B41FA5}">
                      <a16:colId xmlns:a16="http://schemas.microsoft.com/office/drawing/2014/main" val="1899727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61139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rbb24 - 2021-03-13 09:19:42</a:t>
                      </a:r>
                      <a:r>
                        <a:rPr kumimoji="0" lang="de-DE" sz="1000" b="0" i="0" u="none" strike="noStrike" kern="1200" cap="none" spc="0" normalizeH="0" baseline="0" noProof="0">
                          <a:ln>
                            <a:noFill/>
                          </a:ln>
                          <a:solidFill>
                            <a:prstClr val="black"/>
                          </a:solidFill>
                          <a:effectLst/>
                          <a:uLnTx/>
                          <a:uFillTx/>
                          <a:latin typeface="+mn-lt"/>
                          <a:ea typeface="+mn-ea"/>
                          <a:cs typeface="+mn-cs"/>
                        </a:rPr>
                        <a:t>
 Inzidenz von 135,5: Der Landkreis Elbe-Elster müsste jetzt eigentlich handeln, doch der Landrat hält das nicht für nötig.
Mehr dazu: https://rbburl.de/elbeelster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9467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rbb24 - 2021-03-13 11:25:59</a:t>
                      </a:r>
                      <a:r>
                        <a:rPr kumimoji="0" lang="de-DE" sz="1000" b="0" i="0" u="none" strike="noStrike" kern="1200" cap="none" spc="0" normalizeH="0" baseline="0" noProof="0">
                          <a:ln>
                            <a:noFill/>
                          </a:ln>
                          <a:solidFill>
                            <a:prstClr val="black"/>
                          </a:solidFill>
                          <a:effectLst/>
                          <a:uLnTx/>
                          <a:uFillTx/>
                          <a:latin typeface="+mn-lt"/>
                          <a:ea typeface="+mn-ea"/>
                          <a:cs typeface="+mn-cs"/>
                        </a:rPr>
                        <a:t>
 Noch vor den Osterferien soll der Unterricht losgehen.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46064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rbb24 - 2021-03-13 13:20:08</a:t>
                      </a:r>
                      <a:r>
                        <a:rPr kumimoji="0" lang="de-DE" sz="1000" b="0" i="0" u="none" strike="noStrike" kern="1200" cap="none" spc="0" normalizeH="0" baseline="0" noProof="0">
                          <a:ln>
                            <a:noFill/>
                          </a:ln>
                          <a:solidFill>
                            <a:prstClr val="black"/>
                          </a:solidFill>
                          <a:effectLst/>
                          <a:uLnTx/>
                          <a:uFillTx/>
                          <a:latin typeface="+mn-lt"/>
                          <a:ea typeface="+mn-ea"/>
                          <a:cs typeface="+mn-cs"/>
                        </a:rPr>
                        <a:t>
 Die polnische Regierung will jetzt Werbeumsätze und damit die Haupteinnahmequelle vieler privater Medien besteuern - ein weiterer Schritt, um die polnische Medienlandschaft auf Regierungskurs zu bringen.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36422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rbb24 - 2021-03-13 16:09:46</a:t>
                      </a:r>
                      <a:r>
                        <a:rPr kumimoji="0" lang="de-DE" sz="1000" b="0" i="0" u="none" strike="noStrike" kern="1200" cap="none" spc="0" normalizeH="0" baseline="0" noProof="0">
                          <a:ln>
                            <a:noFill/>
                          </a:ln>
                          <a:solidFill>
                            <a:prstClr val="black"/>
                          </a:solidFill>
                          <a:effectLst/>
                          <a:uLnTx/>
                          <a:uFillTx/>
                          <a:latin typeface="+mn-lt"/>
                          <a:ea typeface="+mn-ea"/>
                          <a:cs typeface="+mn-cs"/>
                        </a:rPr>
                        <a:t>
 Wegen fortschreitender Corona-Impfungen und schnellerer Testverfahren: Der Veranstalter des Berlin-Marathons ist sich sicher, dass das Event am 26. September stattfinden kann. 👉 https://rbburl.de/berlinmarathon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24620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rbb24 - 2021-03-13 17:36:01</a:t>
                      </a:r>
                      <a:r>
                        <a:rPr kumimoji="0" lang="de-DE" sz="1000" b="0" i="0" u="none" strike="noStrike" kern="1200" cap="none" spc="0" normalizeH="0" baseline="0" noProof="0">
                          <a:ln>
                            <a:noFill/>
                          </a:ln>
                          <a:solidFill>
                            <a:prstClr val="black"/>
                          </a:solidFill>
                          <a:effectLst/>
                          <a:uLnTx/>
                          <a:uFillTx/>
                          <a:latin typeface="+mn-lt"/>
                          <a:ea typeface="+mn-ea"/>
                          <a:cs typeface="+mn-cs"/>
                        </a:rPr>
                        <a:t>
 Hunderte Menschen sind am Samstag in Berlin auf die Straße gegangen, um gegen die Corona-Politik zu demonstrieren. Die Polizei kontrollierte, ob Abstandsregeln und Maskenpflicht eingehalten wurden.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727826404"/>
                  </a:ext>
                </a:extLst>
              </a:tr>
            </a:tbl>
          </a:graphicData>
        </a:graphic>
      </p:graphicFrame>
      <p:sp>
        <p:nvSpPr>
          <p:cNvPr id="4" name="Text Placeholder 3">
            <a:extLst>
              <a:ext uri="{FF2B5EF4-FFF2-40B4-BE49-F238E27FC236}">
                <a16:creationId xmlns:a16="http://schemas.microsoft.com/office/drawing/2014/main" id="{EF2FC1AE-1600-4E1A-9DA5-B558D6BD0646}"/>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3748411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6FF10-4AFE-4180-B4B0-24D040F606FF}"/>
              </a:ext>
            </a:extLst>
          </p:cNvPr>
          <p:cNvSpPr>
            <a:spLocks noGrp="1"/>
          </p:cNvSpPr>
          <p:nvPr>
            <p:ph type="title"/>
          </p:nvPr>
        </p:nvSpPr>
        <p:spPr/>
        <p:txBody>
          <a:bodyPr/>
          <a:lstStyle/>
          <a:p>
            <a:r>
              <a:rPr lang="en-US"/>
              <a:t>Facebook Own Posts Table | rbb|24 alle - 2 of 3</a:t>
            </a:r>
          </a:p>
        </p:txBody>
      </p:sp>
      <p:graphicFrame>
        <p:nvGraphicFramePr>
          <p:cNvPr id="5" name="Table Placeholder 4">
            <a:extLst>
              <a:ext uri="{FF2B5EF4-FFF2-40B4-BE49-F238E27FC236}">
                <a16:creationId xmlns:a16="http://schemas.microsoft.com/office/drawing/2014/main" id="{F5A029F3-151C-431A-BBEA-37BFD7F1A1E3}"/>
              </a:ext>
            </a:extLst>
          </p:cNvPr>
          <p:cNvGraphicFramePr>
            <a:graphicFrameLocks noGrp="1"/>
          </p:cNvGraphicFramePr>
          <p:nvPr>
            <p:ph type="tbl" sz="quarter" idx="13"/>
            <p:extLst>
              <p:ext uri="{D42A27DB-BD31-4B8C-83A1-F6EECF244321}">
                <p14:modId xmlns:p14="http://schemas.microsoft.com/office/powerpoint/2010/main" val="6562937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79414137"/>
                    </a:ext>
                  </a:extLst>
                </a:gridCol>
                <a:gridCol w="822960">
                  <a:extLst>
                    <a:ext uri="{9D8B030D-6E8A-4147-A177-3AD203B41FA5}">
                      <a16:colId xmlns:a16="http://schemas.microsoft.com/office/drawing/2014/main" val="1218340025"/>
                    </a:ext>
                  </a:extLst>
                </a:gridCol>
                <a:gridCol w="822960">
                  <a:extLst>
                    <a:ext uri="{9D8B030D-6E8A-4147-A177-3AD203B41FA5}">
                      <a16:colId xmlns:a16="http://schemas.microsoft.com/office/drawing/2014/main" val="672801257"/>
                    </a:ext>
                  </a:extLst>
                </a:gridCol>
                <a:gridCol w="822960">
                  <a:extLst>
                    <a:ext uri="{9D8B030D-6E8A-4147-A177-3AD203B41FA5}">
                      <a16:colId xmlns:a16="http://schemas.microsoft.com/office/drawing/2014/main" val="1163678169"/>
                    </a:ext>
                  </a:extLst>
                </a:gridCol>
                <a:gridCol w="822960">
                  <a:extLst>
                    <a:ext uri="{9D8B030D-6E8A-4147-A177-3AD203B41FA5}">
                      <a16:colId xmlns:a16="http://schemas.microsoft.com/office/drawing/2014/main" val="4094863922"/>
                    </a:ext>
                  </a:extLst>
                </a:gridCol>
                <a:gridCol w="822960">
                  <a:extLst>
                    <a:ext uri="{9D8B030D-6E8A-4147-A177-3AD203B41FA5}">
                      <a16:colId xmlns:a16="http://schemas.microsoft.com/office/drawing/2014/main" val="1255803546"/>
                    </a:ext>
                  </a:extLst>
                </a:gridCol>
                <a:gridCol w="822960">
                  <a:extLst>
                    <a:ext uri="{9D8B030D-6E8A-4147-A177-3AD203B41FA5}">
                      <a16:colId xmlns:a16="http://schemas.microsoft.com/office/drawing/2014/main" val="2393718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280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rbb24 - 2021-03-13 20:16:58</a:t>
                      </a:r>
                      <a:r>
                        <a:rPr kumimoji="0" lang="de-DE" sz="1000" b="0" i="0" u="none" strike="noStrike" kern="1200" cap="none" spc="0" normalizeH="0" baseline="0" noProof="0">
                          <a:ln>
                            <a:noFill/>
                          </a:ln>
                          <a:solidFill>
                            <a:prstClr val="black"/>
                          </a:solidFill>
                          <a:effectLst/>
                          <a:uLnTx/>
                          <a:uFillTx/>
                          <a:latin typeface="+mn-lt"/>
                          <a:ea typeface="+mn-ea"/>
                          <a:cs typeface="+mn-cs"/>
                        </a:rPr>
                        <a:t>
 In Russland wird bereits der Corona-Impfstoff Sputnik V verabreicht. Wie funktioniert der Impfstoff und warum wird er kritisiert?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25520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rbb24 - 2021-03-13 21:43:50</a:t>
                      </a:r>
                      <a:r>
                        <a:rPr kumimoji="0" lang="de-DE" sz="1000" b="0" i="0" u="none" strike="noStrike" kern="1200" cap="none" spc="0" normalizeH="0" baseline="0" noProof="0">
                          <a:ln>
                            <a:noFill/>
                          </a:ln>
                          <a:solidFill>
                            <a:prstClr val="black"/>
                          </a:solidFill>
                          <a:effectLst/>
                          <a:uLnTx/>
                          <a:uFillTx/>
                          <a:latin typeface="+mn-lt"/>
                          <a:ea typeface="+mn-ea"/>
                          <a:cs typeface="+mn-cs"/>
                        </a:rPr>
                        <a:t>
 Bereits gebuchte Impf-Termine sollen aber stattfinden.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2899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08:46:25</a:t>
                      </a:r>
                      <a:r>
                        <a:rPr kumimoji="0" lang="de-DE" sz="1000" b="0" i="0" u="none" strike="noStrike" kern="1200" cap="none" spc="0" normalizeH="0" baseline="0" noProof="0">
                          <a:ln>
                            <a:noFill/>
                          </a:ln>
                          <a:solidFill>
                            <a:prstClr val="black"/>
                          </a:solidFill>
                          <a:effectLst/>
                          <a:uLnTx/>
                          <a:uFillTx/>
                          <a:latin typeface="+mn-lt"/>
                          <a:ea typeface="+mn-ea"/>
                          <a:cs typeface="+mn-cs"/>
                        </a:rPr>
                        <a:t>
 Die Bewohner*innen haben mitentschieden: Weniger Autos, mehr Platz für Fußgänger*innen.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393041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11:00:50</a:t>
                      </a:r>
                      <a:r>
                        <a:rPr kumimoji="0" lang="de-DE" sz="1000" b="0" i="0" u="none" strike="noStrike" kern="1200" cap="none" spc="0" normalizeH="0" baseline="0" noProof="0">
                          <a:ln>
                            <a:noFill/>
                          </a:ln>
                          <a:solidFill>
                            <a:prstClr val="black"/>
                          </a:solidFill>
                          <a:effectLst/>
                          <a:uLnTx/>
                          <a:uFillTx/>
                          <a:latin typeface="+mn-lt"/>
                          <a:ea typeface="+mn-ea"/>
                          <a:cs typeface="+mn-cs"/>
                        </a:rPr>
                        <a:t>
 Fette Beute, kleines Risiko - Geldtransporter-Überfälle in Berlin scheinen sich zu lohnen.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1965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13:07:37</a:t>
                      </a:r>
                      <a:r>
                        <a:rPr kumimoji="0" lang="de-DE" sz="1000" b="0" i="0" u="none" strike="noStrike" kern="1200" cap="none" spc="0" normalizeH="0" baseline="0" noProof="0">
                          <a:ln>
                            <a:noFill/>
                          </a:ln>
                          <a:solidFill>
                            <a:prstClr val="black"/>
                          </a:solidFill>
                          <a:effectLst/>
                          <a:uLnTx/>
                          <a:uFillTx/>
                          <a:latin typeface="+mn-lt"/>
                          <a:ea typeface="+mn-ea"/>
                          <a:cs typeface="+mn-cs"/>
                        </a:rPr>
                        <a:t>
 Wissen Sie schon, was Sie zur Post-Covid-Ekstase anziehen?
Mehr zum Thema: https://rbburl.de/roaringcovid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47940651"/>
                  </a:ext>
                </a:extLst>
              </a:tr>
            </a:tbl>
          </a:graphicData>
        </a:graphic>
      </p:graphicFrame>
      <p:sp>
        <p:nvSpPr>
          <p:cNvPr id="4" name="Text Placeholder 3">
            <a:extLst>
              <a:ext uri="{FF2B5EF4-FFF2-40B4-BE49-F238E27FC236}">
                <a16:creationId xmlns:a16="http://schemas.microsoft.com/office/drawing/2014/main" id="{C7B6AF4B-B748-420C-A3ED-A0CE25FD4A46}"/>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10974912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E42D4-B601-4968-971D-A74906646A73}"/>
              </a:ext>
            </a:extLst>
          </p:cNvPr>
          <p:cNvSpPr>
            <a:spLocks noGrp="1"/>
          </p:cNvSpPr>
          <p:nvPr>
            <p:ph type="title"/>
          </p:nvPr>
        </p:nvSpPr>
        <p:spPr/>
        <p:txBody>
          <a:bodyPr/>
          <a:lstStyle/>
          <a:p>
            <a:r>
              <a:rPr lang="en-US"/>
              <a:t>Facebook Own Posts Table | rbb|24 alle - 3 of 3</a:t>
            </a:r>
          </a:p>
        </p:txBody>
      </p:sp>
      <p:graphicFrame>
        <p:nvGraphicFramePr>
          <p:cNvPr id="5" name="Table Placeholder 4">
            <a:extLst>
              <a:ext uri="{FF2B5EF4-FFF2-40B4-BE49-F238E27FC236}">
                <a16:creationId xmlns:a16="http://schemas.microsoft.com/office/drawing/2014/main" id="{A3D24DBE-304F-452C-851A-0A855393F580}"/>
              </a:ext>
            </a:extLst>
          </p:cNvPr>
          <p:cNvGraphicFramePr>
            <a:graphicFrameLocks noGrp="1"/>
          </p:cNvGraphicFramePr>
          <p:nvPr>
            <p:ph type="tbl" sz="quarter" idx="13"/>
            <p:extLst>
              <p:ext uri="{D42A27DB-BD31-4B8C-83A1-F6EECF244321}">
                <p14:modId xmlns:p14="http://schemas.microsoft.com/office/powerpoint/2010/main" val="3676332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37582205"/>
                    </a:ext>
                  </a:extLst>
                </a:gridCol>
                <a:gridCol w="822960">
                  <a:extLst>
                    <a:ext uri="{9D8B030D-6E8A-4147-A177-3AD203B41FA5}">
                      <a16:colId xmlns:a16="http://schemas.microsoft.com/office/drawing/2014/main" val="2117790606"/>
                    </a:ext>
                  </a:extLst>
                </a:gridCol>
                <a:gridCol w="822960">
                  <a:extLst>
                    <a:ext uri="{9D8B030D-6E8A-4147-A177-3AD203B41FA5}">
                      <a16:colId xmlns:a16="http://schemas.microsoft.com/office/drawing/2014/main" val="303707956"/>
                    </a:ext>
                  </a:extLst>
                </a:gridCol>
                <a:gridCol w="822960">
                  <a:extLst>
                    <a:ext uri="{9D8B030D-6E8A-4147-A177-3AD203B41FA5}">
                      <a16:colId xmlns:a16="http://schemas.microsoft.com/office/drawing/2014/main" val="3340300720"/>
                    </a:ext>
                  </a:extLst>
                </a:gridCol>
                <a:gridCol w="822960">
                  <a:extLst>
                    <a:ext uri="{9D8B030D-6E8A-4147-A177-3AD203B41FA5}">
                      <a16:colId xmlns:a16="http://schemas.microsoft.com/office/drawing/2014/main" val="950044958"/>
                    </a:ext>
                  </a:extLst>
                </a:gridCol>
                <a:gridCol w="822960">
                  <a:extLst>
                    <a:ext uri="{9D8B030D-6E8A-4147-A177-3AD203B41FA5}">
                      <a16:colId xmlns:a16="http://schemas.microsoft.com/office/drawing/2014/main" val="3296497027"/>
                    </a:ext>
                  </a:extLst>
                </a:gridCol>
                <a:gridCol w="822960">
                  <a:extLst>
                    <a:ext uri="{9D8B030D-6E8A-4147-A177-3AD203B41FA5}">
                      <a16:colId xmlns:a16="http://schemas.microsoft.com/office/drawing/2014/main" val="27647190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6804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15:18:47</a:t>
                      </a:r>
                      <a:r>
                        <a:rPr kumimoji="0" lang="de-DE" sz="1000" b="0" i="0" u="none" strike="noStrike" kern="1200" cap="none" spc="0" normalizeH="0" baseline="0" noProof="0">
                          <a:ln>
                            <a:noFill/>
                          </a:ln>
                          <a:solidFill>
                            <a:prstClr val="black"/>
                          </a:solidFill>
                          <a:effectLst/>
                          <a:uLnTx/>
                          <a:uFillTx/>
                          <a:latin typeface="+mn-lt"/>
                          <a:ea typeface="+mn-ea"/>
                          <a:cs typeface="+mn-cs"/>
                        </a:rPr>
                        <a:t>
 Ein verhängnisvoller Septemberabend im Jahr 1997: Der 20-jährige Matthias verlässt das Restaurant seiner Eltern in Geltow bei Potsdam. Er macht sich zu Fuß auf den kurzen Weg nach Hause. Als seine Mutter wenig später nachkommt, findet sie alle Türen offen. Das Auto und ihr Sohn sind spurlos verschwunden.
Direkt zum Crime-Podcast "Im Visier - Verbrecherjagd in Berlin und Brandenburg": https://rbburl.de/imvisier15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5321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18:15:16</a:t>
                      </a:r>
                      <a:r>
                        <a:rPr kumimoji="0" lang="de-DE" sz="1000" b="0" i="0" u="none" strike="noStrike" kern="1200" cap="none" spc="0" normalizeH="0" baseline="0" noProof="0">
                          <a:ln>
                            <a:noFill/>
                          </a:ln>
                          <a:solidFill>
                            <a:prstClr val="black"/>
                          </a:solidFill>
                          <a:effectLst/>
                          <a:uLnTx/>
                          <a:uFillTx/>
                          <a:latin typeface="+mn-lt"/>
                          <a:ea typeface="+mn-ea"/>
                          <a:cs typeface="+mn-cs"/>
                        </a:rPr>
                        <a:t>
 Durch den Lockdown ist das Schulleben digitaler als sonst. Cybermobbing hat deswegen wohl stark zugenommen.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17096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21:14:31</a:t>
                      </a:r>
                      <a:r>
                        <a:rPr kumimoji="0" lang="de-DE" sz="1000" b="0" i="0" u="none" strike="noStrike" kern="1200" cap="none" spc="0" normalizeH="0" baseline="0" noProof="0">
                          <a:ln>
                            <a:noFill/>
                          </a:ln>
                          <a:solidFill>
                            <a:prstClr val="black"/>
                          </a:solidFill>
                          <a:effectLst/>
                          <a:uLnTx/>
                          <a:uFillTx/>
                          <a:latin typeface="+mn-lt"/>
                          <a:ea typeface="+mn-ea"/>
                          <a:cs typeface="+mn-cs"/>
                        </a:rPr>
                        <a:t>
 Havarie in Neu-Hohenschönhausen: Mehrere Wohnblöcke waren am Sonntag ohne Wasser. Einige Anwohner sind jedoch wohl noch bis Montag auf Not-Hydranten und Helfer angewiesen.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4718633"/>
                  </a:ext>
                </a:extLst>
              </a:tr>
            </a:tbl>
          </a:graphicData>
        </a:graphic>
      </p:graphicFrame>
      <p:sp>
        <p:nvSpPr>
          <p:cNvPr id="4" name="Text Placeholder 3">
            <a:extLst>
              <a:ext uri="{FF2B5EF4-FFF2-40B4-BE49-F238E27FC236}">
                <a16:creationId xmlns:a16="http://schemas.microsoft.com/office/drawing/2014/main" id="{B707771C-F80D-4328-A247-E33982384949}"/>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2131678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B86569-6475-4C2E-B5DA-1B8943B8A14F}"/>
              </a:ext>
            </a:extLst>
          </p:cNvPr>
          <p:cNvSpPr>
            <a:spLocks noGrp="1"/>
          </p:cNvSpPr>
          <p:nvPr>
            <p:ph type="title"/>
          </p:nvPr>
        </p:nvSpPr>
        <p:spPr/>
        <p:txBody>
          <a:bodyPr/>
          <a:lstStyle/>
          <a:p>
            <a:r>
              <a:rPr lang="en-US"/>
              <a:t>Twitter Own and Retweeted Tweets Table | rbb|24 alle - 1 of 9</a:t>
            </a:r>
          </a:p>
        </p:txBody>
      </p:sp>
      <p:graphicFrame>
        <p:nvGraphicFramePr>
          <p:cNvPr id="5" name="Table Placeholder 4">
            <a:extLst>
              <a:ext uri="{FF2B5EF4-FFF2-40B4-BE49-F238E27FC236}">
                <a16:creationId xmlns:a16="http://schemas.microsoft.com/office/drawing/2014/main" id="{6B7F7731-3691-4BD0-9C39-4CE7EB43EEE6}"/>
              </a:ext>
            </a:extLst>
          </p:cNvPr>
          <p:cNvGraphicFramePr>
            <a:graphicFrameLocks noGrp="1"/>
          </p:cNvGraphicFramePr>
          <p:nvPr>
            <p:ph type="tbl" sz="quarter" idx="13"/>
            <p:extLst>
              <p:ext uri="{D42A27DB-BD31-4B8C-83A1-F6EECF244321}">
                <p14:modId xmlns:p14="http://schemas.microsoft.com/office/powerpoint/2010/main" val="25727197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69820862"/>
                    </a:ext>
                  </a:extLst>
                </a:gridCol>
                <a:gridCol w="1152144">
                  <a:extLst>
                    <a:ext uri="{9D8B030D-6E8A-4147-A177-3AD203B41FA5}">
                      <a16:colId xmlns:a16="http://schemas.microsoft.com/office/drawing/2014/main" val="3691859907"/>
                    </a:ext>
                  </a:extLst>
                </a:gridCol>
                <a:gridCol w="1152144">
                  <a:extLst>
                    <a:ext uri="{9D8B030D-6E8A-4147-A177-3AD203B41FA5}">
                      <a16:colId xmlns:a16="http://schemas.microsoft.com/office/drawing/2014/main" val="959983623"/>
                    </a:ext>
                  </a:extLst>
                </a:gridCol>
                <a:gridCol w="1152144">
                  <a:extLst>
                    <a:ext uri="{9D8B030D-6E8A-4147-A177-3AD203B41FA5}">
                      <a16:colId xmlns:a16="http://schemas.microsoft.com/office/drawing/2014/main" val="3353931116"/>
                    </a:ext>
                  </a:extLst>
                </a:gridCol>
                <a:gridCol w="1152144">
                  <a:extLst>
                    <a:ext uri="{9D8B030D-6E8A-4147-A177-3AD203B41FA5}">
                      <a16:colId xmlns:a16="http://schemas.microsoft.com/office/drawing/2014/main" val="3674337198"/>
                    </a:ext>
                  </a:extLst>
                </a:gridCol>
                <a:gridCol w="1152144">
                  <a:extLst>
                    <a:ext uri="{9D8B030D-6E8A-4147-A177-3AD203B41FA5}">
                      <a16:colId xmlns:a16="http://schemas.microsoft.com/office/drawing/2014/main" val="784856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60396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21:47:26</a:t>
                      </a:r>
                      <a:r>
                        <a:rPr kumimoji="0" lang="de-DE" sz="1000" b="0" i="0" u="none" strike="noStrike" kern="1200" cap="none" spc="0" normalizeH="0" baseline="0" noProof="0">
                          <a:ln>
                            <a:noFill/>
                          </a:ln>
                          <a:solidFill>
                            <a:prstClr val="black"/>
                          </a:solidFill>
                          <a:effectLst/>
                          <a:uLnTx/>
                          <a:uFillTx/>
                          <a:latin typeface="+mn-lt"/>
                          <a:ea typeface="+mn-ea"/>
                          <a:cs typeface="+mn-cs"/>
                        </a:rPr>
                        <a:t>
 "Das ist das, was wir in Berlin auch wollen", sagt Franziska #Giffey, Spitzenkandidatin der #Berliner #SPD, zur #LTWRP21. Und auch weitere Parteien reagieren auf die #Wahlen in #BadenWuerttemberg &amp;amp; #RheinlandPfalz. #ltwbw21 
https://t.co/20mqvm5ROs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0.0241 %</a:t>
                      </a:r>
                    </a:p>
                  </a:txBody>
                  <a:tcPr/>
                </a:tc>
                <a:extLst>
                  <a:ext uri="{0D108BD9-81ED-4DB2-BD59-A6C34878D82A}">
                    <a16:rowId xmlns:a16="http://schemas.microsoft.com/office/drawing/2014/main" val="300614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21:21:28</a:t>
                      </a:r>
                      <a:r>
                        <a:rPr kumimoji="0" lang="de-DE" sz="1000" b="0" i="0" u="none" strike="noStrike" kern="1200" cap="none" spc="0" normalizeH="0" baseline="0" noProof="0">
                          <a:ln>
                            <a:noFill/>
                          </a:ln>
                          <a:solidFill>
                            <a:prstClr val="black"/>
                          </a:solidFill>
                          <a:effectLst/>
                          <a:uLnTx/>
                          <a:uFillTx/>
                          <a:latin typeface="+mn-lt"/>
                          <a:ea typeface="+mn-ea"/>
                          <a:cs typeface="+mn-cs"/>
                        </a:rPr>
                        <a:t>
 #Havarie in Neu-Hohenschönhausen: Mehrere Wohnblöcke waren am Sonntag ohne #Wasser. Einige Anwohner sind jedoch wohl noch bis Montag auf #Not-#Hydranten und #Helfer angewiesen. #NeuHohenschönhausen https://t.co/EvVuYZolrr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extLst>
                  <a:ext uri="{0D108BD9-81ED-4DB2-BD59-A6C34878D82A}">
                    <a16:rowId xmlns:a16="http://schemas.microsoft.com/office/drawing/2014/main" val="951243324"/>
                  </a:ext>
                </a:extLst>
              </a:tr>
            </a:tbl>
          </a:graphicData>
        </a:graphic>
      </p:graphicFrame>
      <p:sp>
        <p:nvSpPr>
          <p:cNvPr id="4" name="Text Placeholder 3">
            <a:extLst>
              <a:ext uri="{FF2B5EF4-FFF2-40B4-BE49-F238E27FC236}">
                <a16:creationId xmlns:a16="http://schemas.microsoft.com/office/drawing/2014/main" id="{C9358F63-E37C-46E7-9DC9-1A2DB0A56F80}"/>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40711619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A35E5-D3A0-48D2-81EC-49C4578E2478}"/>
              </a:ext>
            </a:extLst>
          </p:cNvPr>
          <p:cNvSpPr>
            <a:spLocks noGrp="1"/>
          </p:cNvSpPr>
          <p:nvPr>
            <p:ph type="title"/>
          </p:nvPr>
        </p:nvSpPr>
        <p:spPr/>
        <p:txBody>
          <a:bodyPr/>
          <a:lstStyle/>
          <a:p>
            <a:r>
              <a:rPr lang="en-US"/>
              <a:t>Twitter Own and Retweeted Tweets Table | rbb|24 alle - 2 of 9</a:t>
            </a:r>
          </a:p>
        </p:txBody>
      </p:sp>
      <p:graphicFrame>
        <p:nvGraphicFramePr>
          <p:cNvPr id="5" name="Table Placeholder 4">
            <a:extLst>
              <a:ext uri="{FF2B5EF4-FFF2-40B4-BE49-F238E27FC236}">
                <a16:creationId xmlns:a16="http://schemas.microsoft.com/office/drawing/2014/main" id="{CE3284D3-F364-4D1A-A748-37DCC1DBCFD5}"/>
              </a:ext>
            </a:extLst>
          </p:cNvPr>
          <p:cNvGraphicFramePr>
            <a:graphicFrameLocks noGrp="1"/>
          </p:cNvGraphicFramePr>
          <p:nvPr>
            <p:ph type="tbl" sz="quarter" idx="13"/>
            <p:extLst>
              <p:ext uri="{D42A27DB-BD31-4B8C-83A1-F6EECF244321}">
                <p14:modId xmlns:p14="http://schemas.microsoft.com/office/powerpoint/2010/main" val="1361229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76076473"/>
                    </a:ext>
                  </a:extLst>
                </a:gridCol>
                <a:gridCol w="1152144">
                  <a:extLst>
                    <a:ext uri="{9D8B030D-6E8A-4147-A177-3AD203B41FA5}">
                      <a16:colId xmlns:a16="http://schemas.microsoft.com/office/drawing/2014/main" val="2492932468"/>
                    </a:ext>
                  </a:extLst>
                </a:gridCol>
                <a:gridCol w="1152144">
                  <a:extLst>
                    <a:ext uri="{9D8B030D-6E8A-4147-A177-3AD203B41FA5}">
                      <a16:colId xmlns:a16="http://schemas.microsoft.com/office/drawing/2014/main" val="1422050960"/>
                    </a:ext>
                  </a:extLst>
                </a:gridCol>
                <a:gridCol w="1152144">
                  <a:extLst>
                    <a:ext uri="{9D8B030D-6E8A-4147-A177-3AD203B41FA5}">
                      <a16:colId xmlns:a16="http://schemas.microsoft.com/office/drawing/2014/main" val="2520756061"/>
                    </a:ext>
                  </a:extLst>
                </a:gridCol>
                <a:gridCol w="1152144">
                  <a:extLst>
                    <a:ext uri="{9D8B030D-6E8A-4147-A177-3AD203B41FA5}">
                      <a16:colId xmlns:a16="http://schemas.microsoft.com/office/drawing/2014/main" val="2585464569"/>
                    </a:ext>
                  </a:extLst>
                </a:gridCol>
                <a:gridCol w="1152144">
                  <a:extLst>
                    <a:ext uri="{9D8B030D-6E8A-4147-A177-3AD203B41FA5}">
                      <a16:colId xmlns:a16="http://schemas.microsoft.com/office/drawing/2014/main" val="9220934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44000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19:26:40</a:t>
                      </a:r>
                      <a:r>
                        <a:rPr kumimoji="0" lang="de-DE" sz="1000" b="0" i="0" u="none" strike="noStrike" kern="1200" cap="none" spc="0" normalizeH="0" baseline="0" noProof="0">
                          <a:ln>
                            <a:noFill/>
                          </a:ln>
                          <a:solidFill>
                            <a:prstClr val="black"/>
                          </a:solidFill>
                          <a:effectLst/>
                          <a:uLnTx/>
                          <a:uFillTx/>
                          <a:latin typeface="+mn-lt"/>
                          <a:ea typeface="+mn-ea"/>
                          <a:cs typeface="+mn-cs"/>
                        </a:rPr>
                        <a:t>
 Nach dem Sensations-Sieg im Halbfinale haben die @ebjuniors das Endspiel beim #dfelFinal4 gegen den @ESC_Planegg verloren. Somit ist das Frauenteam der @Eisbaeren_B Vizemeister. https://t.co/XbbHYFuiv3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extLst>
                  <a:ext uri="{0D108BD9-81ED-4DB2-BD59-A6C34878D82A}">
                    <a16:rowId xmlns:a16="http://schemas.microsoft.com/office/drawing/2014/main" val="1151080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18:42:41</a:t>
                      </a:r>
                      <a:r>
                        <a:rPr kumimoji="0" lang="de-DE" sz="1000" b="0" i="0" u="none" strike="noStrike" kern="1200" cap="none" spc="0" normalizeH="0" baseline="0" noProof="0">
                          <a:ln>
                            <a:noFill/>
                          </a:ln>
                          <a:solidFill>
                            <a:prstClr val="black"/>
                          </a:solidFill>
                          <a:effectLst/>
                          <a:uLnTx/>
                          <a:uFillTx/>
                          <a:latin typeface="+mn-lt"/>
                          <a:ea typeface="+mn-ea"/>
                          <a:cs typeface="+mn-cs"/>
                        </a:rPr>
                        <a:t>
 Entführung ins Erdverlies - die neue Folge unseres Crime-Podcasts "Im Visier". Zu hören hier:
🕵️ https://t.co/mIp5oT2D1i
🕵️ https://t.co/ZvZHZbdpBo
🕵️ https://t.co/bp8VXQTJdX
🕵️ https://t.co/vyeatu4H8w
🕵️ https://t.co/Mh9oWMmMVB https://t.co/B6dYpxqYNn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extLst>
                  <a:ext uri="{0D108BD9-81ED-4DB2-BD59-A6C34878D82A}">
                    <a16:rowId xmlns:a16="http://schemas.microsoft.com/office/drawing/2014/main" val="4174437640"/>
                  </a:ext>
                </a:extLst>
              </a:tr>
            </a:tbl>
          </a:graphicData>
        </a:graphic>
      </p:graphicFrame>
      <p:sp>
        <p:nvSpPr>
          <p:cNvPr id="4" name="Text Placeholder 3">
            <a:extLst>
              <a:ext uri="{FF2B5EF4-FFF2-40B4-BE49-F238E27FC236}">
                <a16:creationId xmlns:a16="http://schemas.microsoft.com/office/drawing/2014/main" id="{AAFAC6D8-7CCA-4D20-AAA4-FD7CD961EA9D}"/>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3848528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014C4-7E4B-4CA7-90F6-BE05158D1538}"/>
              </a:ext>
            </a:extLst>
          </p:cNvPr>
          <p:cNvSpPr>
            <a:spLocks noGrp="1"/>
          </p:cNvSpPr>
          <p:nvPr>
            <p:ph type="title"/>
          </p:nvPr>
        </p:nvSpPr>
        <p:spPr/>
        <p:txBody>
          <a:bodyPr/>
          <a:lstStyle/>
          <a:p>
            <a:r>
              <a:rPr lang="en-US"/>
              <a:t>Twitter Own and Retweeted Tweets Table | rbb|24 alle - 3 of 9</a:t>
            </a:r>
          </a:p>
        </p:txBody>
      </p:sp>
      <p:graphicFrame>
        <p:nvGraphicFramePr>
          <p:cNvPr id="5" name="Table Placeholder 4">
            <a:extLst>
              <a:ext uri="{FF2B5EF4-FFF2-40B4-BE49-F238E27FC236}">
                <a16:creationId xmlns:a16="http://schemas.microsoft.com/office/drawing/2014/main" id="{7D79BFA2-3493-4E10-9E9F-ED774AFCC258}"/>
              </a:ext>
            </a:extLst>
          </p:cNvPr>
          <p:cNvGraphicFramePr>
            <a:graphicFrameLocks noGrp="1"/>
          </p:cNvGraphicFramePr>
          <p:nvPr>
            <p:ph type="tbl" sz="quarter" idx="13"/>
            <p:extLst>
              <p:ext uri="{D42A27DB-BD31-4B8C-83A1-F6EECF244321}">
                <p14:modId xmlns:p14="http://schemas.microsoft.com/office/powerpoint/2010/main" val="9764230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71138821"/>
                    </a:ext>
                  </a:extLst>
                </a:gridCol>
                <a:gridCol w="1152144">
                  <a:extLst>
                    <a:ext uri="{9D8B030D-6E8A-4147-A177-3AD203B41FA5}">
                      <a16:colId xmlns:a16="http://schemas.microsoft.com/office/drawing/2014/main" val="1720230284"/>
                    </a:ext>
                  </a:extLst>
                </a:gridCol>
                <a:gridCol w="1152144">
                  <a:extLst>
                    <a:ext uri="{9D8B030D-6E8A-4147-A177-3AD203B41FA5}">
                      <a16:colId xmlns:a16="http://schemas.microsoft.com/office/drawing/2014/main" val="2215625991"/>
                    </a:ext>
                  </a:extLst>
                </a:gridCol>
                <a:gridCol w="1152144">
                  <a:extLst>
                    <a:ext uri="{9D8B030D-6E8A-4147-A177-3AD203B41FA5}">
                      <a16:colId xmlns:a16="http://schemas.microsoft.com/office/drawing/2014/main" val="1214955453"/>
                    </a:ext>
                  </a:extLst>
                </a:gridCol>
                <a:gridCol w="1152144">
                  <a:extLst>
                    <a:ext uri="{9D8B030D-6E8A-4147-A177-3AD203B41FA5}">
                      <a16:colId xmlns:a16="http://schemas.microsoft.com/office/drawing/2014/main" val="2717054189"/>
                    </a:ext>
                  </a:extLst>
                </a:gridCol>
                <a:gridCol w="1152144">
                  <a:extLst>
                    <a:ext uri="{9D8B030D-6E8A-4147-A177-3AD203B41FA5}">
                      <a16:colId xmlns:a16="http://schemas.microsoft.com/office/drawing/2014/main" val="2498322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511571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18:23:03</a:t>
                      </a:r>
                      <a:r>
                        <a:rPr kumimoji="0" lang="de-DE" sz="1000" b="0" i="0" u="none" strike="noStrike" kern="1200" cap="none" spc="0" normalizeH="0" baseline="0" noProof="0">
                          <a:ln>
                            <a:noFill/>
                          </a:ln>
                          <a:solidFill>
                            <a:prstClr val="black"/>
                          </a:solidFill>
                          <a:effectLst/>
                          <a:uLnTx/>
                          <a:uFillTx/>
                          <a:latin typeface="+mn-lt"/>
                          <a:ea typeface="+mn-ea"/>
                          <a:cs typeface="+mn-cs"/>
                        </a:rPr>
                        <a:t>
 Durch den #Lockdown ist das #Schul-#Leben digitaler als sonst. #Cybermobbing hat deswegen wohl stark zugenommen. https://t.co/3jA8NeHS5V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extLst>
                  <a:ext uri="{0D108BD9-81ED-4DB2-BD59-A6C34878D82A}">
                    <a16:rowId xmlns:a16="http://schemas.microsoft.com/office/drawing/2014/main" val="402239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18:01:18</a:t>
                      </a:r>
                      <a:r>
                        <a:rPr kumimoji="0" lang="de-DE" sz="1000" b="0" i="0" u="none" strike="noStrike" kern="1200" cap="none" spc="0" normalizeH="0" baseline="0" noProof="0">
                          <a:ln>
                            <a:noFill/>
                          </a:ln>
                          <a:solidFill>
                            <a:prstClr val="black"/>
                          </a:solidFill>
                          <a:effectLst/>
                          <a:uLnTx/>
                          <a:uFillTx/>
                          <a:latin typeface="+mn-lt"/>
                          <a:ea typeface="+mn-ea"/>
                          <a:cs typeface="+mn-cs"/>
                        </a:rPr>
                        <a:t>
 RT @SWRAktuellRP: Die #Wahllokale in Rheinland-Pfalz sind zu! Laut Prognose ist die SPD mit 34,5 Prozent die stärkste Kraft. Die CDU muss 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76624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18:01:04</a:t>
                      </a:r>
                      <a:r>
                        <a:rPr kumimoji="0" lang="de-DE" sz="1000" b="0" i="0" u="none" strike="noStrike" kern="1200" cap="none" spc="0" normalizeH="0" baseline="0" noProof="0">
                          <a:ln>
                            <a:noFill/>
                          </a:ln>
                          <a:solidFill>
                            <a:prstClr val="black"/>
                          </a:solidFill>
                          <a:effectLst/>
                          <a:uLnTx/>
                          <a:uFillTx/>
                          <a:latin typeface="+mn-lt"/>
                          <a:ea typeface="+mn-ea"/>
                          <a:cs typeface="+mn-cs"/>
                        </a:rPr>
                        <a:t>
 RT @SWRAktuellBW: 18-Uhr-Prognose #ltbw2021: Historisches Tief für die @CDUBW, Kopf-an-Kopf-Rennen zwischen #AfD, @spdbawue, @FDPBW. @die_l…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0661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18:01:00</a:t>
                      </a:r>
                      <a:r>
                        <a:rPr kumimoji="0" lang="de-DE" sz="1000" b="0" i="0" u="none" strike="noStrike" kern="1200" cap="none" spc="0" normalizeH="0" baseline="0" noProof="0">
                          <a:ln>
                            <a:noFill/>
                          </a:ln>
                          <a:solidFill>
                            <a:prstClr val="black"/>
                          </a:solidFill>
                          <a:effectLst/>
                          <a:uLnTx/>
                          <a:uFillTx/>
                          <a:latin typeface="+mn-lt"/>
                          <a:ea typeface="+mn-ea"/>
                          <a:cs typeface="+mn-cs"/>
                        </a:rPr>
                        <a:t>
 RT @tagesschau: Wahl in Rheinland-Pfalz: Dreyer-SPD gewinnt klar vor CDU https://t.co/EPL5wKKZjW #ltwrp21 #ltwrp #Landtagswahl2021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21817854"/>
                  </a:ext>
                </a:extLst>
              </a:tr>
            </a:tbl>
          </a:graphicData>
        </a:graphic>
      </p:graphicFrame>
      <p:sp>
        <p:nvSpPr>
          <p:cNvPr id="4" name="Text Placeholder 3">
            <a:extLst>
              <a:ext uri="{FF2B5EF4-FFF2-40B4-BE49-F238E27FC236}">
                <a16:creationId xmlns:a16="http://schemas.microsoft.com/office/drawing/2014/main" id="{4AC2E621-FC2E-45DE-9C26-7051E1EBCBEF}"/>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10864622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C90E18-8A8F-4627-8DDA-D864A267CEFF}"/>
              </a:ext>
            </a:extLst>
          </p:cNvPr>
          <p:cNvSpPr>
            <a:spLocks noGrp="1"/>
          </p:cNvSpPr>
          <p:nvPr>
            <p:ph type="title"/>
          </p:nvPr>
        </p:nvSpPr>
        <p:spPr/>
        <p:txBody>
          <a:bodyPr/>
          <a:lstStyle/>
          <a:p>
            <a:r>
              <a:rPr lang="en-US"/>
              <a:t>Twitter Own and Retweeted Tweets Table | rbb|24 alle - 4 of 9</a:t>
            </a:r>
          </a:p>
        </p:txBody>
      </p:sp>
      <p:graphicFrame>
        <p:nvGraphicFramePr>
          <p:cNvPr id="5" name="Table Placeholder 4">
            <a:extLst>
              <a:ext uri="{FF2B5EF4-FFF2-40B4-BE49-F238E27FC236}">
                <a16:creationId xmlns:a16="http://schemas.microsoft.com/office/drawing/2014/main" id="{28730005-F84F-4F88-9EDA-AFD3A4B5B0AC}"/>
              </a:ext>
            </a:extLst>
          </p:cNvPr>
          <p:cNvGraphicFramePr>
            <a:graphicFrameLocks noGrp="1"/>
          </p:cNvGraphicFramePr>
          <p:nvPr>
            <p:ph type="tbl" sz="quarter" idx="13"/>
            <p:extLst>
              <p:ext uri="{D42A27DB-BD31-4B8C-83A1-F6EECF244321}">
                <p14:modId xmlns:p14="http://schemas.microsoft.com/office/powerpoint/2010/main" val="1897025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44237363"/>
                    </a:ext>
                  </a:extLst>
                </a:gridCol>
                <a:gridCol w="1152144">
                  <a:extLst>
                    <a:ext uri="{9D8B030D-6E8A-4147-A177-3AD203B41FA5}">
                      <a16:colId xmlns:a16="http://schemas.microsoft.com/office/drawing/2014/main" val="3801923865"/>
                    </a:ext>
                  </a:extLst>
                </a:gridCol>
                <a:gridCol w="1152144">
                  <a:extLst>
                    <a:ext uri="{9D8B030D-6E8A-4147-A177-3AD203B41FA5}">
                      <a16:colId xmlns:a16="http://schemas.microsoft.com/office/drawing/2014/main" val="753244105"/>
                    </a:ext>
                  </a:extLst>
                </a:gridCol>
                <a:gridCol w="1152144">
                  <a:extLst>
                    <a:ext uri="{9D8B030D-6E8A-4147-A177-3AD203B41FA5}">
                      <a16:colId xmlns:a16="http://schemas.microsoft.com/office/drawing/2014/main" val="1159656717"/>
                    </a:ext>
                  </a:extLst>
                </a:gridCol>
                <a:gridCol w="1152144">
                  <a:extLst>
                    <a:ext uri="{9D8B030D-6E8A-4147-A177-3AD203B41FA5}">
                      <a16:colId xmlns:a16="http://schemas.microsoft.com/office/drawing/2014/main" val="3630038563"/>
                    </a:ext>
                  </a:extLst>
                </a:gridCol>
                <a:gridCol w="1152144">
                  <a:extLst>
                    <a:ext uri="{9D8B030D-6E8A-4147-A177-3AD203B41FA5}">
                      <a16:colId xmlns:a16="http://schemas.microsoft.com/office/drawing/2014/main" val="28397352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7123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18:00:55</a:t>
                      </a:r>
                      <a:r>
                        <a:rPr kumimoji="0" lang="de-DE" sz="1000" b="0" i="0" u="none" strike="noStrike" kern="1200" cap="none" spc="0" normalizeH="0" baseline="0" noProof="0">
                          <a:ln>
                            <a:noFill/>
                          </a:ln>
                          <a:solidFill>
                            <a:prstClr val="black"/>
                          </a:solidFill>
                          <a:effectLst/>
                          <a:uLnTx/>
                          <a:uFillTx/>
                          <a:latin typeface="+mn-lt"/>
                          <a:ea typeface="+mn-ea"/>
                          <a:cs typeface="+mn-cs"/>
                        </a:rPr>
                        <a:t>
 RT @tagesschau: Baden-Württemberg: Grüner Wahlsieg - CDU stürzt ab https://t.co/kaKq7pmwoX #ltwbw #ltwbw21 #Wahl #BadenWürttemberg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29617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17:59:55</a:t>
                      </a:r>
                      <a:r>
                        <a:rPr kumimoji="0" lang="de-DE" sz="1000" b="0" i="0" u="none" strike="noStrike" kern="1200" cap="none" spc="0" normalizeH="0" baseline="0" noProof="0">
                          <a:ln>
                            <a:noFill/>
                          </a:ln>
                          <a:solidFill>
                            <a:prstClr val="black"/>
                          </a:solidFill>
                          <a:effectLst/>
                          <a:uLnTx/>
                          <a:uFillTx/>
                          <a:latin typeface="+mn-lt"/>
                          <a:ea typeface="+mn-ea"/>
                          <a:cs typeface="+mn-cs"/>
                        </a:rPr>
                        <a:t>
 RT @tagesschau: Zahlen und Reaktionen zu den Landtagswahlen in Baden-Württemberg und Rheinland-Pfalz | ARD-Sondersendung @DasErste #Landtag…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2237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17:39:45</a:t>
                      </a:r>
                      <a:r>
                        <a:rPr kumimoji="0" lang="de-DE" sz="1000" b="0" i="0" u="none" strike="noStrike" kern="1200" cap="none" spc="0" normalizeH="0" baseline="0" noProof="0">
                          <a:ln>
                            <a:noFill/>
                          </a:ln>
                          <a:solidFill>
                            <a:prstClr val="black"/>
                          </a:solidFill>
                          <a:effectLst/>
                          <a:uLnTx/>
                          <a:uFillTx/>
                          <a:latin typeface="+mn-lt"/>
                          <a:ea typeface="+mn-ea"/>
                          <a:cs typeface="+mn-cs"/>
                        </a:rPr>
                        <a:t>
 Perfekte Tage für das @DHB_Teams in #Berlin: Die deutschen #Handball|er haben sich beim Quali-Turnier souverän für die Olympischen Spiele qualifiziert. Zum Abschluss gab es einen lockeren Sieg gegen Algerien. https://t.co/n45ImTWiew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extLst>
                  <a:ext uri="{0D108BD9-81ED-4DB2-BD59-A6C34878D82A}">
                    <a16:rowId xmlns:a16="http://schemas.microsoft.com/office/drawing/2014/main" val="2224548316"/>
                  </a:ext>
                </a:extLst>
              </a:tr>
            </a:tbl>
          </a:graphicData>
        </a:graphic>
      </p:graphicFrame>
      <p:sp>
        <p:nvSpPr>
          <p:cNvPr id="4" name="Text Placeholder 3">
            <a:extLst>
              <a:ext uri="{FF2B5EF4-FFF2-40B4-BE49-F238E27FC236}">
                <a16:creationId xmlns:a16="http://schemas.microsoft.com/office/drawing/2014/main" id="{89245CEB-F3AE-4478-A783-38429BCE59BA}"/>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309410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39C588-9556-4060-91DA-8B0419401C3B}"/>
              </a:ext>
            </a:extLst>
          </p:cNvPr>
          <p:cNvSpPr>
            <a:spLocks noGrp="1"/>
          </p:cNvSpPr>
          <p:nvPr>
            <p:ph type="title"/>
          </p:nvPr>
        </p:nvSpPr>
        <p:spPr/>
        <p:txBody>
          <a:bodyPr/>
          <a:lstStyle/>
          <a:p>
            <a:r>
              <a:rPr lang="en-US"/>
              <a:t>Twitter Own and Retweeted Tweets Table | rbb|24 alle - 5 of 9</a:t>
            </a:r>
          </a:p>
        </p:txBody>
      </p:sp>
      <p:graphicFrame>
        <p:nvGraphicFramePr>
          <p:cNvPr id="5" name="Table Placeholder 4">
            <a:extLst>
              <a:ext uri="{FF2B5EF4-FFF2-40B4-BE49-F238E27FC236}">
                <a16:creationId xmlns:a16="http://schemas.microsoft.com/office/drawing/2014/main" id="{F5D2E609-56F5-47D2-90C5-EF88E86398D4}"/>
              </a:ext>
            </a:extLst>
          </p:cNvPr>
          <p:cNvGraphicFramePr>
            <a:graphicFrameLocks noGrp="1"/>
          </p:cNvGraphicFramePr>
          <p:nvPr>
            <p:ph type="tbl" sz="quarter" idx="13"/>
            <p:extLst>
              <p:ext uri="{D42A27DB-BD31-4B8C-83A1-F6EECF244321}">
                <p14:modId xmlns:p14="http://schemas.microsoft.com/office/powerpoint/2010/main" val="3333449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4742626"/>
                    </a:ext>
                  </a:extLst>
                </a:gridCol>
                <a:gridCol w="1152144">
                  <a:extLst>
                    <a:ext uri="{9D8B030D-6E8A-4147-A177-3AD203B41FA5}">
                      <a16:colId xmlns:a16="http://schemas.microsoft.com/office/drawing/2014/main" val="3277332388"/>
                    </a:ext>
                  </a:extLst>
                </a:gridCol>
                <a:gridCol w="1152144">
                  <a:extLst>
                    <a:ext uri="{9D8B030D-6E8A-4147-A177-3AD203B41FA5}">
                      <a16:colId xmlns:a16="http://schemas.microsoft.com/office/drawing/2014/main" val="3294007199"/>
                    </a:ext>
                  </a:extLst>
                </a:gridCol>
                <a:gridCol w="1152144">
                  <a:extLst>
                    <a:ext uri="{9D8B030D-6E8A-4147-A177-3AD203B41FA5}">
                      <a16:colId xmlns:a16="http://schemas.microsoft.com/office/drawing/2014/main" val="1105296213"/>
                    </a:ext>
                  </a:extLst>
                </a:gridCol>
                <a:gridCol w="1152144">
                  <a:extLst>
                    <a:ext uri="{9D8B030D-6E8A-4147-A177-3AD203B41FA5}">
                      <a16:colId xmlns:a16="http://schemas.microsoft.com/office/drawing/2014/main" val="3212648853"/>
                    </a:ext>
                  </a:extLst>
                </a:gridCol>
                <a:gridCol w="1152144">
                  <a:extLst>
                    <a:ext uri="{9D8B030D-6E8A-4147-A177-3AD203B41FA5}">
                      <a16:colId xmlns:a16="http://schemas.microsoft.com/office/drawing/2014/main" val="3945294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1817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17:27:41</a:t>
                      </a:r>
                      <a:r>
                        <a:rPr kumimoji="0" lang="de-DE" sz="1000" b="0" i="0" u="none" strike="noStrike" kern="1200" cap="none" spc="0" normalizeH="0" baseline="0" noProof="0">
                          <a:ln>
                            <a:noFill/>
                          </a:ln>
                          <a:solidFill>
                            <a:prstClr val="black"/>
                          </a:solidFill>
                          <a:effectLst/>
                          <a:uLnTx/>
                          <a:uFillTx/>
                          <a:latin typeface="+mn-lt"/>
                          <a:ea typeface="+mn-ea"/>
                          <a:cs typeface="+mn-cs"/>
                        </a:rPr>
                        <a:t>
 Radprofi @MaxSchachmann aus #Berlin hat die prestigereiche Fernfahrt Paris-Nizza zum zweiten Mal in Folge gewonnen und dabei den - im Verlauf der letzten Etappe gestürzten - Vuelta-Sieger Primoz Roglic überflügelt. #Radsport https://t.co/c9mwaSjWuR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2348760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17:10:56</a:t>
                      </a:r>
                      <a:r>
                        <a:rPr kumimoji="0" lang="de-DE" sz="1000" b="0" i="0" u="none" strike="noStrike" kern="1200" cap="none" spc="0" normalizeH="0" baseline="0" noProof="0">
                          <a:ln>
                            <a:noFill/>
                          </a:ln>
                          <a:solidFill>
                            <a:prstClr val="black"/>
                          </a:solidFill>
                          <a:effectLst/>
                          <a:uLnTx/>
                          <a:uFillTx/>
                          <a:latin typeface="+mn-lt"/>
                          <a:ea typeface="+mn-ea"/>
                          <a:cs typeface="+mn-cs"/>
                        </a:rPr>
                        <a:t>
 RT @O_Sundermeyer: Der Parteitag der Berliner #AfD bedeutet das Aus für den gemäßigten „Berliner Kurs“ von @Georg_Pazderski : Die neue 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60356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17:08:18</a:t>
                      </a:r>
                      <a:r>
                        <a:rPr kumimoji="0" lang="de-DE" sz="1000" b="0" i="0" u="none" strike="noStrike" kern="1200" cap="none" spc="0" normalizeH="0" baseline="0" noProof="0">
                          <a:ln>
                            <a:noFill/>
                          </a:ln>
                          <a:solidFill>
                            <a:prstClr val="black"/>
                          </a:solidFill>
                          <a:effectLst/>
                          <a:uLnTx/>
                          <a:uFillTx/>
                          <a:latin typeface="+mn-lt"/>
                          <a:ea typeface="+mn-ea"/>
                          <a:cs typeface="+mn-cs"/>
                        </a:rPr>
                        <a:t>
 Eine unbekannte Person ist in #Spremberg in einen Kaninchenstall eingedrungen und hat mit einer mehr als einen Meter langen Eisenstange auf eine Häsin eingeschlagen. https://t.co/Sl3dceNhdW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0.0344 %</a:t>
                      </a:r>
                    </a:p>
                  </a:txBody>
                  <a:tcPr/>
                </a:tc>
                <a:extLst>
                  <a:ext uri="{0D108BD9-81ED-4DB2-BD59-A6C34878D82A}">
                    <a16:rowId xmlns:a16="http://schemas.microsoft.com/office/drawing/2014/main" val="1003540947"/>
                  </a:ext>
                </a:extLst>
              </a:tr>
            </a:tbl>
          </a:graphicData>
        </a:graphic>
      </p:graphicFrame>
      <p:sp>
        <p:nvSpPr>
          <p:cNvPr id="4" name="Text Placeholder 3">
            <a:extLst>
              <a:ext uri="{FF2B5EF4-FFF2-40B4-BE49-F238E27FC236}">
                <a16:creationId xmlns:a16="http://schemas.microsoft.com/office/drawing/2014/main" id="{B4B345BA-7531-41B3-AAAB-48E5AC16C6CF}"/>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1334483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628B9-F8B8-4EC7-8B6B-69B30323DA80}"/>
              </a:ext>
            </a:extLst>
          </p:cNvPr>
          <p:cNvSpPr>
            <a:spLocks noGrp="1"/>
          </p:cNvSpPr>
          <p:nvPr>
            <p:ph type="title"/>
          </p:nvPr>
        </p:nvSpPr>
        <p:spPr/>
        <p:txBody>
          <a:bodyPr/>
          <a:lstStyle/>
          <a:p>
            <a:r>
              <a:rPr lang="en-US"/>
              <a:t>Twitter Own and Retweeted Tweets Table | rbb|24 alle - 6 of 9</a:t>
            </a:r>
          </a:p>
        </p:txBody>
      </p:sp>
      <p:graphicFrame>
        <p:nvGraphicFramePr>
          <p:cNvPr id="5" name="Table Placeholder 4">
            <a:extLst>
              <a:ext uri="{FF2B5EF4-FFF2-40B4-BE49-F238E27FC236}">
                <a16:creationId xmlns:a16="http://schemas.microsoft.com/office/drawing/2014/main" id="{2C0F923E-F8A4-4F44-9E9A-869A8370F725}"/>
              </a:ext>
            </a:extLst>
          </p:cNvPr>
          <p:cNvGraphicFramePr>
            <a:graphicFrameLocks noGrp="1"/>
          </p:cNvGraphicFramePr>
          <p:nvPr>
            <p:ph type="tbl" sz="quarter" idx="13"/>
            <p:extLst>
              <p:ext uri="{D42A27DB-BD31-4B8C-83A1-F6EECF244321}">
                <p14:modId xmlns:p14="http://schemas.microsoft.com/office/powerpoint/2010/main" val="665388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53790853"/>
                    </a:ext>
                  </a:extLst>
                </a:gridCol>
                <a:gridCol w="1152144">
                  <a:extLst>
                    <a:ext uri="{9D8B030D-6E8A-4147-A177-3AD203B41FA5}">
                      <a16:colId xmlns:a16="http://schemas.microsoft.com/office/drawing/2014/main" val="2468150144"/>
                    </a:ext>
                  </a:extLst>
                </a:gridCol>
                <a:gridCol w="1152144">
                  <a:extLst>
                    <a:ext uri="{9D8B030D-6E8A-4147-A177-3AD203B41FA5}">
                      <a16:colId xmlns:a16="http://schemas.microsoft.com/office/drawing/2014/main" val="4263997216"/>
                    </a:ext>
                  </a:extLst>
                </a:gridCol>
                <a:gridCol w="1152144">
                  <a:extLst>
                    <a:ext uri="{9D8B030D-6E8A-4147-A177-3AD203B41FA5}">
                      <a16:colId xmlns:a16="http://schemas.microsoft.com/office/drawing/2014/main" val="4104559764"/>
                    </a:ext>
                  </a:extLst>
                </a:gridCol>
                <a:gridCol w="1152144">
                  <a:extLst>
                    <a:ext uri="{9D8B030D-6E8A-4147-A177-3AD203B41FA5}">
                      <a16:colId xmlns:a16="http://schemas.microsoft.com/office/drawing/2014/main" val="1438366581"/>
                    </a:ext>
                  </a:extLst>
                </a:gridCol>
                <a:gridCol w="1152144">
                  <a:extLst>
                    <a:ext uri="{9D8B030D-6E8A-4147-A177-3AD203B41FA5}">
                      <a16:colId xmlns:a16="http://schemas.microsoft.com/office/drawing/2014/main" val="3011977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92301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17:04:19</a:t>
                      </a:r>
                      <a:r>
                        <a:rPr kumimoji="0" lang="de-DE" sz="1000" b="0" i="0" u="none" strike="noStrike" kern="1200" cap="none" spc="0" normalizeH="0" baseline="0" noProof="0">
                          <a:ln>
                            <a:noFill/>
                          </a:ln>
                          <a:solidFill>
                            <a:prstClr val="black"/>
                          </a:solidFill>
                          <a:effectLst/>
                          <a:uLnTx/>
                          <a:uFillTx/>
                          <a:latin typeface="+mn-lt"/>
                          <a:ea typeface="+mn-ea"/>
                          <a:cs typeface="+mn-cs"/>
                        </a:rPr>
                        <a:t>
 Die Grundschule "Heinrich Zille" und der der dazugehörige Hort in #Stahnsdorf sind ab morgen vorerst geschlossen. Grund dafür ist ein möglicher #Corona-Ausbruch in einem Flüchtlingswohnheim. Mehrere Kinder des Heims gehen auf die Grundschule. https://t.co/1cmxVhjD0A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extLst>
                  <a:ext uri="{0D108BD9-81ED-4DB2-BD59-A6C34878D82A}">
                    <a16:rowId xmlns:a16="http://schemas.microsoft.com/office/drawing/2014/main" val="3744501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17:03:09</a:t>
                      </a:r>
                      <a:r>
                        <a:rPr kumimoji="0" lang="de-DE" sz="1000" b="0" i="0" u="none" strike="noStrike" kern="1200" cap="none" spc="0" normalizeH="0" baseline="0" noProof="0">
                          <a:ln>
                            <a:noFill/>
                          </a:ln>
                          <a:solidFill>
                            <a:prstClr val="black"/>
                          </a:solidFill>
                          <a:effectLst/>
                          <a:uLnTx/>
                          <a:uFillTx/>
                          <a:latin typeface="+mn-lt"/>
                          <a:ea typeface="+mn-ea"/>
                          <a:cs typeface="+mn-cs"/>
                        </a:rPr>
                        <a:t>
 .@albaberlin hat die @BGGoettingen in der #Basketball-#Bundesliga souverän besiegt und so den zweiten Tabellenplatz gefestigt. https://t.co/SU80jUB8eH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extLst>
                  <a:ext uri="{0D108BD9-81ED-4DB2-BD59-A6C34878D82A}">
                    <a16:rowId xmlns:a16="http://schemas.microsoft.com/office/drawing/2014/main" val="684454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16:52:47</a:t>
                      </a:r>
                      <a:r>
                        <a:rPr kumimoji="0" lang="de-DE" sz="1000" b="0" i="0" u="none" strike="noStrike" kern="1200" cap="none" spc="0" normalizeH="0" baseline="0" noProof="0">
                          <a:ln>
                            <a:noFill/>
                          </a:ln>
                          <a:solidFill>
                            <a:prstClr val="black"/>
                          </a:solidFill>
                          <a:effectLst/>
                          <a:uLnTx/>
                          <a:uFillTx/>
                          <a:latin typeface="+mn-lt"/>
                          <a:ea typeface="+mn-ea"/>
                          <a:cs typeface="+mn-cs"/>
                        </a:rPr>
                        <a:t>
 Besser gespielt - klar gewonnen: @Turbine_Potsdam hat in der Frauenfußball-#Bundesliga nach zuvor vier sieglosen Spielen den @SCSandFrauen mit 5:2 besiegt. https://t.co/KIx1p0l4kt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extLst>
                  <a:ext uri="{0D108BD9-81ED-4DB2-BD59-A6C34878D82A}">
                    <a16:rowId xmlns:a16="http://schemas.microsoft.com/office/drawing/2014/main" val="662745031"/>
                  </a:ext>
                </a:extLst>
              </a:tr>
            </a:tbl>
          </a:graphicData>
        </a:graphic>
      </p:graphicFrame>
      <p:sp>
        <p:nvSpPr>
          <p:cNvPr id="4" name="Text Placeholder 3">
            <a:extLst>
              <a:ext uri="{FF2B5EF4-FFF2-40B4-BE49-F238E27FC236}">
                <a16:creationId xmlns:a16="http://schemas.microsoft.com/office/drawing/2014/main" id="{9FA8A3E2-9365-4D82-B463-EF30A47ECD19}"/>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38384015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876DD-D7C2-4D44-AF80-F37C22ECF3FC}"/>
              </a:ext>
            </a:extLst>
          </p:cNvPr>
          <p:cNvSpPr>
            <a:spLocks noGrp="1"/>
          </p:cNvSpPr>
          <p:nvPr>
            <p:ph type="title"/>
          </p:nvPr>
        </p:nvSpPr>
        <p:spPr/>
        <p:txBody>
          <a:bodyPr/>
          <a:lstStyle/>
          <a:p>
            <a:r>
              <a:rPr lang="en-US"/>
              <a:t>Twitter Own and Retweeted Tweets Table | rbb|24 alle - 7 of 9</a:t>
            </a:r>
          </a:p>
        </p:txBody>
      </p:sp>
      <p:graphicFrame>
        <p:nvGraphicFramePr>
          <p:cNvPr id="5" name="Table Placeholder 4">
            <a:extLst>
              <a:ext uri="{FF2B5EF4-FFF2-40B4-BE49-F238E27FC236}">
                <a16:creationId xmlns:a16="http://schemas.microsoft.com/office/drawing/2014/main" id="{CDC8F016-6316-41E2-8EAD-15373124CD2E}"/>
              </a:ext>
            </a:extLst>
          </p:cNvPr>
          <p:cNvGraphicFramePr>
            <a:graphicFrameLocks noGrp="1"/>
          </p:cNvGraphicFramePr>
          <p:nvPr>
            <p:ph type="tbl" sz="quarter" idx="13"/>
            <p:extLst>
              <p:ext uri="{D42A27DB-BD31-4B8C-83A1-F6EECF244321}">
                <p14:modId xmlns:p14="http://schemas.microsoft.com/office/powerpoint/2010/main" val="1846079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996674282"/>
                    </a:ext>
                  </a:extLst>
                </a:gridCol>
                <a:gridCol w="1152144">
                  <a:extLst>
                    <a:ext uri="{9D8B030D-6E8A-4147-A177-3AD203B41FA5}">
                      <a16:colId xmlns:a16="http://schemas.microsoft.com/office/drawing/2014/main" val="1183208975"/>
                    </a:ext>
                  </a:extLst>
                </a:gridCol>
                <a:gridCol w="1152144">
                  <a:extLst>
                    <a:ext uri="{9D8B030D-6E8A-4147-A177-3AD203B41FA5}">
                      <a16:colId xmlns:a16="http://schemas.microsoft.com/office/drawing/2014/main" val="1283741852"/>
                    </a:ext>
                  </a:extLst>
                </a:gridCol>
                <a:gridCol w="1152144">
                  <a:extLst>
                    <a:ext uri="{9D8B030D-6E8A-4147-A177-3AD203B41FA5}">
                      <a16:colId xmlns:a16="http://schemas.microsoft.com/office/drawing/2014/main" val="4185607229"/>
                    </a:ext>
                  </a:extLst>
                </a:gridCol>
                <a:gridCol w="1152144">
                  <a:extLst>
                    <a:ext uri="{9D8B030D-6E8A-4147-A177-3AD203B41FA5}">
                      <a16:colId xmlns:a16="http://schemas.microsoft.com/office/drawing/2014/main" val="3764315839"/>
                    </a:ext>
                  </a:extLst>
                </a:gridCol>
                <a:gridCol w="1152144">
                  <a:extLst>
                    <a:ext uri="{9D8B030D-6E8A-4147-A177-3AD203B41FA5}">
                      <a16:colId xmlns:a16="http://schemas.microsoft.com/office/drawing/2014/main" val="1112853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567777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16:24:20</a:t>
                      </a:r>
                      <a:r>
                        <a:rPr kumimoji="0" lang="de-DE" sz="1000" b="0" i="0" u="none" strike="noStrike" kern="1200" cap="none" spc="0" normalizeH="0" baseline="0" noProof="0">
                          <a:ln>
                            <a:noFill/>
                          </a:ln>
                          <a:solidFill>
                            <a:prstClr val="black"/>
                          </a:solidFill>
                          <a:effectLst/>
                          <a:uLnTx/>
                          <a:uFillTx/>
                          <a:latin typeface="+mn-lt"/>
                          <a:ea typeface="+mn-ea"/>
                          <a:cs typeface="+mn-cs"/>
                        </a:rPr>
                        <a:t>
 Die #Wahl von Kristin Brinker als neue #AfD-Vorsitzende bedeutet das Aus des gemäßigten "Berliner Kurses" der Partei. Eine Analyse von @O_Sundermeyer 👇
#AfDBerlin
https://t.co/rQtVEvjSw6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0.0160 %</a:t>
                      </a:r>
                    </a:p>
                  </a:txBody>
                  <a:tcPr/>
                </a:tc>
                <a:extLst>
                  <a:ext uri="{0D108BD9-81ED-4DB2-BD59-A6C34878D82A}">
                    <a16:rowId xmlns:a16="http://schemas.microsoft.com/office/drawing/2014/main" val="3154022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16:01:35</a:t>
                      </a:r>
                      <a:r>
                        <a:rPr kumimoji="0" lang="de-DE" sz="1000" b="0" i="0" u="none" strike="noStrike" kern="1200" cap="none" spc="0" normalizeH="0" baseline="0" noProof="0">
                          <a:ln>
                            <a:noFill/>
                          </a:ln>
                          <a:solidFill>
                            <a:prstClr val="black"/>
                          </a:solidFill>
                          <a:effectLst/>
                          <a:uLnTx/>
                          <a:uFillTx/>
                          <a:latin typeface="+mn-lt"/>
                          <a:ea typeface="+mn-ea"/>
                          <a:cs typeface="+mn-cs"/>
                        </a:rPr>
                        <a:t>
 Der @fcunion #Berlin schnuppert am europäischen #Fußball. @MaxKruse_10 schwärmt von der @EuropaLeague will aber nicht in der neuen #Europa #Conference #League spielen.
https://t.co/Rn03T0JNXF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extLst>
                  <a:ext uri="{0D108BD9-81ED-4DB2-BD59-A6C34878D82A}">
                    <a16:rowId xmlns:a16="http://schemas.microsoft.com/office/drawing/2014/main" val="3914694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15:56:58</a:t>
                      </a:r>
                      <a:r>
                        <a:rPr kumimoji="0" lang="de-DE" sz="1000" b="0" i="0" u="none" strike="noStrike" kern="1200" cap="none" spc="0" normalizeH="0" baseline="0" noProof="0">
                          <a:ln>
                            <a:noFill/>
                          </a:ln>
                          <a:solidFill>
                            <a:prstClr val="black"/>
                          </a:solidFill>
                          <a:effectLst/>
                          <a:uLnTx/>
                          <a:uFillTx/>
                          <a:latin typeface="+mn-lt"/>
                          <a:ea typeface="+mn-ea"/>
                          <a:cs typeface="+mn-cs"/>
                        </a:rPr>
                        <a:t>
 Der Machtkampf in der Berliner #AfD ist entschieden: Kristin Brinker steht nach einem Pakt mit dem rechtsextremen Parteiflügel an der Spitze. #Berlin https://t.co/rQtVEvjSw6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extLst>
                  <a:ext uri="{0D108BD9-81ED-4DB2-BD59-A6C34878D82A}">
                    <a16:rowId xmlns:a16="http://schemas.microsoft.com/office/drawing/2014/main" val="2975529825"/>
                  </a:ext>
                </a:extLst>
              </a:tr>
            </a:tbl>
          </a:graphicData>
        </a:graphic>
      </p:graphicFrame>
      <p:sp>
        <p:nvSpPr>
          <p:cNvPr id="4" name="Text Placeholder 3">
            <a:extLst>
              <a:ext uri="{FF2B5EF4-FFF2-40B4-BE49-F238E27FC236}">
                <a16:creationId xmlns:a16="http://schemas.microsoft.com/office/drawing/2014/main" id="{FDC2A07A-A207-4198-980F-254A6E8E780A}"/>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10540437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9693-EB14-4A81-9075-FDF9C8E390A1}"/>
              </a:ext>
            </a:extLst>
          </p:cNvPr>
          <p:cNvSpPr>
            <a:spLocks noGrp="1"/>
          </p:cNvSpPr>
          <p:nvPr>
            <p:ph type="title"/>
          </p:nvPr>
        </p:nvSpPr>
        <p:spPr/>
        <p:txBody>
          <a:bodyPr/>
          <a:lstStyle/>
          <a:p>
            <a:r>
              <a:rPr lang="en-US"/>
              <a:t>Twitter Own and Retweeted Tweets Table | rbb|24 alle - 8 of 9</a:t>
            </a:r>
          </a:p>
        </p:txBody>
      </p:sp>
      <p:graphicFrame>
        <p:nvGraphicFramePr>
          <p:cNvPr id="5" name="Table Placeholder 4">
            <a:extLst>
              <a:ext uri="{FF2B5EF4-FFF2-40B4-BE49-F238E27FC236}">
                <a16:creationId xmlns:a16="http://schemas.microsoft.com/office/drawing/2014/main" id="{4C7D6022-26AC-4B6C-B5D7-C9532BCC2C7F}"/>
              </a:ext>
            </a:extLst>
          </p:cNvPr>
          <p:cNvGraphicFramePr>
            <a:graphicFrameLocks noGrp="1"/>
          </p:cNvGraphicFramePr>
          <p:nvPr>
            <p:ph type="tbl" sz="quarter" idx="13"/>
            <p:extLst>
              <p:ext uri="{D42A27DB-BD31-4B8C-83A1-F6EECF244321}">
                <p14:modId xmlns:p14="http://schemas.microsoft.com/office/powerpoint/2010/main" val="793098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0371019"/>
                    </a:ext>
                  </a:extLst>
                </a:gridCol>
                <a:gridCol w="1152144">
                  <a:extLst>
                    <a:ext uri="{9D8B030D-6E8A-4147-A177-3AD203B41FA5}">
                      <a16:colId xmlns:a16="http://schemas.microsoft.com/office/drawing/2014/main" val="2696651794"/>
                    </a:ext>
                  </a:extLst>
                </a:gridCol>
                <a:gridCol w="1152144">
                  <a:extLst>
                    <a:ext uri="{9D8B030D-6E8A-4147-A177-3AD203B41FA5}">
                      <a16:colId xmlns:a16="http://schemas.microsoft.com/office/drawing/2014/main" val="3275104103"/>
                    </a:ext>
                  </a:extLst>
                </a:gridCol>
                <a:gridCol w="1152144">
                  <a:extLst>
                    <a:ext uri="{9D8B030D-6E8A-4147-A177-3AD203B41FA5}">
                      <a16:colId xmlns:a16="http://schemas.microsoft.com/office/drawing/2014/main" val="4261158775"/>
                    </a:ext>
                  </a:extLst>
                </a:gridCol>
                <a:gridCol w="1152144">
                  <a:extLst>
                    <a:ext uri="{9D8B030D-6E8A-4147-A177-3AD203B41FA5}">
                      <a16:colId xmlns:a16="http://schemas.microsoft.com/office/drawing/2014/main" val="3927897292"/>
                    </a:ext>
                  </a:extLst>
                </a:gridCol>
                <a:gridCol w="1152144">
                  <a:extLst>
                    <a:ext uri="{9D8B030D-6E8A-4147-A177-3AD203B41FA5}">
                      <a16:colId xmlns:a16="http://schemas.microsoft.com/office/drawing/2014/main" val="3835419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3492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15:46:27</a:t>
                      </a:r>
                      <a:r>
                        <a:rPr kumimoji="0" lang="de-DE" sz="1000" b="0" i="0" u="none" strike="noStrike" kern="1200" cap="none" spc="0" normalizeH="0" baseline="0" noProof="0">
                          <a:ln>
                            <a:noFill/>
                          </a:ln>
                          <a:solidFill>
                            <a:prstClr val="black"/>
                          </a:solidFill>
                          <a:effectLst/>
                          <a:uLnTx/>
                          <a:uFillTx/>
                          <a:latin typeface="+mn-lt"/>
                          <a:ea typeface="+mn-ea"/>
                          <a:cs typeface="+mn-cs"/>
                        </a:rPr>
                        <a:t>
 Der Berliner Patrick Hausding kämpft für #Olympia. Beim #Weltcup in #Tokio will der erfolgreichste deutsche Wasserspringer einen #Startplatz für #Deutschland holen, es ist die letzte Chance. #Wasserspringen #Coronakrise
https://t.co/Qq5iq0p0FS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0.0092 %</a:t>
                      </a:r>
                    </a:p>
                  </a:txBody>
                  <a:tcPr/>
                </a:tc>
                <a:extLst>
                  <a:ext uri="{0D108BD9-81ED-4DB2-BD59-A6C34878D82A}">
                    <a16:rowId xmlns:a16="http://schemas.microsoft.com/office/drawing/2014/main" val="2598527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15:39:15</a:t>
                      </a:r>
                      <a:r>
                        <a:rPr kumimoji="0" lang="de-DE" sz="1000" b="0" i="0" u="none" strike="noStrike" kern="1200" cap="none" spc="0" normalizeH="0" baseline="0" noProof="0">
                          <a:ln>
                            <a:noFill/>
                          </a:ln>
                          <a:solidFill>
                            <a:prstClr val="black"/>
                          </a:solidFill>
                          <a:effectLst/>
                          <a:uLnTx/>
                          <a:uFillTx/>
                          <a:latin typeface="+mn-lt"/>
                          <a:ea typeface="+mn-ea"/>
                          <a:cs typeface="+mn-cs"/>
                        </a:rPr>
                        <a:t>
 Defensiv enorm #stark, aber offensiv viel zu #harmlos. Die Analyse vom @Bundesliga_DE Spiel @HerthaBSC #Berlin  gegen den @BVB #Dortmund. Es fehlte "der letzte #Punch". 
https://t.co/Libz6lTBWP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0.0034 %</a:t>
                      </a:r>
                    </a:p>
                  </a:txBody>
                  <a:tcPr/>
                </a:tc>
                <a:extLst>
                  <a:ext uri="{0D108BD9-81ED-4DB2-BD59-A6C34878D82A}">
                    <a16:rowId xmlns:a16="http://schemas.microsoft.com/office/drawing/2014/main" val="2196491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14:32:26</a:t>
                      </a:r>
                      <a:r>
                        <a:rPr kumimoji="0" lang="de-DE" sz="1000" b="0" i="0" u="none" strike="noStrike" kern="1200" cap="none" spc="0" normalizeH="0" baseline="0" noProof="0">
                          <a:ln>
                            <a:noFill/>
                          </a:ln>
                          <a:solidFill>
                            <a:prstClr val="black"/>
                          </a:solidFill>
                          <a:effectLst/>
                          <a:uLnTx/>
                          <a:uFillTx/>
                          <a:latin typeface="+mn-lt"/>
                          <a:ea typeface="+mn-ea"/>
                          <a:cs typeface="+mn-cs"/>
                        </a:rPr>
                        <a:t>
 Ministerpräsident Dietmar Woidke fordert  mehr Widerstand gegen rassistische Gewalt in @Brandenburg. 
https://t.co/10wsNv1z9N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extLst>
                  <a:ext uri="{0D108BD9-81ED-4DB2-BD59-A6C34878D82A}">
                    <a16:rowId xmlns:a16="http://schemas.microsoft.com/office/drawing/2014/main" val="2878811958"/>
                  </a:ext>
                </a:extLst>
              </a:tr>
            </a:tbl>
          </a:graphicData>
        </a:graphic>
      </p:graphicFrame>
      <p:sp>
        <p:nvSpPr>
          <p:cNvPr id="4" name="Text Placeholder 3">
            <a:extLst>
              <a:ext uri="{FF2B5EF4-FFF2-40B4-BE49-F238E27FC236}">
                <a16:creationId xmlns:a16="http://schemas.microsoft.com/office/drawing/2014/main" id="{F30430B7-F840-49AC-B6E1-A25264667B4B}"/>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4092615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4177A-0C47-492F-A183-0B1574488020}"/>
              </a:ext>
            </a:extLst>
          </p:cNvPr>
          <p:cNvSpPr>
            <a:spLocks noGrp="1"/>
          </p:cNvSpPr>
          <p:nvPr>
            <p:ph type="title"/>
          </p:nvPr>
        </p:nvSpPr>
        <p:spPr/>
        <p:txBody>
          <a:bodyPr/>
          <a:lstStyle/>
          <a:p>
            <a:r>
              <a:rPr lang="en-US"/>
              <a:t>Twitter Own and Retweeted Tweets Table | rbb|24 alle - 9 of 9</a:t>
            </a:r>
          </a:p>
        </p:txBody>
      </p:sp>
      <p:graphicFrame>
        <p:nvGraphicFramePr>
          <p:cNvPr id="5" name="Table Placeholder 4">
            <a:extLst>
              <a:ext uri="{FF2B5EF4-FFF2-40B4-BE49-F238E27FC236}">
                <a16:creationId xmlns:a16="http://schemas.microsoft.com/office/drawing/2014/main" id="{35869FC0-B515-45ED-BE07-DD8EF630AEFE}"/>
              </a:ext>
            </a:extLst>
          </p:cNvPr>
          <p:cNvGraphicFramePr>
            <a:graphicFrameLocks noGrp="1"/>
          </p:cNvGraphicFramePr>
          <p:nvPr>
            <p:ph type="tbl" sz="quarter" idx="13"/>
            <p:extLst>
              <p:ext uri="{D42A27DB-BD31-4B8C-83A1-F6EECF244321}">
                <p14:modId xmlns:p14="http://schemas.microsoft.com/office/powerpoint/2010/main" val="1224915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32937118"/>
                    </a:ext>
                  </a:extLst>
                </a:gridCol>
                <a:gridCol w="1152144">
                  <a:extLst>
                    <a:ext uri="{9D8B030D-6E8A-4147-A177-3AD203B41FA5}">
                      <a16:colId xmlns:a16="http://schemas.microsoft.com/office/drawing/2014/main" val="2094735638"/>
                    </a:ext>
                  </a:extLst>
                </a:gridCol>
                <a:gridCol w="1152144">
                  <a:extLst>
                    <a:ext uri="{9D8B030D-6E8A-4147-A177-3AD203B41FA5}">
                      <a16:colId xmlns:a16="http://schemas.microsoft.com/office/drawing/2014/main" val="4123184080"/>
                    </a:ext>
                  </a:extLst>
                </a:gridCol>
                <a:gridCol w="1152144">
                  <a:extLst>
                    <a:ext uri="{9D8B030D-6E8A-4147-A177-3AD203B41FA5}">
                      <a16:colId xmlns:a16="http://schemas.microsoft.com/office/drawing/2014/main" val="3513922635"/>
                    </a:ext>
                  </a:extLst>
                </a:gridCol>
                <a:gridCol w="1152144">
                  <a:extLst>
                    <a:ext uri="{9D8B030D-6E8A-4147-A177-3AD203B41FA5}">
                      <a16:colId xmlns:a16="http://schemas.microsoft.com/office/drawing/2014/main" val="992539983"/>
                    </a:ext>
                  </a:extLst>
                </a:gridCol>
                <a:gridCol w="1152144">
                  <a:extLst>
                    <a:ext uri="{9D8B030D-6E8A-4147-A177-3AD203B41FA5}">
                      <a16:colId xmlns:a16="http://schemas.microsoft.com/office/drawing/2014/main" val="687255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22639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13:18:54</a:t>
                      </a:r>
                      <a:r>
                        <a:rPr kumimoji="0" lang="de-DE" sz="1000" b="0" i="0" u="none" strike="noStrike" kern="1200" cap="none" spc="0" normalizeH="0" baseline="0" noProof="0">
                          <a:ln>
                            <a:noFill/>
                          </a:ln>
                          <a:solidFill>
                            <a:prstClr val="black"/>
                          </a:solidFill>
                          <a:effectLst/>
                          <a:uLnTx/>
                          <a:uFillTx/>
                          <a:latin typeface="+mn-lt"/>
                          <a:ea typeface="+mn-ea"/>
                          <a:cs typeface="+mn-cs"/>
                        </a:rPr>
                        <a:t>
 Havarie legt Wasserversorgung in Wohnblocks in #Berlin Neu-Hohenschönhausen lahm. https://t.co/AUQjKOgHzW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extLst>
                  <a:ext uri="{0D108BD9-81ED-4DB2-BD59-A6C34878D82A}">
                    <a16:rowId xmlns:a16="http://schemas.microsoft.com/office/drawing/2014/main" val="3600340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13:15:31</a:t>
                      </a:r>
                      <a:r>
                        <a:rPr kumimoji="0" lang="de-DE" sz="1000" b="0" i="0" u="none" strike="noStrike" kern="1200" cap="none" spc="0" normalizeH="0" baseline="0" noProof="0">
                          <a:ln>
                            <a:noFill/>
                          </a:ln>
                          <a:solidFill>
                            <a:prstClr val="black"/>
                          </a:solidFill>
                          <a:effectLst/>
                          <a:uLnTx/>
                          <a:uFillTx/>
                          <a:latin typeface="+mn-lt"/>
                          <a:ea typeface="+mn-ea"/>
                          <a:cs typeface="+mn-cs"/>
                        </a:rPr>
                        <a:t>
 Zwei Frauen sollen Fassaden in #Berlin  #Neukölln besprüht haben. https://t.co/uvnlN44tSn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0.0172 %</a:t>
                      </a:r>
                    </a:p>
                  </a:txBody>
                  <a:tcPr/>
                </a:tc>
                <a:extLst>
                  <a:ext uri="{0D108BD9-81ED-4DB2-BD59-A6C34878D82A}">
                    <a16:rowId xmlns:a16="http://schemas.microsoft.com/office/drawing/2014/main" val="2013941080"/>
                  </a:ext>
                </a:extLst>
              </a:tr>
            </a:tbl>
          </a:graphicData>
        </a:graphic>
      </p:graphicFrame>
      <p:sp>
        <p:nvSpPr>
          <p:cNvPr id="4" name="Text Placeholder 3">
            <a:extLst>
              <a:ext uri="{FF2B5EF4-FFF2-40B4-BE49-F238E27FC236}">
                <a16:creationId xmlns:a16="http://schemas.microsoft.com/office/drawing/2014/main" id="{86F64CBD-3340-476F-8AD9-1ABE464FB42E}"/>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3646684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48A3E-B748-4046-9B1C-CB75801F388E}"/>
              </a:ext>
            </a:extLst>
          </p:cNvPr>
          <p:cNvSpPr>
            <a:spLocks noGrp="1"/>
          </p:cNvSpPr>
          <p:nvPr>
            <p:ph type="title"/>
          </p:nvPr>
        </p:nvSpPr>
        <p:spPr/>
        <p:txBody>
          <a:bodyPr/>
          <a:lstStyle/>
          <a:p>
            <a:r>
              <a:rPr lang="en-US"/>
              <a:t>Instagram Posts Table | rbb|24 alle - 1 of 5</a:t>
            </a:r>
          </a:p>
        </p:txBody>
      </p:sp>
      <p:graphicFrame>
        <p:nvGraphicFramePr>
          <p:cNvPr id="5" name="Table Placeholder 4">
            <a:extLst>
              <a:ext uri="{FF2B5EF4-FFF2-40B4-BE49-F238E27FC236}">
                <a16:creationId xmlns:a16="http://schemas.microsoft.com/office/drawing/2014/main" id="{C0E5A8A8-25B3-4EE7-A8C6-B998A9D5046A}"/>
              </a:ext>
            </a:extLst>
          </p:cNvPr>
          <p:cNvGraphicFramePr>
            <a:graphicFrameLocks noGrp="1"/>
          </p:cNvGraphicFramePr>
          <p:nvPr>
            <p:ph type="tbl" sz="quarter" idx="13"/>
            <p:extLst>
              <p:ext uri="{D42A27DB-BD31-4B8C-83A1-F6EECF244321}">
                <p14:modId xmlns:p14="http://schemas.microsoft.com/office/powerpoint/2010/main" val="1770598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447308691"/>
                    </a:ext>
                  </a:extLst>
                </a:gridCol>
                <a:gridCol w="1810512">
                  <a:extLst>
                    <a:ext uri="{9D8B030D-6E8A-4147-A177-3AD203B41FA5}">
                      <a16:colId xmlns:a16="http://schemas.microsoft.com/office/drawing/2014/main" val="2380218524"/>
                    </a:ext>
                  </a:extLst>
                </a:gridCol>
                <a:gridCol w="822960">
                  <a:extLst>
                    <a:ext uri="{9D8B030D-6E8A-4147-A177-3AD203B41FA5}">
                      <a16:colId xmlns:a16="http://schemas.microsoft.com/office/drawing/2014/main" val="1099681134"/>
                    </a:ext>
                  </a:extLst>
                </a:gridCol>
                <a:gridCol w="822960">
                  <a:extLst>
                    <a:ext uri="{9D8B030D-6E8A-4147-A177-3AD203B41FA5}">
                      <a16:colId xmlns:a16="http://schemas.microsoft.com/office/drawing/2014/main" val="28631591"/>
                    </a:ext>
                  </a:extLst>
                </a:gridCol>
                <a:gridCol w="822960">
                  <a:extLst>
                    <a:ext uri="{9D8B030D-6E8A-4147-A177-3AD203B41FA5}">
                      <a16:colId xmlns:a16="http://schemas.microsoft.com/office/drawing/2014/main" val="3632870397"/>
                    </a:ext>
                  </a:extLst>
                </a:gridCol>
                <a:gridCol w="822960">
                  <a:extLst>
                    <a:ext uri="{9D8B030D-6E8A-4147-A177-3AD203B41FA5}">
                      <a16:colId xmlns:a16="http://schemas.microsoft.com/office/drawing/2014/main" val="2766072572"/>
                    </a:ext>
                  </a:extLst>
                </a:gridCol>
                <a:gridCol w="822960">
                  <a:extLst>
                    <a:ext uri="{9D8B030D-6E8A-4147-A177-3AD203B41FA5}">
                      <a16:colId xmlns:a16="http://schemas.microsoft.com/office/drawing/2014/main" val="3899897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4006654"/>
                  </a:ext>
                </a:extLst>
              </a:tr>
            </a:tbl>
          </a:graphicData>
        </a:graphic>
      </p:graphicFrame>
      <p:sp>
        <p:nvSpPr>
          <p:cNvPr id="4" name="Text Placeholder 3">
            <a:extLst>
              <a:ext uri="{FF2B5EF4-FFF2-40B4-BE49-F238E27FC236}">
                <a16:creationId xmlns:a16="http://schemas.microsoft.com/office/drawing/2014/main" id="{A5D3C9EC-BE85-4847-926C-2F2AF3584125}"/>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13914384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F0F35-6970-4294-8AFA-26D1712BDF3D}"/>
              </a:ext>
            </a:extLst>
          </p:cNvPr>
          <p:cNvSpPr>
            <a:spLocks noGrp="1"/>
          </p:cNvSpPr>
          <p:nvPr>
            <p:ph type="title"/>
          </p:nvPr>
        </p:nvSpPr>
        <p:spPr/>
        <p:txBody>
          <a:bodyPr/>
          <a:lstStyle/>
          <a:p>
            <a:r>
              <a:rPr lang="en-US"/>
              <a:t>Instagram Posts Table | rbb|24 alle - 2 of 5</a:t>
            </a:r>
          </a:p>
        </p:txBody>
      </p:sp>
      <p:graphicFrame>
        <p:nvGraphicFramePr>
          <p:cNvPr id="5" name="Table Placeholder 4">
            <a:extLst>
              <a:ext uri="{FF2B5EF4-FFF2-40B4-BE49-F238E27FC236}">
                <a16:creationId xmlns:a16="http://schemas.microsoft.com/office/drawing/2014/main" id="{6B4FE2D4-42A6-4439-B33A-2A176A302105}"/>
              </a:ext>
            </a:extLst>
          </p:cNvPr>
          <p:cNvGraphicFramePr>
            <a:graphicFrameLocks noGrp="1"/>
          </p:cNvGraphicFramePr>
          <p:nvPr>
            <p:ph type="tbl" sz="quarter" idx="13"/>
            <p:extLst>
              <p:ext uri="{D42A27DB-BD31-4B8C-83A1-F6EECF244321}">
                <p14:modId xmlns:p14="http://schemas.microsoft.com/office/powerpoint/2010/main" val="166953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87984338"/>
                    </a:ext>
                  </a:extLst>
                </a:gridCol>
                <a:gridCol w="1810512">
                  <a:extLst>
                    <a:ext uri="{9D8B030D-6E8A-4147-A177-3AD203B41FA5}">
                      <a16:colId xmlns:a16="http://schemas.microsoft.com/office/drawing/2014/main" val="1387406105"/>
                    </a:ext>
                  </a:extLst>
                </a:gridCol>
                <a:gridCol w="822960">
                  <a:extLst>
                    <a:ext uri="{9D8B030D-6E8A-4147-A177-3AD203B41FA5}">
                      <a16:colId xmlns:a16="http://schemas.microsoft.com/office/drawing/2014/main" val="1711893887"/>
                    </a:ext>
                  </a:extLst>
                </a:gridCol>
                <a:gridCol w="822960">
                  <a:extLst>
                    <a:ext uri="{9D8B030D-6E8A-4147-A177-3AD203B41FA5}">
                      <a16:colId xmlns:a16="http://schemas.microsoft.com/office/drawing/2014/main" val="639925439"/>
                    </a:ext>
                  </a:extLst>
                </a:gridCol>
                <a:gridCol w="822960">
                  <a:extLst>
                    <a:ext uri="{9D8B030D-6E8A-4147-A177-3AD203B41FA5}">
                      <a16:colId xmlns:a16="http://schemas.microsoft.com/office/drawing/2014/main" val="4204577121"/>
                    </a:ext>
                  </a:extLst>
                </a:gridCol>
                <a:gridCol w="822960">
                  <a:extLst>
                    <a:ext uri="{9D8B030D-6E8A-4147-A177-3AD203B41FA5}">
                      <a16:colId xmlns:a16="http://schemas.microsoft.com/office/drawing/2014/main" val="3939021431"/>
                    </a:ext>
                  </a:extLst>
                </a:gridCol>
                <a:gridCol w="822960">
                  <a:extLst>
                    <a:ext uri="{9D8B030D-6E8A-4147-A177-3AD203B41FA5}">
                      <a16:colId xmlns:a16="http://schemas.microsoft.com/office/drawing/2014/main" val="1052797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1400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rbb24 - 2021-03-14 12:09:45</a:t>
                      </a:r>
                      <a:r>
                        <a:rPr kumimoji="0" lang="de-DE" sz="1000" b="0" i="0" u="none" strike="noStrike" kern="1200" cap="none" spc="0" normalizeH="0" baseline="0" noProof="0">
                          <a:ln>
                            <a:noFill/>
                          </a:ln>
                          <a:solidFill>
                            <a:prstClr val="black"/>
                          </a:solidFill>
                          <a:effectLst/>
                          <a:uLnTx/>
                          <a:uFillTx/>
                          <a:latin typeface="+mn-lt"/>
                          <a:ea typeface="+mn-ea"/>
                          <a:cs typeface="+mn-cs"/>
                        </a:rPr>
                        <a:t>
 Ein Kriminalfall, der sich im September 1997 zugetragen hat: Der 20-jährige Matthias verlässt am Abend das Restaurant seiner Eltern in Geltow bei Potsdam. Er macht sich zu Fuß auf den kurzen Weg nach Hause. Als seine Mutter wenig später nachkommt, findet sie alle Türen offen. Das Auto und ihr Sohn sind spurlos verschwunden.
Staffel 2 unseres Crime-Podcasts "Im Visier - Verbrecherjagd in Berlin und Brandenburg" ist wie immer abrufbar bei allen gängigen Podcastanbietern (die Links gibt's bei uns in der Bio)
Unsere Hosts: Teresa Sickert (cluychaz) und Uwe Madel. Teresa ist freie Moderatorin, Autorin und produziert Podcasts u.a. für Spiegel Online, Vice und Audible. Uwe Madel moderiert seit fast 30 Jahren im rbbfernsehen das Kriminalmagazin "Täter, Opfer, Polizei" und ist Ehrenkommissar der polizeibrandenburg. In "Im Visier" berichten sie über reale Fälle aus Berlin und Brandenburg, die auch Jahre später noch unter die Haut gehen. Zu Wort kommen Ermittlerinnen und Ermittler, Sachverständ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159980334_573000463678839_975460671191719887_n.jpg?_nc_cat=110&amp;ccb=1-3&amp;_nc_sid=8ae9d6&amp;_nc_ohc=96x_bC2pkggAX9ML9yn&amp;_nc_ht=scontent-iad3-1.cdninstagram.com&amp;oh=23e03dd329fd9d524e75abfc41a02579&amp;oe=607799F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16.03.2021 13:14:07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37063141"/>
                  </a:ext>
                </a:extLst>
              </a:tr>
            </a:tbl>
          </a:graphicData>
        </a:graphic>
      </p:graphicFrame>
      <p:sp>
        <p:nvSpPr>
          <p:cNvPr id="4" name="Text Placeholder 3">
            <a:extLst>
              <a:ext uri="{FF2B5EF4-FFF2-40B4-BE49-F238E27FC236}">
                <a16:creationId xmlns:a16="http://schemas.microsoft.com/office/drawing/2014/main" id="{3D4E195E-0538-48A7-AC09-9AC35F36B025}"/>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23847333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9CA8F-5088-413E-B8FC-0BE349846046}"/>
              </a:ext>
            </a:extLst>
          </p:cNvPr>
          <p:cNvSpPr>
            <a:spLocks noGrp="1"/>
          </p:cNvSpPr>
          <p:nvPr>
            <p:ph type="title"/>
          </p:nvPr>
        </p:nvSpPr>
        <p:spPr/>
        <p:txBody>
          <a:bodyPr/>
          <a:lstStyle/>
          <a:p>
            <a:r>
              <a:rPr lang="en-US"/>
              <a:t>Instagram Posts Table | rbb|24 alle - 3 of 5</a:t>
            </a:r>
          </a:p>
        </p:txBody>
      </p:sp>
      <p:graphicFrame>
        <p:nvGraphicFramePr>
          <p:cNvPr id="5" name="Table Placeholder 4">
            <a:extLst>
              <a:ext uri="{FF2B5EF4-FFF2-40B4-BE49-F238E27FC236}">
                <a16:creationId xmlns:a16="http://schemas.microsoft.com/office/drawing/2014/main" id="{AB9A6DC9-F84F-41B6-A35D-78DBB6A36CD0}"/>
              </a:ext>
            </a:extLst>
          </p:cNvPr>
          <p:cNvGraphicFramePr>
            <a:graphicFrameLocks noGrp="1"/>
          </p:cNvGraphicFramePr>
          <p:nvPr>
            <p:ph type="tbl" sz="quarter" idx="13"/>
            <p:extLst>
              <p:ext uri="{D42A27DB-BD31-4B8C-83A1-F6EECF244321}">
                <p14:modId xmlns:p14="http://schemas.microsoft.com/office/powerpoint/2010/main" val="2053797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59586233"/>
                    </a:ext>
                  </a:extLst>
                </a:gridCol>
                <a:gridCol w="1810512">
                  <a:extLst>
                    <a:ext uri="{9D8B030D-6E8A-4147-A177-3AD203B41FA5}">
                      <a16:colId xmlns:a16="http://schemas.microsoft.com/office/drawing/2014/main" val="3881635555"/>
                    </a:ext>
                  </a:extLst>
                </a:gridCol>
                <a:gridCol w="822960">
                  <a:extLst>
                    <a:ext uri="{9D8B030D-6E8A-4147-A177-3AD203B41FA5}">
                      <a16:colId xmlns:a16="http://schemas.microsoft.com/office/drawing/2014/main" val="2805956988"/>
                    </a:ext>
                  </a:extLst>
                </a:gridCol>
                <a:gridCol w="822960">
                  <a:extLst>
                    <a:ext uri="{9D8B030D-6E8A-4147-A177-3AD203B41FA5}">
                      <a16:colId xmlns:a16="http://schemas.microsoft.com/office/drawing/2014/main" val="1428170199"/>
                    </a:ext>
                  </a:extLst>
                </a:gridCol>
                <a:gridCol w="822960">
                  <a:extLst>
                    <a:ext uri="{9D8B030D-6E8A-4147-A177-3AD203B41FA5}">
                      <a16:colId xmlns:a16="http://schemas.microsoft.com/office/drawing/2014/main" val="2466898509"/>
                    </a:ext>
                  </a:extLst>
                </a:gridCol>
                <a:gridCol w="822960">
                  <a:extLst>
                    <a:ext uri="{9D8B030D-6E8A-4147-A177-3AD203B41FA5}">
                      <a16:colId xmlns:a16="http://schemas.microsoft.com/office/drawing/2014/main" val="2497862278"/>
                    </a:ext>
                  </a:extLst>
                </a:gridCol>
                <a:gridCol w="822960">
                  <a:extLst>
                    <a:ext uri="{9D8B030D-6E8A-4147-A177-3AD203B41FA5}">
                      <a16:colId xmlns:a16="http://schemas.microsoft.com/office/drawing/2014/main" val="4016666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2744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rbb24 - 2021-03-13 18:45:20</a:t>
                      </a:r>
                      <a:r>
                        <a:rPr kumimoji="0" lang="de-DE" sz="1000" b="0" i="0" u="none" strike="noStrike" kern="1200" cap="none" spc="0" normalizeH="0" baseline="0" noProof="0">
                          <a:ln>
                            <a:noFill/>
                          </a:ln>
                          <a:solidFill>
                            <a:prstClr val="black"/>
                          </a:solidFill>
                          <a:effectLst/>
                          <a:uLnTx/>
                          <a:uFillTx/>
                          <a:latin typeface="+mn-lt"/>
                          <a:ea typeface="+mn-ea"/>
                          <a:cs typeface="+mn-cs"/>
                        </a:rPr>
                        <a:t>
 Inzidenz von 135,5: Der Landkreis Elbe-Elster müsste eigentlich handeln, doch der Landrat hält das nicht für nötig. Mehr dazu 👉 Link in Bio
#ElbeElster #Brandenburg #Inzidenz #Corona #Massnahmen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159488295_768882427149678_5443488104814002674_n.jpg?_nc_cat=106&amp;ccb=1-3&amp;_nc_sid=8ae9d6&amp;_nc_ohc=aKjhUcbpRQwAX-xjt4n&amp;_nc_ht=scontent-iad3-1.cdninstagram.com&amp;oh=bc9c71ad6b597e0097fd36cd6519655c&amp;oe=6077FF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16.03.2021 13:14:07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68843605"/>
                  </a:ext>
                </a:extLst>
              </a:tr>
            </a:tbl>
          </a:graphicData>
        </a:graphic>
      </p:graphicFrame>
      <p:sp>
        <p:nvSpPr>
          <p:cNvPr id="4" name="Text Placeholder 3">
            <a:extLst>
              <a:ext uri="{FF2B5EF4-FFF2-40B4-BE49-F238E27FC236}">
                <a16:creationId xmlns:a16="http://schemas.microsoft.com/office/drawing/2014/main" id="{83F2B653-9A17-4CAC-9586-08446E106803}"/>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24172199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7E2D3-6D07-4069-8002-86E2F7F1DBF9}"/>
              </a:ext>
            </a:extLst>
          </p:cNvPr>
          <p:cNvSpPr>
            <a:spLocks noGrp="1"/>
          </p:cNvSpPr>
          <p:nvPr>
            <p:ph type="title"/>
          </p:nvPr>
        </p:nvSpPr>
        <p:spPr/>
        <p:txBody>
          <a:bodyPr/>
          <a:lstStyle/>
          <a:p>
            <a:r>
              <a:rPr lang="en-US"/>
              <a:t>Instagram Posts Table | rbb|24 alle - 4 of 5</a:t>
            </a:r>
          </a:p>
        </p:txBody>
      </p:sp>
      <p:graphicFrame>
        <p:nvGraphicFramePr>
          <p:cNvPr id="5" name="Table Placeholder 4">
            <a:extLst>
              <a:ext uri="{FF2B5EF4-FFF2-40B4-BE49-F238E27FC236}">
                <a16:creationId xmlns:a16="http://schemas.microsoft.com/office/drawing/2014/main" id="{7AAC2C9C-76E8-42EC-A75B-96A2B4949D45}"/>
              </a:ext>
            </a:extLst>
          </p:cNvPr>
          <p:cNvGraphicFramePr>
            <a:graphicFrameLocks noGrp="1"/>
          </p:cNvGraphicFramePr>
          <p:nvPr>
            <p:ph type="tbl" sz="quarter" idx="13"/>
            <p:extLst>
              <p:ext uri="{D42A27DB-BD31-4B8C-83A1-F6EECF244321}">
                <p14:modId xmlns:p14="http://schemas.microsoft.com/office/powerpoint/2010/main" val="1841936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570852"/>
                    </a:ext>
                  </a:extLst>
                </a:gridCol>
                <a:gridCol w="1810512">
                  <a:extLst>
                    <a:ext uri="{9D8B030D-6E8A-4147-A177-3AD203B41FA5}">
                      <a16:colId xmlns:a16="http://schemas.microsoft.com/office/drawing/2014/main" val="3992871852"/>
                    </a:ext>
                  </a:extLst>
                </a:gridCol>
                <a:gridCol w="822960">
                  <a:extLst>
                    <a:ext uri="{9D8B030D-6E8A-4147-A177-3AD203B41FA5}">
                      <a16:colId xmlns:a16="http://schemas.microsoft.com/office/drawing/2014/main" val="3567335760"/>
                    </a:ext>
                  </a:extLst>
                </a:gridCol>
                <a:gridCol w="822960">
                  <a:extLst>
                    <a:ext uri="{9D8B030D-6E8A-4147-A177-3AD203B41FA5}">
                      <a16:colId xmlns:a16="http://schemas.microsoft.com/office/drawing/2014/main" val="2106513608"/>
                    </a:ext>
                  </a:extLst>
                </a:gridCol>
                <a:gridCol w="822960">
                  <a:extLst>
                    <a:ext uri="{9D8B030D-6E8A-4147-A177-3AD203B41FA5}">
                      <a16:colId xmlns:a16="http://schemas.microsoft.com/office/drawing/2014/main" val="3807446877"/>
                    </a:ext>
                  </a:extLst>
                </a:gridCol>
                <a:gridCol w="822960">
                  <a:extLst>
                    <a:ext uri="{9D8B030D-6E8A-4147-A177-3AD203B41FA5}">
                      <a16:colId xmlns:a16="http://schemas.microsoft.com/office/drawing/2014/main" val="3580248224"/>
                    </a:ext>
                  </a:extLst>
                </a:gridCol>
                <a:gridCol w="822960">
                  <a:extLst>
                    <a:ext uri="{9D8B030D-6E8A-4147-A177-3AD203B41FA5}">
                      <a16:colId xmlns:a16="http://schemas.microsoft.com/office/drawing/2014/main" val="275891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3135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rbb24 - 2021-03-13 17:40:54</a:t>
                      </a:r>
                      <a:r>
                        <a:rPr kumimoji="0" lang="de-DE" sz="1000" b="0" i="0" u="none" strike="noStrike" kern="1200" cap="none" spc="0" normalizeH="0" baseline="0" noProof="0">
                          <a:ln>
                            <a:noFill/>
                          </a:ln>
                          <a:solidFill>
                            <a:prstClr val="black"/>
                          </a:solidFill>
                          <a:effectLst/>
                          <a:uLnTx/>
                          <a:uFillTx/>
                          <a:latin typeface="+mn-lt"/>
                          <a:ea typeface="+mn-ea"/>
                          <a:cs typeface="+mn-cs"/>
                        </a:rPr>
                        <a:t>
 Bei mehreren Demonstrationen in Berlin ist am Samstag gegen die Corona-Politik protestiert worden.
Die größte Demonstration begann am Mittag am Bundesgesundheitsministerium in der Friedrichstraße. Dort versammelten sich bis zu 1.000 Menschen, wie ein Polizeisprecher rbb|24 sagte. Am Nachmittag reduzierte sich die Teilnehmerzahl auf etwa 500. Die Protestveranstaltung trage den Titel "Für Bildung, kulturelle Werte und gesunde Entfaltung unserer Kinder".
Die Polizei sei vor Ort und kontrolliere, ob die Abstandsregelungen und die Maskenpflicht eingehalten werden, sagte der Polizeisprecher. Bislang gab es demnach keine Zwischenfälle.
Mehr Infos? 👉 Link in Bio!
#berlin #coronademo #coronademoberlin #demonstration #corona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159184829_468828410968967_2618708537071502148_n.jpg?_nc_cat=105&amp;ccb=1-3&amp;_nc_sid=8ae9d6&amp;_nc_ohc=TN2p93KVzhQAX-9UD5h&amp;_nc_ht=scontent-iad3-1.cdninstagram.com&amp;oh=6c8a172ab1cc4c9472d5a36715038002&amp;oe=6077F8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16.03.2021 13:14:07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27792055"/>
                  </a:ext>
                </a:extLst>
              </a:tr>
            </a:tbl>
          </a:graphicData>
        </a:graphic>
      </p:graphicFrame>
      <p:sp>
        <p:nvSpPr>
          <p:cNvPr id="4" name="Text Placeholder 3">
            <a:extLst>
              <a:ext uri="{FF2B5EF4-FFF2-40B4-BE49-F238E27FC236}">
                <a16:creationId xmlns:a16="http://schemas.microsoft.com/office/drawing/2014/main" id="{D2CCF993-2283-45C8-AFCA-15698839BE82}"/>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26965417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DCB06-D827-4D2A-8094-9E036D2E9F32}"/>
              </a:ext>
            </a:extLst>
          </p:cNvPr>
          <p:cNvSpPr>
            <a:spLocks noGrp="1"/>
          </p:cNvSpPr>
          <p:nvPr>
            <p:ph type="title"/>
          </p:nvPr>
        </p:nvSpPr>
        <p:spPr/>
        <p:txBody>
          <a:bodyPr/>
          <a:lstStyle/>
          <a:p>
            <a:r>
              <a:rPr lang="en-US"/>
              <a:t>Instagram Posts Table | rbb|24 alle - 5 of 5</a:t>
            </a:r>
          </a:p>
        </p:txBody>
      </p:sp>
      <p:graphicFrame>
        <p:nvGraphicFramePr>
          <p:cNvPr id="5" name="Table Placeholder 4">
            <a:extLst>
              <a:ext uri="{FF2B5EF4-FFF2-40B4-BE49-F238E27FC236}">
                <a16:creationId xmlns:a16="http://schemas.microsoft.com/office/drawing/2014/main" id="{42464CD2-06FA-4557-82A4-D1FF21BE67E6}"/>
              </a:ext>
            </a:extLst>
          </p:cNvPr>
          <p:cNvGraphicFramePr>
            <a:graphicFrameLocks noGrp="1"/>
          </p:cNvGraphicFramePr>
          <p:nvPr>
            <p:ph type="tbl" sz="quarter" idx="13"/>
            <p:extLst>
              <p:ext uri="{D42A27DB-BD31-4B8C-83A1-F6EECF244321}">
                <p14:modId xmlns:p14="http://schemas.microsoft.com/office/powerpoint/2010/main" val="3966237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452991487"/>
                    </a:ext>
                  </a:extLst>
                </a:gridCol>
                <a:gridCol w="1810512">
                  <a:extLst>
                    <a:ext uri="{9D8B030D-6E8A-4147-A177-3AD203B41FA5}">
                      <a16:colId xmlns:a16="http://schemas.microsoft.com/office/drawing/2014/main" val="2903500714"/>
                    </a:ext>
                  </a:extLst>
                </a:gridCol>
                <a:gridCol w="822960">
                  <a:extLst>
                    <a:ext uri="{9D8B030D-6E8A-4147-A177-3AD203B41FA5}">
                      <a16:colId xmlns:a16="http://schemas.microsoft.com/office/drawing/2014/main" val="3022534028"/>
                    </a:ext>
                  </a:extLst>
                </a:gridCol>
                <a:gridCol w="822960">
                  <a:extLst>
                    <a:ext uri="{9D8B030D-6E8A-4147-A177-3AD203B41FA5}">
                      <a16:colId xmlns:a16="http://schemas.microsoft.com/office/drawing/2014/main" val="2176637018"/>
                    </a:ext>
                  </a:extLst>
                </a:gridCol>
                <a:gridCol w="822960">
                  <a:extLst>
                    <a:ext uri="{9D8B030D-6E8A-4147-A177-3AD203B41FA5}">
                      <a16:colId xmlns:a16="http://schemas.microsoft.com/office/drawing/2014/main" val="2316135665"/>
                    </a:ext>
                  </a:extLst>
                </a:gridCol>
                <a:gridCol w="822960">
                  <a:extLst>
                    <a:ext uri="{9D8B030D-6E8A-4147-A177-3AD203B41FA5}">
                      <a16:colId xmlns:a16="http://schemas.microsoft.com/office/drawing/2014/main" val="2513648951"/>
                    </a:ext>
                  </a:extLst>
                </a:gridCol>
                <a:gridCol w="822960">
                  <a:extLst>
                    <a:ext uri="{9D8B030D-6E8A-4147-A177-3AD203B41FA5}">
                      <a16:colId xmlns:a16="http://schemas.microsoft.com/office/drawing/2014/main" val="823583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9382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rbb24 - 2021-03-13 16:13:34</a:t>
                      </a:r>
                      <a:r>
                        <a:rPr kumimoji="0" lang="en-US" sz="1000" b="0" i="0" u="none" strike="noStrike" kern="1200" cap="none" spc="0" normalizeH="0" baseline="0" noProof="0">
                          <a:ln>
                            <a:noFill/>
                          </a:ln>
                          <a:solidFill>
                            <a:prstClr val="black"/>
                          </a:solidFill>
                          <a:effectLst/>
                          <a:uLnTx/>
                          <a:uFillTx/>
                          <a:latin typeface="+mn-lt"/>
                          <a:ea typeface="+mn-ea"/>
                          <a:cs typeface="+mn-cs"/>
                        </a:rPr>
                        <a:t>
 Wegen fortschreitender Corona-Impfungen und schnellerer Testverfahren: Der Veranstalter des Berlin-Marathons ist sich sicher, dass das Event am 26. September stattfinden kann.
👉 https://rbburl.de/berlinmarathon
#berlin #berlinmarathon #sportevent #marathon #sport #coronalockerungen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159257014_425961608705902_4026530342061881766_n.jpg?_nc_cat=111&amp;ccb=1-3&amp;_nc_sid=8ae9d6&amp;_nc_ohc=H04SU86Prr4AX-NAmTy&amp;_nc_ht=scontent-iad3-1.cdninstagram.com&amp;oh=557bbaebf967b4366b6a71d22ace3d5d&amp;oe=60763E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16.03.2021 13:14:07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9181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rbb24 - 2021-03-13 10:18:05</a:t>
                      </a:r>
                      <a:r>
                        <a:rPr kumimoji="0" lang="de-DE" sz="1000" b="0" i="0" u="none" strike="noStrike" kern="1200" cap="none" spc="0" normalizeH="0" baseline="0" noProof="0">
                          <a:ln>
                            <a:noFill/>
                          </a:ln>
                          <a:solidFill>
                            <a:prstClr val="black"/>
                          </a:solidFill>
                          <a:effectLst/>
                          <a:uLnTx/>
                          <a:uFillTx/>
                          <a:latin typeface="+mn-lt"/>
                          <a:ea typeface="+mn-ea"/>
                          <a:cs typeface="+mn-cs"/>
                        </a:rPr>
                        <a:t>
 ❄️ Arktis oder Uckermark? Schaut man sich die Eisschollen-Wellen an, könnte man meinen, gleich kommt ein 🐻‍❄️ . Ist dann aber doch "nur" der Unteruckersee.
#unteruckersee #uckermark #brandenburg #eisschollen #eisschollenwellen #eis #see #wasser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https://scontent.cdninstagram.com/v/t51.2885-15/sh0.08/e35/s640x640/159291305_122730926460117_8438851192948613292_n.jpg?tp=1&amp;_nc_ht=scontent.cdninstagram.com&amp;_nc_cat=109&amp;_nc_ohc=mLVce4PfuzMAX_SKPE2&amp;oh=d91c486eface74c7e5ebccaca619bab3&amp;oe=6052F823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16.03.2021 13:14:07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41340886"/>
                  </a:ext>
                </a:extLst>
              </a:tr>
            </a:tbl>
          </a:graphicData>
        </a:graphic>
      </p:graphicFrame>
      <p:sp>
        <p:nvSpPr>
          <p:cNvPr id="4" name="Text Placeholder 3">
            <a:extLst>
              <a:ext uri="{FF2B5EF4-FFF2-40B4-BE49-F238E27FC236}">
                <a16:creationId xmlns:a16="http://schemas.microsoft.com/office/drawing/2014/main" id="{34665C23-ED6A-494D-AD43-3A66E84E8A7E}"/>
              </a:ext>
            </a:extLst>
          </p:cNvPr>
          <p:cNvSpPr>
            <a:spLocks noGrp="1"/>
          </p:cNvSpPr>
          <p:nvPr>
            <p:ph type="body" sz="quarter" idx="14"/>
          </p:nvPr>
        </p:nvSpPr>
        <p:spPr/>
        <p:txBody>
          <a:bodyPr/>
          <a:lstStyle/>
          <a:p>
            <a:r>
              <a:rPr lang="en-US"/>
              <a:t>13.03.2021 - 14.03.2021</a:t>
            </a:r>
          </a:p>
        </p:txBody>
      </p:sp>
    </p:spTree>
    <p:extLst>
      <p:ext uri="{BB962C8B-B14F-4D97-AF65-F5344CB8AC3E}">
        <p14:creationId xmlns:p14="http://schemas.microsoft.com/office/powerpoint/2010/main" val="42816857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1209</Words>
  <Application>Microsoft Office PowerPoint</Application>
  <PresentationFormat>On-screen Show (4:3)</PresentationFormat>
  <Paragraphs>422</Paragraphs>
  <Slides>18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quintly_template</vt:lpstr>
      <vt:lpstr>rbb|24 - Tägliche FB, Tw, Insta-Zahlen für Morgensitzung</vt:lpstr>
      <vt:lpstr>Facebook Own Posts Table | rbb|24 alle - 1 of 3</vt:lpstr>
      <vt:lpstr>Facebook Own Posts Table | rbb|24 alle - 2 of 3</vt:lpstr>
      <vt:lpstr>Facebook Own Posts Table | rbb|24 alle - 3 of 3</vt:lpstr>
      <vt:lpstr>Twitter Own and Retweeted Tweets Table | rbb|24 alle - 1 of 9</vt:lpstr>
      <vt:lpstr>Twitter Own and Retweeted Tweets Table | rbb|24 alle - 2 of 9</vt:lpstr>
      <vt:lpstr>Twitter Own and Retweeted Tweets Table | rbb|24 alle - 3 of 9</vt:lpstr>
      <vt:lpstr>Twitter Own and Retweeted Tweets Table | rbb|24 alle - 4 of 9</vt:lpstr>
      <vt:lpstr>Twitter Own and Retweeted Tweets Table | rbb|24 alle - 5 of 9</vt:lpstr>
      <vt:lpstr>Twitter Own and Retweeted Tweets Table | rbb|24 alle - 6 of 9</vt:lpstr>
      <vt:lpstr>Twitter Own and Retweeted Tweets Table | rbb|24 alle - 7 of 9</vt:lpstr>
      <vt:lpstr>Twitter Own and Retweeted Tweets Table | rbb|24 alle - 8 of 9</vt:lpstr>
      <vt:lpstr>Twitter Own and Retweeted Tweets Table | rbb|24 alle - 9 of 9</vt:lpstr>
      <vt:lpstr>Instagram Posts Table | rbb|24 alle - 1 of 5</vt:lpstr>
      <vt:lpstr>Instagram Posts Table | rbb|24 alle - 2 of 5</vt:lpstr>
      <vt:lpstr>Instagram Posts Table | rbb|24 alle - 3 of 5</vt:lpstr>
      <vt:lpstr>Instagram Posts Table | rbb|24 alle - 4 of 5</vt:lpstr>
      <vt:lpstr>Instagram Posts Table | rbb|24 alle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rbb|24 - Tägliche FB, Tw, Insta-Zahlen für Morgensitzung</dc:title>
  <dc:creator>Frederik Peiniger</dc:creator>
  <cp:lastModifiedBy>Frederik Peiniger</cp:lastModifiedBy>
  <cp:revision>1</cp:revision>
  <dcterms:created xsi:type="dcterms:W3CDTF">2021-03-16T11:40:58Z</dcterms:created>
  <dcterms:modified xsi:type="dcterms:W3CDTF">2021-03-16T11:41:50Z</dcterms:modified>
</cp:coreProperties>
</file>