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6" r:id="rId10"/>
    <p:sldId id="267" r:id="rId11"/>
    <p:sldId id="268" r:id="rId12"/>
    <p:sldId id="269" r:id="rId13"/>
    <p:sldId id="270" r:id="rId14"/>
    <p:sldId id="271"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C2781-B8C1-4D8A-897A-62F759969560}"/>
              </a:ext>
            </a:extLst>
          </p:cNvPr>
          <p:cNvSpPr>
            <a:spLocks noGrp="1"/>
          </p:cNvSpPr>
          <p:nvPr>
            <p:ph type="ctrTitle"/>
          </p:nvPr>
        </p:nvSpPr>
        <p:spPr/>
        <p:txBody>
          <a:bodyPr/>
          <a:lstStyle/>
          <a:p>
            <a:r>
              <a:rPr lang="de-DE"/>
              <a:t>rbb|24 - Tägliche FB, Tw, Insta-Zahlen für Morgensitzung</a:t>
            </a:r>
            <a:endParaRPr lang="en-US"/>
          </a:p>
        </p:txBody>
      </p:sp>
      <p:sp>
        <p:nvSpPr>
          <p:cNvPr id="3" name="Subtitle 2">
            <a:extLst>
              <a:ext uri="{FF2B5EF4-FFF2-40B4-BE49-F238E27FC236}">
                <a16:creationId xmlns:a16="http://schemas.microsoft.com/office/drawing/2014/main" id="{BB9B00B4-AAD8-4DDB-9C65-B315E62F2178}"/>
              </a:ext>
            </a:extLst>
          </p:cNvPr>
          <p:cNvSpPr>
            <a:spLocks noGrp="1"/>
          </p:cNvSpPr>
          <p:nvPr>
            <p:ph type="subTitle" idx="1"/>
          </p:nvPr>
        </p:nvSpPr>
        <p:spPr/>
        <p:txBody>
          <a:bodyPr/>
          <a:lstStyle/>
          <a:p>
            <a:r>
              <a:rPr lang="en-US"/>
              <a:t>RBB</a:t>
            </a:r>
          </a:p>
        </p:txBody>
      </p:sp>
    </p:spTree>
    <p:extLst>
      <p:ext uri="{BB962C8B-B14F-4D97-AF65-F5344CB8AC3E}">
        <p14:creationId xmlns:p14="http://schemas.microsoft.com/office/powerpoint/2010/main" val="2783837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09BDC-61F2-48F4-92E9-5778EB86F06F}"/>
              </a:ext>
            </a:extLst>
          </p:cNvPr>
          <p:cNvSpPr>
            <a:spLocks noGrp="1"/>
          </p:cNvSpPr>
          <p:nvPr>
            <p:ph type="title"/>
          </p:nvPr>
        </p:nvSpPr>
        <p:spPr/>
        <p:txBody>
          <a:bodyPr/>
          <a:lstStyle/>
          <a:p>
            <a:r>
              <a:rPr lang="en-US"/>
              <a:t>Facebook Own Posts Table | rbb|24 alle - 1 of 5</a:t>
            </a:r>
          </a:p>
        </p:txBody>
      </p:sp>
      <p:graphicFrame>
        <p:nvGraphicFramePr>
          <p:cNvPr id="5" name="Table Placeholder 4">
            <a:extLst>
              <a:ext uri="{FF2B5EF4-FFF2-40B4-BE49-F238E27FC236}">
                <a16:creationId xmlns:a16="http://schemas.microsoft.com/office/drawing/2014/main" id="{18952280-ABC0-4F81-A660-9DA62915AF23}"/>
              </a:ext>
            </a:extLst>
          </p:cNvPr>
          <p:cNvGraphicFramePr>
            <a:graphicFrameLocks noGrp="1"/>
          </p:cNvGraphicFramePr>
          <p:nvPr>
            <p:ph type="tbl" sz="quarter" idx="13"/>
            <p:extLst>
              <p:ext uri="{D42A27DB-BD31-4B8C-83A1-F6EECF244321}">
                <p14:modId xmlns:p14="http://schemas.microsoft.com/office/powerpoint/2010/main" val="995634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88063119"/>
                    </a:ext>
                  </a:extLst>
                </a:gridCol>
                <a:gridCol w="822960">
                  <a:extLst>
                    <a:ext uri="{9D8B030D-6E8A-4147-A177-3AD203B41FA5}">
                      <a16:colId xmlns:a16="http://schemas.microsoft.com/office/drawing/2014/main" val="1092547614"/>
                    </a:ext>
                  </a:extLst>
                </a:gridCol>
                <a:gridCol w="822960">
                  <a:extLst>
                    <a:ext uri="{9D8B030D-6E8A-4147-A177-3AD203B41FA5}">
                      <a16:colId xmlns:a16="http://schemas.microsoft.com/office/drawing/2014/main" val="3372477294"/>
                    </a:ext>
                  </a:extLst>
                </a:gridCol>
                <a:gridCol w="822960">
                  <a:extLst>
                    <a:ext uri="{9D8B030D-6E8A-4147-A177-3AD203B41FA5}">
                      <a16:colId xmlns:a16="http://schemas.microsoft.com/office/drawing/2014/main" val="1121876571"/>
                    </a:ext>
                  </a:extLst>
                </a:gridCol>
                <a:gridCol w="822960">
                  <a:extLst>
                    <a:ext uri="{9D8B030D-6E8A-4147-A177-3AD203B41FA5}">
                      <a16:colId xmlns:a16="http://schemas.microsoft.com/office/drawing/2014/main" val="2344725256"/>
                    </a:ext>
                  </a:extLst>
                </a:gridCol>
                <a:gridCol w="822960">
                  <a:extLst>
                    <a:ext uri="{9D8B030D-6E8A-4147-A177-3AD203B41FA5}">
                      <a16:colId xmlns:a16="http://schemas.microsoft.com/office/drawing/2014/main" val="2240287432"/>
                    </a:ext>
                  </a:extLst>
                </a:gridCol>
                <a:gridCol w="822960">
                  <a:extLst>
                    <a:ext uri="{9D8B030D-6E8A-4147-A177-3AD203B41FA5}">
                      <a16:colId xmlns:a16="http://schemas.microsoft.com/office/drawing/2014/main" val="1265215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9953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rbb24 - 2020-09-11 14:17:14</a:t>
                      </a:r>
                      <a:r>
                        <a:rPr kumimoji="0" lang="de-DE" sz="1000" b="0" i="0" u="none" strike="noStrike" kern="1200" cap="none" spc="0" normalizeH="0" baseline="0" noProof="0">
                          <a:ln>
                            <a:noFill/>
                          </a:ln>
                          <a:solidFill>
                            <a:prstClr val="black"/>
                          </a:solidFill>
                          <a:effectLst/>
                          <a:uLnTx/>
                          <a:uFillTx/>
                          <a:latin typeface="+mn-lt"/>
                          <a:ea typeface="+mn-ea"/>
                          <a:cs typeface="+mn-cs"/>
                        </a:rPr>
                        <a:t>
 Nach rbb-Recherchen deutet vieles darauf hin: Bürger aus osteuropäischen Staaten sollen sich als Obdachlose ausgeben, um hier Sozialleistungen zu erschleichen. https://rbburl.de/obdachluxus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3359051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9318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rbb24 - 2020-04-06 21:14:52</a:t>
                      </a:r>
                      <a:r>
                        <a:rPr kumimoji="0" lang="de-DE" sz="1000" b="0" i="0" u="none" strike="noStrike" kern="1200" cap="none" spc="0" normalizeH="0" baseline="0" noProof="0">
                          <a:ln>
                            <a:noFill/>
                          </a:ln>
                          <a:solidFill>
                            <a:prstClr val="black"/>
                          </a:solidFill>
                          <a:effectLst/>
                          <a:uLnTx/>
                          <a:uFillTx/>
                          <a:latin typeface="+mn-lt"/>
                          <a:ea typeface="+mn-ea"/>
                          <a:cs typeface="+mn-cs"/>
                        </a:rPr>
                        <a:t>
 Ausgerechnet zu seinem 100. Geburtstag durfte ein Bewohner eines Pflegeheims in Kleinmachnow seine Liebsten nicht empfangen - ein besonderes Geschenk gab's trotzdem.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3009976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72579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rbb24 - 2020-08-09 19:40:00</a:t>
                      </a:r>
                      <a:r>
                        <a:rPr kumimoji="0" lang="de-DE" sz="1000" b="0" i="0" u="none" strike="noStrike" kern="1200" cap="none" spc="0" normalizeH="0" baseline="0" noProof="0">
                          <a:ln>
                            <a:noFill/>
                          </a:ln>
                          <a:solidFill>
                            <a:prstClr val="black"/>
                          </a:solidFill>
                          <a:effectLst/>
                          <a:uLnTx/>
                          <a:uFillTx/>
                          <a:latin typeface="+mn-lt"/>
                          <a:ea typeface="+mn-ea"/>
                          <a:cs typeface="+mn-cs"/>
                        </a:rPr>
                        <a:t>
 Perfektes Wetter, um mit einem Boot loszuschippern - aber viele Freizeitkapitäne in Flüssen und Seen sind nur Leichtmatrosen, kritisieren die Profis.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00998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rbb24 - 2020-04-25 15:16:51</a:t>
                      </a:r>
                      <a:r>
                        <a:rPr kumimoji="0" lang="de-DE" sz="1000" b="0" i="0" u="none" strike="noStrike" kern="1200" cap="none" spc="0" normalizeH="0" baseline="0" noProof="0">
                          <a:ln>
                            <a:noFill/>
                          </a:ln>
                          <a:solidFill>
                            <a:prstClr val="black"/>
                          </a:solidFill>
                          <a:effectLst/>
                          <a:uLnTx/>
                          <a:uFillTx/>
                          <a:latin typeface="+mn-lt"/>
                          <a:ea typeface="+mn-ea"/>
                          <a:cs typeface="+mn-cs"/>
                        </a:rPr>
                        <a:t>
 Ralf Hösel lebt 30 Jahre ohne Krankenversicherung und geht nicht zum Arzt. Dann erleidet er einen Schlaganfall.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46257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rbb24 - 2020-03-23 15:22:36</a:t>
                      </a:r>
                      <a:r>
                        <a:rPr kumimoji="0" lang="de-DE" sz="1000" b="0" i="0" u="none" strike="noStrike" kern="1200" cap="none" spc="0" normalizeH="0" baseline="0" noProof="0">
                          <a:ln>
                            <a:noFill/>
                          </a:ln>
                          <a:solidFill>
                            <a:prstClr val="black"/>
                          </a:solidFill>
                          <a:effectLst/>
                          <a:uLnTx/>
                          <a:uFillTx/>
                          <a:latin typeface="+mn-lt"/>
                          <a:ea typeface="+mn-ea"/>
                          <a:cs typeface="+mn-cs"/>
                        </a:rPr>
                        <a:t>
 Stress im Supermarkt-Lager. Größtes Problem: die exzessiven Hamsterkäufe.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73912905"/>
                  </a:ext>
                </a:extLst>
              </a:tr>
            </a:tbl>
          </a:graphicData>
        </a:graphic>
      </p:graphicFrame>
      <p:sp>
        <p:nvSpPr>
          <p:cNvPr id="4" name="Text Placeholder 3">
            <a:extLst>
              <a:ext uri="{FF2B5EF4-FFF2-40B4-BE49-F238E27FC236}">
                <a16:creationId xmlns:a16="http://schemas.microsoft.com/office/drawing/2014/main" id="{86940E1E-B7EE-40C1-AF8A-68D9B948E2C1}"/>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2869943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45AE8-2A04-4AF7-9AEB-35956804D9CE}"/>
              </a:ext>
            </a:extLst>
          </p:cNvPr>
          <p:cNvSpPr>
            <a:spLocks noGrp="1"/>
          </p:cNvSpPr>
          <p:nvPr>
            <p:ph type="title"/>
          </p:nvPr>
        </p:nvSpPr>
        <p:spPr/>
        <p:txBody>
          <a:bodyPr/>
          <a:lstStyle/>
          <a:p>
            <a:r>
              <a:rPr lang="en-US"/>
              <a:t>Facebook Own Posts Table | rbb|24 alle - 2 of 5</a:t>
            </a:r>
          </a:p>
        </p:txBody>
      </p:sp>
      <p:graphicFrame>
        <p:nvGraphicFramePr>
          <p:cNvPr id="5" name="Table Placeholder 4">
            <a:extLst>
              <a:ext uri="{FF2B5EF4-FFF2-40B4-BE49-F238E27FC236}">
                <a16:creationId xmlns:a16="http://schemas.microsoft.com/office/drawing/2014/main" id="{BE810A6F-ACA8-4299-B1D4-A7400E4A0BE2}"/>
              </a:ext>
            </a:extLst>
          </p:cNvPr>
          <p:cNvGraphicFramePr>
            <a:graphicFrameLocks noGrp="1"/>
          </p:cNvGraphicFramePr>
          <p:nvPr>
            <p:ph type="tbl" sz="quarter" idx="13"/>
            <p:extLst>
              <p:ext uri="{D42A27DB-BD31-4B8C-83A1-F6EECF244321}">
                <p14:modId xmlns:p14="http://schemas.microsoft.com/office/powerpoint/2010/main" val="1179923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28355147"/>
                    </a:ext>
                  </a:extLst>
                </a:gridCol>
                <a:gridCol w="822960">
                  <a:extLst>
                    <a:ext uri="{9D8B030D-6E8A-4147-A177-3AD203B41FA5}">
                      <a16:colId xmlns:a16="http://schemas.microsoft.com/office/drawing/2014/main" val="3958880248"/>
                    </a:ext>
                  </a:extLst>
                </a:gridCol>
                <a:gridCol w="822960">
                  <a:extLst>
                    <a:ext uri="{9D8B030D-6E8A-4147-A177-3AD203B41FA5}">
                      <a16:colId xmlns:a16="http://schemas.microsoft.com/office/drawing/2014/main" val="2023687074"/>
                    </a:ext>
                  </a:extLst>
                </a:gridCol>
                <a:gridCol w="822960">
                  <a:extLst>
                    <a:ext uri="{9D8B030D-6E8A-4147-A177-3AD203B41FA5}">
                      <a16:colId xmlns:a16="http://schemas.microsoft.com/office/drawing/2014/main" val="2508999682"/>
                    </a:ext>
                  </a:extLst>
                </a:gridCol>
                <a:gridCol w="822960">
                  <a:extLst>
                    <a:ext uri="{9D8B030D-6E8A-4147-A177-3AD203B41FA5}">
                      <a16:colId xmlns:a16="http://schemas.microsoft.com/office/drawing/2014/main" val="4286589830"/>
                    </a:ext>
                  </a:extLst>
                </a:gridCol>
                <a:gridCol w="822960">
                  <a:extLst>
                    <a:ext uri="{9D8B030D-6E8A-4147-A177-3AD203B41FA5}">
                      <a16:colId xmlns:a16="http://schemas.microsoft.com/office/drawing/2014/main" val="1929203470"/>
                    </a:ext>
                  </a:extLst>
                </a:gridCol>
                <a:gridCol w="822960">
                  <a:extLst>
                    <a:ext uri="{9D8B030D-6E8A-4147-A177-3AD203B41FA5}">
                      <a16:colId xmlns:a16="http://schemas.microsoft.com/office/drawing/2014/main" val="3086693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0727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rbb24 - 2020-03-19 07:59:49</a:t>
                      </a:r>
                      <a:r>
                        <a:rPr kumimoji="0" lang="de-DE" sz="1000" b="0" i="0" u="none" strike="noStrike" kern="1200" cap="none" spc="0" normalizeH="0" baseline="0" noProof="0">
                          <a:ln>
                            <a:noFill/>
                          </a:ln>
                          <a:solidFill>
                            <a:prstClr val="black"/>
                          </a:solidFill>
                          <a:effectLst/>
                          <a:uLnTx/>
                          <a:uFillTx/>
                          <a:latin typeface="+mn-lt"/>
                          <a:ea typeface="+mn-ea"/>
                          <a:cs typeface="+mn-cs"/>
                        </a:rPr>
                        <a:t>
 Klopapier, Mehl, Dosenessen: Ruckzuck sind Sachen aus den Regalen weg. Händler sind genervt, auch sie sagen: Die Lager sind voll!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34055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rbb24 - 2020-08-14 13:17:28</a:t>
                      </a:r>
                      <a:r>
                        <a:rPr kumimoji="0" lang="de-DE" sz="1000" b="0" i="0" u="none" strike="noStrike" kern="1200" cap="none" spc="0" normalizeH="0" baseline="0" noProof="0">
                          <a:ln>
                            <a:noFill/>
                          </a:ln>
                          <a:solidFill>
                            <a:prstClr val="black"/>
                          </a:solidFill>
                          <a:effectLst/>
                          <a:uLnTx/>
                          <a:uFillTx/>
                          <a:latin typeface="+mn-lt"/>
                          <a:ea typeface="+mn-ea"/>
                          <a:cs typeface="+mn-cs"/>
                        </a:rPr>
                        <a:t>
 Auch wenn es dieses Jahr besonders viele gibt: Wer Wespen tötet, dem droht ein Bußgeld von bis zu 50.000 Euro.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62953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rbb24 - 2020-03-22 11:06:50</a:t>
                      </a:r>
                      <a:r>
                        <a:rPr kumimoji="0" lang="de-DE" sz="1000" b="0" i="0" u="none" strike="noStrike" kern="1200" cap="none" spc="0" normalizeH="0" baseline="0" noProof="0">
                          <a:ln>
                            <a:noFill/>
                          </a:ln>
                          <a:solidFill>
                            <a:prstClr val="black"/>
                          </a:solidFill>
                          <a:effectLst/>
                          <a:uLnTx/>
                          <a:uFillTx/>
                          <a:latin typeface="+mn-lt"/>
                          <a:ea typeface="+mn-ea"/>
                          <a:cs typeface="+mn-cs"/>
                        </a:rPr>
                        <a:t>
 Wenn eine Opernsängerin gegenüber wohnt, ist Zuhausebleiben doch ganz ok: Spontankonzert für die Nachbarn.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85333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rbb24 - 2020-09-08 19:46:37</a:t>
                      </a:r>
                      <a:r>
                        <a:rPr kumimoji="0" lang="de-DE" sz="1000" b="0" i="0" u="none" strike="noStrike" kern="1200" cap="none" spc="0" normalizeH="0" baseline="0" noProof="0">
                          <a:ln>
                            <a:noFill/>
                          </a:ln>
                          <a:solidFill>
                            <a:prstClr val="black"/>
                          </a:solidFill>
                          <a:effectLst/>
                          <a:uLnTx/>
                          <a:uFillTx/>
                          <a:latin typeface="+mn-lt"/>
                          <a:ea typeface="+mn-ea"/>
                          <a:cs typeface="+mn-cs"/>
                        </a:rPr>
                        <a:t>
 Das "Blaue Wunder" darf bleiben, vorerst.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06289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rbb24 - 2020-04-04 19:20:39</a:t>
                      </a:r>
                      <a:r>
                        <a:rPr kumimoji="0" lang="de-DE" sz="1000" b="0" i="0" u="none" strike="noStrike" kern="1200" cap="none" spc="0" normalizeH="0" baseline="0" noProof="0">
                          <a:ln>
                            <a:noFill/>
                          </a:ln>
                          <a:solidFill>
                            <a:prstClr val="black"/>
                          </a:solidFill>
                          <a:effectLst/>
                          <a:uLnTx/>
                          <a:uFillTx/>
                          <a:latin typeface="+mn-lt"/>
                          <a:ea typeface="+mn-ea"/>
                          <a:cs typeface="+mn-cs"/>
                        </a:rPr>
                        <a:t>
 Endlich wieder gute Nachrichten - präsentiert von Anna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1408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rbb24 - 2020-06-14 11:23:51</a:t>
                      </a:r>
                      <a:r>
                        <a:rPr kumimoji="0" lang="de-DE" sz="1000" b="0" i="0" u="none" strike="noStrike" kern="1200" cap="none" spc="0" normalizeH="0" baseline="0" noProof="0">
                          <a:ln>
                            <a:noFill/>
                          </a:ln>
                          <a:solidFill>
                            <a:prstClr val="black"/>
                          </a:solidFill>
                          <a:effectLst/>
                          <a:uLnTx/>
                          <a:uFillTx/>
                          <a:latin typeface="+mn-lt"/>
                          <a:ea typeface="+mn-ea"/>
                          <a:cs typeface="+mn-cs"/>
                        </a:rPr>
                        <a:t>
 Corona macht herkömmliche Zeugnis-Übergaben in der Aula unmöglich. Ganz auf den Festakt verzichten müssen die Abiturienten in Falkenberg trotzdem nicht. Denn ein Lehrer hatte eine clevere Idee…🚗💨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08607787"/>
                  </a:ext>
                </a:extLst>
              </a:tr>
            </a:tbl>
          </a:graphicData>
        </a:graphic>
      </p:graphicFrame>
      <p:sp>
        <p:nvSpPr>
          <p:cNvPr id="4" name="Text Placeholder 3">
            <a:extLst>
              <a:ext uri="{FF2B5EF4-FFF2-40B4-BE49-F238E27FC236}">
                <a16:creationId xmlns:a16="http://schemas.microsoft.com/office/drawing/2014/main" id="{05B63F3C-605A-4D58-97FD-0141902118C7}"/>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674417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88AF1-51D7-48C0-9F6C-198599926419}"/>
              </a:ext>
            </a:extLst>
          </p:cNvPr>
          <p:cNvSpPr>
            <a:spLocks noGrp="1"/>
          </p:cNvSpPr>
          <p:nvPr>
            <p:ph type="title"/>
          </p:nvPr>
        </p:nvSpPr>
        <p:spPr/>
        <p:txBody>
          <a:bodyPr/>
          <a:lstStyle/>
          <a:p>
            <a:r>
              <a:rPr lang="en-US"/>
              <a:t>Facebook Own Posts Table | rbb|24 alle - 3 of 5</a:t>
            </a:r>
          </a:p>
        </p:txBody>
      </p:sp>
      <p:graphicFrame>
        <p:nvGraphicFramePr>
          <p:cNvPr id="5" name="Table Placeholder 4">
            <a:extLst>
              <a:ext uri="{FF2B5EF4-FFF2-40B4-BE49-F238E27FC236}">
                <a16:creationId xmlns:a16="http://schemas.microsoft.com/office/drawing/2014/main" id="{B010480A-18FB-4CDB-A8B7-1EC612CE9ADB}"/>
              </a:ext>
            </a:extLst>
          </p:cNvPr>
          <p:cNvGraphicFramePr>
            <a:graphicFrameLocks noGrp="1"/>
          </p:cNvGraphicFramePr>
          <p:nvPr>
            <p:ph type="tbl" sz="quarter" idx="13"/>
            <p:extLst>
              <p:ext uri="{D42A27DB-BD31-4B8C-83A1-F6EECF244321}">
                <p14:modId xmlns:p14="http://schemas.microsoft.com/office/powerpoint/2010/main" val="1931288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31340830"/>
                    </a:ext>
                  </a:extLst>
                </a:gridCol>
                <a:gridCol w="822960">
                  <a:extLst>
                    <a:ext uri="{9D8B030D-6E8A-4147-A177-3AD203B41FA5}">
                      <a16:colId xmlns:a16="http://schemas.microsoft.com/office/drawing/2014/main" val="814676361"/>
                    </a:ext>
                  </a:extLst>
                </a:gridCol>
                <a:gridCol w="822960">
                  <a:extLst>
                    <a:ext uri="{9D8B030D-6E8A-4147-A177-3AD203B41FA5}">
                      <a16:colId xmlns:a16="http://schemas.microsoft.com/office/drawing/2014/main" val="1906646568"/>
                    </a:ext>
                  </a:extLst>
                </a:gridCol>
                <a:gridCol w="822960">
                  <a:extLst>
                    <a:ext uri="{9D8B030D-6E8A-4147-A177-3AD203B41FA5}">
                      <a16:colId xmlns:a16="http://schemas.microsoft.com/office/drawing/2014/main" val="1611771814"/>
                    </a:ext>
                  </a:extLst>
                </a:gridCol>
                <a:gridCol w="822960">
                  <a:extLst>
                    <a:ext uri="{9D8B030D-6E8A-4147-A177-3AD203B41FA5}">
                      <a16:colId xmlns:a16="http://schemas.microsoft.com/office/drawing/2014/main" val="2224536857"/>
                    </a:ext>
                  </a:extLst>
                </a:gridCol>
                <a:gridCol w="822960">
                  <a:extLst>
                    <a:ext uri="{9D8B030D-6E8A-4147-A177-3AD203B41FA5}">
                      <a16:colId xmlns:a16="http://schemas.microsoft.com/office/drawing/2014/main" val="395499088"/>
                    </a:ext>
                  </a:extLst>
                </a:gridCol>
                <a:gridCol w="822960">
                  <a:extLst>
                    <a:ext uri="{9D8B030D-6E8A-4147-A177-3AD203B41FA5}">
                      <a16:colId xmlns:a16="http://schemas.microsoft.com/office/drawing/2014/main" val="890947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8037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rbb24 - 2020-03-21 09:16:11</a:t>
                      </a:r>
                      <a:r>
                        <a:rPr kumimoji="0" lang="de-DE" sz="1000" b="0" i="0" u="none" strike="noStrike" kern="1200" cap="none" spc="0" normalizeH="0" baseline="0" noProof="0">
                          <a:ln>
                            <a:noFill/>
                          </a:ln>
                          <a:solidFill>
                            <a:prstClr val="black"/>
                          </a:solidFill>
                          <a:effectLst/>
                          <a:uLnTx/>
                          <a:uFillTx/>
                          <a:latin typeface="+mn-lt"/>
                          <a:ea typeface="+mn-ea"/>
                          <a:cs typeface="+mn-cs"/>
                        </a:rPr>
                        <a:t>
 Wir alle wissen: Kurt Krömer hat immer recht. Und wenn Kurt Pipi inne Augen hat, dann ist die Lage ernst. Auch er bittet: Bleibt zuhause!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94786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rbb24 - 2020-06-24 17:36:16</a:t>
                      </a:r>
                      <a:r>
                        <a:rPr kumimoji="0" lang="de-DE" sz="1000" b="0" i="0" u="none" strike="noStrike" kern="1200" cap="none" spc="0" normalizeH="0" baseline="0" noProof="0">
                          <a:ln>
                            <a:noFill/>
                          </a:ln>
                          <a:solidFill>
                            <a:prstClr val="black"/>
                          </a:solidFill>
                          <a:effectLst/>
                          <a:uLnTx/>
                          <a:uFillTx/>
                          <a:latin typeface="+mn-lt"/>
                          <a:ea typeface="+mn-ea"/>
                          <a:cs typeface="+mn-cs"/>
                        </a:rPr>
                        <a:t>
 Die Schüler sollten sich wenigstens noch einmal alle zusammen vor den Sommerferien wiedersehen.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060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rbb24 - 2020-05-03 10:18:38</a:t>
                      </a:r>
                      <a:r>
                        <a:rPr kumimoji="0" lang="nn-NO" sz="1000" b="0" i="0" u="none" strike="noStrike" kern="1200" cap="none" spc="0" normalizeH="0" baseline="0" noProof="0">
                          <a:ln>
                            <a:noFill/>
                          </a:ln>
                          <a:solidFill>
                            <a:prstClr val="black"/>
                          </a:solidFill>
                          <a:effectLst/>
                          <a:uLnTx/>
                          <a:uFillTx/>
                          <a:latin typeface="+mn-lt"/>
                          <a:ea typeface="+mn-ea"/>
                          <a:cs typeface="+mn-cs"/>
                        </a:rPr>
                        <a:t>
 540 PS + Bordstein ➡️ Tramgleise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60634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rbb24 - 2020-08-31 21:26:16</a:t>
                      </a:r>
                      <a:r>
                        <a:rPr kumimoji="0" lang="de-DE" sz="1000" b="0" i="0" u="none" strike="noStrike" kern="1200" cap="none" spc="0" normalizeH="0" baseline="0" noProof="0">
                          <a:ln>
                            <a:noFill/>
                          </a:ln>
                          <a:solidFill>
                            <a:prstClr val="black"/>
                          </a:solidFill>
                          <a:effectLst/>
                          <a:uLnTx/>
                          <a:uFillTx/>
                          <a:latin typeface="+mn-lt"/>
                          <a:ea typeface="+mn-ea"/>
                          <a:cs typeface="+mn-cs"/>
                        </a:rPr>
                        <a:t>
 Bei dem missglücktem Rettungsversuch starb ein 13-jähriges Mädchen.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14878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rbb24 - 2020-06-16 10:29:47</a:t>
                      </a:r>
                      <a:r>
                        <a:rPr kumimoji="0" lang="de-DE" sz="1000" b="0" i="0" u="none" strike="noStrike" kern="1200" cap="none" spc="0" normalizeH="0" baseline="0" noProof="0">
                          <a:ln>
                            <a:noFill/>
                          </a:ln>
                          <a:solidFill>
                            <a:prstClr val="black"/>
                          </a:solidFill>
                          <a:effectLst/>
                          <a:uLnTx/>
                          <a:uFillTx/>
                          <a:latin typeface="+mn-lt"/>
                          <a:ea typeface="+mn-ea"/>
                          <a:cs typeface="+mn-cs"/>
                        </a:rPr>
                        <a:t>
 Wie setzen die Berliner Freibäder die Sicherheitsregeln um? Und wie schwimmt es sich in Zeiten von Corona? Wir haben es ausprobiert.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3299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rbb24 - 2020-08-13 17:07:28</a:t>
                      </a:r>
                      <a:r>
                        <a:rPr kumimoji="0" lang="de-DE" sz="1000" b="0" i="0" u="none" strike="noStrike" kern="1200" cap="none" spc="0" normalizeH="0" baseline="0" noProof="0">
                          <a:ln>
                            <a:noFill/>
                          </a:ln>
                          <a:solidFill>
                            <a:prstClr val="black"/>
                          </a:solidFill>
                          <a:effectLst/>
                          <a:uLnTx/>
                          <a:uFillTx/>
                          <a:latin typeface="+mn-lt"/>
                          <a:ea typeface="+mn-ea"/>
                          <a:cs typeface="+mn-cs"/>
                        </a:rPr>
                        <a:t>
 Er soll mal der größte künstliche See Deutschlands werden. Doch seit März wird er nicht mehr geflutet.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7581512"/>
                  </a:ext>
                </a:extLst>
              </a:tr>
            </a:tbl>
          </a:graphicData>
        </a:graphic>
      </p:graphicFrame>
      <p:sp>
        <p:nvSpPr>
          <p:cNvPr id="4" name="Text Placeholder 3">
            <a:extLst>
              <a:ext uri="{FF2B5EF4-FFF2-40B4-BE49-F238E27FC236}">
                <a16:creationId xmlns:a16="http://schemas.microsoft.com/office/drawing/2014/main" id="{95DB4861-05B2-4EDB-AEBE-803B9DBBEE5E}"/>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2164052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93239-93DD-4951-A2BF-0ACB129B8E54}"/>
              </a:ext>
            </a:extLst>
          </p:cNvPr>
          <p:cNvSpPr>
            <a:spLocks noGrp="1"/>
          </p:cNvSpPr>
          <p:nvPr>
            <p:ph type="title"/>
          </p:nvPr>
        </p:nvSpPr>
        <p:spPr/>
        <p:txBody>
          <a:bodyPr/>
          <a:lstStyle/>
          <a:p>
            <a:r>
              <a:rPr lang="en-US"/>
              <a:t>Facebook Own Posts Table | rbb|24 alle - 4 of 5</a:t>
            </a:r>
          </a:p>
        </p:txBody>
      </p:sp>
      <p:graphicFrame>
        <p:nvGraphicFramePr>
          <p:cNvPr id="5" name="Table Placeholder 4">
            <a:extLst>
              <a:ext uri="{FF2B5EF4-FFF2-40B4-BE49-F238E27FC236}">
                <a16:creationId xmlns:a16="http://schemas.microsoft.com/office/drawing/2014/main" id="{EF4DD4AE-C9C5-43C7-838B-45D4373BDCE6}"/>
              </a:ext>
            </a:extLst>
          </p:cNvPr>
          <p:cNvGraphicFramePr>
            <a:graphicFrameLocks noGrp="1"/>
          </p:cNvGraphicFramePr>
          <p:nvPr>
            <p:ph type="tbl" sz="quarter" idx="13"/>
            <p:extLst>
              <p:ext uri="{D42A27DB-BD31-4B8C-83A1-F6EECF244321}">
                <p14:modId xmlns:p14="http://schemas.microsoft.com/office/powerpoint/2010/main" val="1301983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9904808"/>
                    </a:ext>
                  </a:extLst>
                </a:gridCol>
                <a:gridCol w="822960">
                  <a:extLst>
                    <a:ext uri="{9D8B030D-6E8A-4147-A177-3AD203B41FA5}">
                      <a16:colId xmlns:a16="http://schemas.microsoft.com/office/drawing/2014/main" val="3267177806"/>
                    </a:ext>
                  </a:extLst>
                </a:gridCol>
                <a:gridCol w="822960">
                  <a:extLst>
                    <a:ext uri="{9D8B030D-6E8A-4147-A177-3AD203B41FA5}">
                      <a16:colId xmlns:a16="http://schemas.microsoft.com/office/drawing/2014/main" val="2546935465"/>
                    </a:ext>
                  </a:extLst>
                </a:gridCol>
                <a:gridCol w="822960">
                  <a:extLst>
                    <a:ext uri="{9D8B030D-6E8A-4147-A177-3AD203B41FA5}">
                      <a16:colId xmlns:a16="http://schemas.microsoft.com/office/drawing/2014/main" val="202852231"/>
                    </a:ext>
                  </a:extLst>
                </a:gridCol>
                <a:gridCol w="822960">
                  <a:extLst>
                    <a:ext uri="{9D8B030D-6E8A-4147-A177-3AD203B41FA5}">
                      <a16:colId xmlns:a16="http://schemas.microsoft.com/office/drawing/2014/main" val="1803344990"/>
                    </a:ext>
                  </a:extLst>
                </a:gridCol>
                <a:gridCol w="822960">
                  <a:extLst>
                    <a:ext uri="{9D8B030D-6E8A-4147-A177-3AD203B41FA5}">
                      <a16:colId xmlns:a16="http://schemas.microsoft.com/office/drawing/2014/main" val="4161187988"/>
                    </a:ext>
                  </a:extLst>
                </a:gridCol>
                <a:gridCol w="822960">
                  <a:extLst>
                    <a:ext uri="{9D8B030D-6E8A-4147-A177-3AD203B41FA5}">
                      <a16:colId xmlns:a16="http://schemas.microsoft.com/office/drawing/2014/main" val="447102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039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rbb24 - 2020-08-01 20:53:15</a:t>
                      </a:r>
                      <a:r>
                        <a:rPr kumimoji="0" lang="de-DE" sz="1000" b="0" i="0" u="none" strike="noStrike" kern="1200" cap="none" spc="0" normalizeH="0" baseline="0" noProof="0">
                          <a:ln>
                            <a:noFill/>
                          </a:ln>
                          <a:solidFill>
                            <a:prstClr val="black"/>
                          </a:solidFill>
                          <a:effectLst/>
                          <a:uLnTx/>
                          <a:uFillTx/>
                          <a:latin typeface="+mn-lt"/>
                          <a:ea typeface="+mn-ea"/>
                          <a:cs typeface="+mn-cs"/>
                        </a:rPr>
                        <a:t>
 In Berlin haben heute etwa 20.000 Menschen gegen die Corona-Politik demonstriert - bis zum Abbruch durch die Polizei. Außerdem gab es mehrere Gegendemos.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84033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rbb24 - 2020-04-21 20:51:21</a:t>
                      </a:r>
                      <a:r>
                        <a:rPr kumimoji="0" lang="de-DE" sz="1000" b="0" i="0" u="none" strike="noStrike" kern="1200" cap="none" spc="0" normalizeH="0" baseline="0" noProof="0">
                          <a:ln>
                            <a:noFill/>
                          </a:ln>
                          <a:solidFill>
                            <a:prstClr val="black"/>
                          </a:solidFill>
                          <a:effectLst/>
                          <a:uLnTx/>
                          <a:uFillTx/>
                          <a:latin typeface="+mn-lt"/>
                          <a:ea typeface="+mn-ea"/>
                          <a:cs typeface="+mn-cs"/>
                        </a:rPr>
                        <a:t>
 Otto Gamsa wird 100 🎂 Seinen Nachbarn wünscht er, dass sie so alt werden wie 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730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rbb24 - 2020-04-19 11:25:10</a:t>
                      </a:r>
                      <a:r>
                        <a:rPr kumimoji="0" lang="de-DE" sz="1000" b="0" i="0" u="none" strike="noStrike" kern="1200" cap="none" spc="0" normalizeH="0" baseline="0" noProof="0">
                          <a:ln>
                            <a:noFill/>
                          </a:ln>
                          <a:solidFill>
                            <a:prstClr val="black"/>
                          </a:solidFill>
                          <a:effectLst/>
                          <a:uLnTx/>
                          <a:uFillTx/>
                          <a:latin typeface="+mn-lt"/>
                          <a:ea typeface="+mn-ea"/>
                          <a:cs typeface="+mn-cs"/>
                        </a:rPr>
                        <a:t>
 Mehrere Hundert Menschen haben am Samstag unerlaubterweise demonstriert. Sie fühlen sich wegen der Corona-Verordnung in ihren Freiheitsrechten beschränkt.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02283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rbb24 - 2020-03-19 15:24:02</a:t>
                      </a:r>
                      <a:r>
                        <a:rPr kumimoji="0" lang="de-DE" sz="1000" b="0" i="0" u="none" strike="noStrike" kern="1200" cap="none" spc="0" normalizeH="0" baseline="0" noProof="0">
                          <a:ln>
                            <a:noFill/>
                          </a:ln>
                          <a:solidFill>
                            <a:prstClr val="black"/>
                          </a:solidFill>
                          <a:effectLst/>
                          <a:uLnTx/>
                          <a:uFillTx/>
                          <a:latin typeface="+mn-lt"/>
                          <a:ea typeface="+mn-ea"/>
                          <a:cs typeface="+mn-cs"/>
                        </a:rPr>
                        <a:t>
 Sie suchen noch ein Hobby gegen den Lagerkoller zuhause? Dieser Jimi Hendrix des Jägermeister-Xylophons beweist: Auch in diesen Zeiten kann man alles schaffen.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6561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rbb24 - 2020-09-29 16:44:45</a:t>
                      </a:r>
                      <a:r>
                        <a:rPr kumimoji="0" lang="de-DE" sz="1000" b="0" i="0" u="none" strike="noStrike" kern="1200" cap="none" spc="0" normalizeH="0" baseline="0" noProof="0">
                          <a:ln>
                            <a:noFill/>
                          </a:ln>
                          <a:solidFill>
                            <a:prstClr val="black"/>
                          </a:solidFill>
                          <a:effectLst/>
                          <a:uLnTx/>
                          <a:uFillTx/>
                          <a:latin typeface="+mn-lt"/>
                          <a:ea typeface="+mn-ea"/>
                          <a:cs typeface="+mn-cs"/>
                        </a:rPr>
                        <a:t>
 Die Berliner Feuerwehr testet ab sofort das weltweit erste Elektro-Löschfahrzeug.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90542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rbb24 - 2020-07-06 18:49:10</a:t>
                      </a:r>
                      <a:r>
                        <a:rPr kumimoji="0" lang="de-DE" sz="1000" b="0" i="0" u="none" strike="noStrike" kern="1200" cap="none" spc="0" normalizeH="0" baseline="0" noProof="0">
                          <a:ln>
                            <a:noFill/>
                          </a:ln>
                          <a:solidFill>
                            <a:prstClr val="black"/>
                          </a:solidFill>
                          <a:effectLst/>
                          <a:uLnTx/>
                          <a:uFillTx/>
                          <a:latin typeface="+mn-lt"/>
                          <a:ea typeface="+mn-ea"/>
                          <a:cs typeface="+mn-cs"/>
                        </a:rPr>
                        <a:t>
 Diese Teenager dokumentieren den Tesla-Bau im Netz. Tausende in aller Welt sehen ihre Aufnahmen, mit denen die beiden mittlerweile sogar Geld verdienen.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82387212"/>
                  </a:ext>
                </a:extLst>
              </a:tr>
            </a:tbl>
          </a:graphicData>
        </a:graphic>
      </p:graphicFrame>
      <p:sp>
        <p:nvSpPr>
          <p:cNvPr id="4" name="Text Placeholder 3">
            <a:extLst>
              <a:ext uri="{FF2B5EF4-FFF2-40B4-BE49-F238E27FC236}">
                <a16:creationId xmlns:a16="http://schemas.microsoft.com/office/drawing/2014/main" id="{E3224123-7D15-431E-B051-10FC1C876B05}"/>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2420728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47E27-6454-486C-BBDF-605CD9C3F39C}"/>
              </a:ext>
            </a:extLst>
          </p:cNvPr>
          <p:cNvSpPr>
            <a:spLocks noGrp="1"/>
          </p:cNvSpPr>
          <p:nvPr>
            <p:ph type="title"/>
          </p:nvPr>
        </p:nvSpPr>
        <p:spPr/>
        <p:txBody>
          <a:bodyPr/>
          <a:lstStyle/>
          <a:p>
            <a:r>
              <a:rPr lang="en-US"/>
              <a:t>Facebook Own Posts Table | rbb|24 alle - 5 of 5</a:t>
            </a:r>
          </a:p>
        </p:txBody>
      </p:sp>
      <p:graphicFrame>
        <p:nvGraphicFramePr>
          <p:cNvPr id="5" name="Table Placeholder 4">
            <a:extLst>
              <a:ext uri="{FF2B5EF4-FFF2-40B4-BE49-F238E27FC236}">
                <a16:creationId xmlns:a16="http://schemas.microsoft.com/office/drawing/2014/main" id="{2EC0D6F2-3E91-4729-A399-221509D77FA8}"/>
              </a:ext>
            </a:extLst>
          </p:cNvPr>
          <p:cNvGraphicFramePr>
            <a:graphicFrameLocks noGrp="1"/>
          </p:cNvGraphicFramePr>
          <p:nvPr>
            <p:ph type="tbl" sz="quarter" idx="13"/>
            <p:extLst>
              <p:ext uri="{D42A27DB-BD31-4B8C-83A1-F6EECF244321}">
                <p14:modId xmlns:p14="http://schemas.microsoft.com/office/powerpoint/2010/main" val="2835604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02847432"/>
                    </a:ext>
                  </a:extLst>
                </a:gridCol>
                <a:gridCol w="822960">
                  <a:extLst>
                    <a:ext uri="{9D8B030D-6E8A-4147-A177-3AD203B41FA5}">
                      <a16:colId xmlns:a16="http://schemas.microsoft.com/office/drawing/2014/main" val="2575601878"/>
                    </a:ext>
                  </a:extLst>
                </a:gridCol>
                <a:gridCol w="822960">
                  <a:extLst>
                    <a:ext uri="{9D8B030D-6E8A-4147-A177-3AD203B41FA5}">
                      <a16:colId xmlns:a16="http://schemas.microsoft.com/office/drawing/2014/main" val="1495321267"/>
                    </a:ext>
                  </a:extLst>
                </a:gridCol>
                <a:gridCol w="822960">
                  <a:extLst>
                    <a:ext uri="{9D8B030D-6E8A-4147-A177-3AD203B41FA5}">
                      <a16:colId xmlns:a16="http://schemas.microsoft.com/office/drawing/2014/main" val="1410029972"/>
                    </a:ext>
                  </a:extLst>
                </a:gridCol>
                <a:gridCol w="822960">
                  <a:extLst>
                    <a:ext uri="{9D8B030D-6E8A-4147-A177-3AD203B41FA5}">
                      <a16:colId xmlns:a16="http://schemas.microsoft.com/office/drawing/2014/main" val="1586838319"/>
                    </a:ext>
                  </a:extLst>
                </a:gridCol>
                <a:gridCol w="822960">
                  <a:extLst>
                    <a:ext uri="{9D8B030D-6E8A-4147-A177-3AD203B41FA5}">
                      <a16:colId xmlns:a16="http://schemas.microsoft.com/office/drawing/2014/main" val="2876320060"/>
                    </a:ext>
                  </a:extLst>
                </a:gridCol>
                <a:gridCol w="822960">
                  <a:extLst>
                    <a:ext uri="{9D8B030D-6E8A-4147-A177-3AD203B41FA5}">
                      <a16:colId xmlns:a16="http://schemas.microsoft.com/office/drawing/2014/main" val="1115969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1548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rbb24 - 2020-07-02 21:25:21</a:t>
                      </a:r>
                      <a:r>
                        <a:rPr kumimoji="0" lang="de-DE" sz="1000" b="0" i="0" u="none" strike="noStrike" kern="1200" cap="none" spc="0" normalizeH="0" baseline="0" noProof="0">
                          <a:ln>
                            <a:noFill/>
                          </a:ln>
                          <a:solidFill>
                            <a:prstClr val="black"/>
                          </a:solidFill>
                          <a:effectLst/>
                          <a:uLnTx/>
                          <a:uFillTx/>
                          <a:latin typeface="+mn-lt"/>
                          <a:ea typeface="+mn-ea"/>
                          <a:cs typeface="+mn-cs"/>
                        </a:rPr>
                        <a:t>
 Sommerliche Temperaturen und stundenlange Fahrten - für LKW-Fahrer auf der A2 gibt es deswegen jetzt eine Möglichkeit zur Abkühlung.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42318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rbb24 - 2020-04-19 18:22:00</a:t>
                      </a:r>
                      <a:r>
                        <a:rPr kumimoji="0" lang="de-DE" sz="1000" b="0" i="0" u="none" strike="noStrike" kern="1200" cap="none" spc="0" normalizeH="0" baseline="0" noProof="0">
                          <a:ln>
                            <a:noFill/>
                          </a:ln>
                          <a:solidFill>
                            <a:prstClr val="black"/>
                          </a:solidFill>
                          <a:effectLst/>
                          <a:uLnTx/>
                          <a:uFillTx/>
                          <a:latin typeface="+mn-lt"/>
                          <a:ea typeface="+mn-ea"/>
                          <a:cs typeface="+mn-cs"/>
                        </a:rPr>
                        <a:t>
 In allen öffentlichen Verkehrsmitteln und in Geschäften empfiehlt die Bundesregierung, Mund und Nase mit einer Maske zu bedecken 😷 So trägt man sie richtig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71898084"/>
                  </a:ext>
                </a:extLst>
              </a:tr>
            </a:tbl>
          </a:graphicData>
        </a:graphic>
      </p:graphicFrame>
      <p:sp>
        <p:nvSpPr>
          <p:cNvPr id="4" name="Text Placeholder 3">
            <a:extLst>
              <a:ext uri="{FF2B5EF4-FFF2-40B4-BE49-F238E27FC236}">
                <a16:creationId xmlns:a16="http://schemas.microsoft.com/office/drawing/2014/main" id="{539369D5-DCD7-4EF9-9F5D-0A179EC38440}"/>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2059735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F439F-D800-4D8D-A9A7-8CA45DCDF9FD}"/>
              </a:ext>
            </a:extLst>
          </p:cNvPr>
          <p:cNvSpPr>
            <a:spLocks noGrp="1"/>
          </p:cNvSpPr>
          <p:nvPr>
            <p:ph type="title"/>
          </p:nvPr>
        </p:nvSpPr>
        <p:spPr/>
        <p:txBody>
          <a:bodyPr/>
          <a:lstStyle/>
          <a:p>
            <a:r>
              <a:rPr lang="en-US"/>
              <a:t>Twitter Own and Retweeted Tweets Table | rbb|24 alle - 1 of 8</a:t>
            </a:r>
          </a:p>
        </p:txBody>
      </p:sp>
      <p:graphicFrame>
        <p:nvGraphicFramePr>
          <p:cNvPr id="5" name="Table Placeholder 4">
            <a:extLst>
              <a:ext uri="{FF2B5EF4-FFF2-40B4-BE49-F238E27FC236}">
                <a16:creationId xmlns:a16="http://schemas.microsoft.com/office/drawing/2014/main" id="{19FABF49-4343-4B50-8AB8-11EEFC162433}"/>
              </a:ext>
            </a:extLst>
          </p:cNvPr>
          <p:cNvGraphicFramePr>
            <a:graphicFrameLocks noGrp="1"/>
          </p:cNvGraphicFramePr>
          <p:nvPr>
            <p:ph type="tbl" sz="quarter" idx="13"/>
            <p:extLst>
              <p:ext uri="{D42A27DB-BD31-4B8C-83A1-F6EECF244321}">
                <p14:modId xmlns:p14="http://schemas.microsoft.com/office/powerpoint/2010/main" val="704633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3247914"/>
                    </a:ext>
                  </a:extLst>
                </a:gridCol>
                <a:gridCol w="1152144">
                  <a:extLst>
                    <a:ext uri="{9D8B030D-6E8A-4147-A177-3AD203B41FA5}">
                      <a16:colId xmlns:a16="http://schemas.microsoft.com/office/drawing/2014/main" val="3725036293"/>
                    </a:ext>
                  </a:extLst>
                </a:gridCol>
                <a:gridCol w="1152144">
                  <a:extLst>
                    <a:ext uri="{9D8B030D-6E8A-4147-A177-3AD203B41FA5}">
                      <a16:colId xmlns:a16="http://schemas.microsoft.com/office/drawing/2014/main" val="611992834"/>
                    </a:ext>
                  </a:extLst>
                </a:gridCol>
                <a:gridCol w="1152144">
                  <a:extLst>
                    <a:ext uri="{9D8B030D-6E8A-4147-A177-3AD203B41FA5}">
                      <a16:colId xmlns:a16="http://schemas.microsoft.com/office/drawing/2014/main" val="118470540"/>
                    </a:ext>
                  </a:extLst>
                </a:gridCol>
                <a:gridCol w="1152144">
                  <a:extLst>
                    <a:ext uri="{9D8B030D-6E8A-4147-A177-3AD203B41FA5}">
                      <a16:colId xmlns:a16="http://schemas.microsoft.com/office/drawing/2014/main" val="1526565536"/>
                    </a:ext>
                  </a:extLst>
                </a:gridCol>
                <a:gridCol w="1152144">
                  <a:extLst>
                    <a:ext uri="{9D8B030D-6E8A-4147-A177-3AD203B41FA5}">
                      <a16:colId xmlns:a16="http://schemas.microsoft.com/office/drawing/2014/main" val="1273999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77554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13:59:54</a:t>
                      </a:r>
                      <a:r>
                        <a:rPr kumimoji="0" lang="de-DE" sz="1000" b="0" i="0" u="none" strike="noStrike" kern="1200" cap="none" spc="0" normalizeH="0" baseline="0" noProof="0">
                          <a:ln>
                            <a:noFill/>
                          </a:ln>
                          <a:solidFill>
                            <a:prstClr val="black"/>
                          </a:solidFill>
                          <a:effectLst/>
                          <a:uLnTx/>
                          <a:uFillTx/>
                          <a:latin typeface="+mn-lt"/>
                          <a:ea typeface="+mn-ea"/>
                          <a:cs typeface="+mn-cs"/>
                        </a:rPr>
                        <a:t>
 Der höchste Sieg der Vereinsgeschichte gegen den @1FSVMainz05 bringt nachträglich auch eine unerfreuliche Nachricht mit sich: Der @fcunion muss mehrere Wochen auf Nico Schlotterbeck verzichten. Der Verteidiger verletzte sich am Oberschenkel. https://t.co/ZNM30IgdF4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699183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13:40:15</a:t>
                      </a:r>
                      <a:r>
                        <a:rPr kumimoji="0" lang="de-DE" sz="1000" b="0" i="0" u="none" strike="noStrike" kern="1200" cap="none" spc="0" normalizeH="0" baseline="0" noProof="0">
                          <a:ln>
                            <a:noFill/>
                          </a:ln>
                          <a:solidFill>
                            <a:prstClr val="black"/>
                          </a:solidFill>
                          <a:effectLst/>
                          <a:uLnTx/>
                          <a:uFillTx/>
                          <a:latin typeface="+mn-lt"/>
                          <a:ea typeface="+mn-ea"/>
                          <a:cs typeface="+mn-cs"/>
                        </a:rPr>
                        <a:t>
 Die #Feuerwehr hat den Großbrand in einem #Reifenlager in #Metzdorf in #MärkischOderland unter Kontrolle. Gefahr für Anwohner besteht laut #Polizei nicht. https://t.co/ofkcXtIWT2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extLst>
                  <a:ext uri="{0D108BD9-81ED-4DB2-BD59-A6C34878D82A}">
                    <a16:rowId xmlns:a16="http://schemas.microsoft.com/office/drawing/2014/main" val="3943408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13:35:40</a:t>
                      </a:r>
                      <a:r>
                        <a:rPr kumimoji="0" lang="de-DE" sz="1000" b="0" i="0" u="none" strike="noStrike" kern="1200" cap="none" spc="0" normalizeH="0" baseline="0" noProof="0">
                          <a:ln>
                            <a:noFill/>
                          </a:ln>
                          <a:solidFill>
                            <a:prstClr val="black"/>
                          </a:solidFill>
                          <a:effectLst/>
                          <a:uLnTx/>
                          <a:uFillTx/>
                          <a:latin typeface="+mn-lt"/>
                          <a:ea typeface="+mn-ea"/>
                          <a:cs typeface="+mn-cs"/>
                        </a:rPr>
                        <a:t>
 🔴 Nach #rbb-Informationen werden weder Ramona #Pop noch Antje #Kapek Spitzenkandidatin der #Berlin​er #Grünen bei der Abgeordnetenhauswahl 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extLst>
                  <a:ext uri="{0D108BD9-81ED-4DB2-BD59-A6C34878D82A}">
                    <a16:rowId xmlns:a16="http://schemas.microsoft.com/office/drawing/2014/main" val="3769144361"/>
                  </a:ext>
                </a:extLst>
              </a:tr>
            </a:tbl>
          </a:graphicData>
        </a:graphic>
      </p:graphicFrame>
      <p:sp>
        <p:nvSpPr>
          <p:cNvPr id="4" name="Text Placeholder 3">
            <a:extLst>
              <a:ext uri="{FF2B5EF4-FFF2-40B4-BE49-F238E27FC236}">
                <a16:creationId xmlns:a16="http://schemas.microsoft.com/office/drawing/2014/main" id="{8023431C-9D2B-45FD-8195-95CEDD61C809}"/>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1628827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D3F8C-BC20-4A7B-A386-85CBB55792E7}"/>
              </a:ext>
            </a:extLst>
          </p:cNvPr>
          <p:cNvSpPr>
            <a:spLocks noGrp="1"/>
          </p:cNvSpPr>
          <p:nvPr>
            <p:ph type="title"/>
          </p:nvPr>
        </p:nvSpPr>
        <p:spPr/>
        <p:txBody>
          <a:bodyPr/>
          <a:lstStyle/>
          <a:p>
            <a:r>
              <a:rPr lang="en-US"/>
              <a:t>Twitter Own and Retweeted Tweets Table | rbb|24 alle - 2 of 8</a:t>
            </a:r>
          </a:p>
        </p:txBody>
      </p:sp>
      <p:graphicFrame>
        <p:nvGraphicFramePr>
          <p:cNvPr id="5" name="Table Placeholder 4">
            <a:extLst>
              <a:ext uri="{FF2B5EF4-FFF2-40B4-BE49-F238E27FC236}">
                <a16:creationId xmlns:a16="http://schemas.microsoft.com/office/drawing/2014/main" id="{45789D90-860A-462D-A642-01CA1CFD0EF2}"/>
              </a:ext>
            </a:extLst>
          </p:cNvPr>
          <p:cNvGraphicFramePr>
            <a:graphicFrameLocks noGrp="1"/>
          </p:cNvGraphicFramePr>
          <p:nvPr>
            <p:ph type="tbl" sz="quarter" idx="13"/>
            <p:extLst>
              <p:ext uri="{D42A27DB-BD31-4B8C-83A1-F6EECF244321}">
                <p14:modId xmlns:p14="http://schemas.microsoft.com/office/powerpoint/2010/main" val="1106148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70916398"/>
                    </a:ext>
                  </a:extLst>
                </a:gridCol>
                <a:gridCol w="1152144">
                  <a:extLst>
                    <a:ext uri="{9D8B030D-6E8A-4147-A177-3AD203B41FA5}">
                      <a16:colId xmlns:a16="http://schemas.microsoft.com/office/drawing/2014/main" val="3810678990"/>
                    </a:ext>
                  </a:extLst>
                </a:gridCol>
                <a:gridCol w="1152144">
                  <a:extLst>
                    <a:ext uri="{9D8B030D-6E8A-4147-A177-3AD203B41FA5}">
                      <a16:colId xmlns:a16="http://schemas.microsoft.com/office/drawing/2014/main" val="3495402225"/>
                    </a:ext>
                  </a:extLst>
                </a:gridCol>
                <a:gridCol w="1152144">
                  <a:extLst>
                    <a:ext uri="{9D8B030D-6E8A-4147-A177-3AD203B41FA5}">
                      <a16:colId xmlns:a16="http://schemas.microsoft.com/office/drawing/2014/main" val="562096952"/>
                    </a:ext>
                  </a:extLst>
                </a:gridCol>
                <a:gridCol w="1152144">
                  <a:extLst>
                    <a:ext uri="{9D8B030D-6E8A-4147-A177-3AD203B41FA5}">
                      <a16:colId xmlns:a16="http://schemas.microsoft.com/office/drawing/2014/main" val="2119490371"/>
                    </a:ext>
                  </a:extLst>
                </a:gridCol>
                <a:gridCol w="1152144">
                  <a:extLst>
                    <a:ext uri="{9D8B030D-6E8A-4147-A177-3AD203B41FA5}">
                      <a16:colId xmlns:a16="http://schemas.microsoft.com/office/drawing/2014/main" val="3052655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69163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12:53:08</a:t>
                      </a:r>
                      <a:r>
                        <a:rPr kumimoji="0" lang="de-DE" sz="1000" b="0" i="0" u="none" strike="noStrike" kern="1200" cap="none" spc="0" normalizeH="0" baseline="0" noProof="0">
                          <a:ln>
                            <a:noFill/>
                          </a:ln>
                          <a:solidFill>
                            <a:prstClr val="black"/>
                          </a:solidFill>
                          <a:effectLst/>
                          <a:uLnTx/>
                          <a:uFillTx/>
                          <a:latin typeface="+mn-lt"/>
                          <a:ea typeface="+mn-ea"/>
                          <a:cs typeface="+mn-cs"/>
                        </a:rPr>
                        <a:t>
 Im Juni starb der Schauspieler Jürgen Holtz. Am #BerlinerEnsemble haben Freunde, Kollegen und Weggefährten mit einer Matinee an ihn erinnert. https://t.co/VoDI1zA8vY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extLst>
                  <a:ext uri="{0D108BD9-81ED-4DB2-BD59-A6C34878D82A}">
                    <a16:rowId xmlns:a16="http://schemas.microsoft.com/office/drawing/2014/main" val="2471320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12:50:57</a:t>
                      </a:r>
                      <a:r>
                        <a:rPr kumimoji="0" lang="de-DE" sz="1000" b="0" i="0" u="none" strike="noStrike" kern="1200" cap="none" spc="0" normalizeH="0" baseline="0" noProof="0">
                          <a:ln>
                            <a:noFill/>
                          </a:ln>
                          <a:solidFill>
                            <a:prstClr val="black"/>
                          </a:solidFill>
                          <a:effectLst/>
                          <a:uLnTx/>
                          <a:uFillTx/>
                          <a:latin typeface="+mn-lt"/>
                          <a:ea typeface="+mn-ea"/>
                          <a:cs typeface="+mn-cs"/>
                        </a:rPr>
                        <a:t>
 RT @rbbabendschau: Laut Robert-Koch-Institut @rki_de liegen mittlerweile vier der bundesweit sieben #Corona-Hotspots in #Berlin: Es sind di…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6777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12:50:47</a:t>
                      </a:r>
                      <a:r>
                        <a:rPr kumimoji="0" lang="de-DE" sz="1000" b="0" i="0" u="none" strike="noStrike" kern="1200" cap="none" spc="0" normalizeH="0" baseline="0" noProof="0">
                          <a:ln>
                            <a:noFill/>
                          </a:ln>
                          <a:solidFill>
                            <a:prstClr val="black"/>
                          </a:solidFill>
                          <a:effectLst/>
                          <a:uLnTx/>
                          <a:uFillTx/>
                          <a:latin typeface="+mn-lt"/>
                          <a:ea typeface="+mn-ea"/>
                          <a:cs typeface="+mn-cs"/>
                        </a:rPr>
                        <a:t>
 RT @rbb24cottbus: Noch immer wissen die Bewohner des Pappelwegs in #Lauchhammer nicht, wann sie ihre Häuser verlassen müssen. Die Siedlung…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9152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12:37:47</a:t>
                      </a:r>
                      <a:r>
                        <a:rPr kumimoji="0" lang="de-DE" sz="1000" b="0" i="0" u="none" strike="noStrike" kern="1200" cap="none" spc="0" normalizeH="0" baseline="0" noProof="0">
                          <a:ln>
                            <a:noFill/>
                          </a:ln>
                          <a:solidFill>
                            <a:prstClr val="black"/>
                          </a:solidFill>
                          <a:effectLst/>
                          <a:uLnTx/>
                          <a:uFillTx/>
                          <a:latin typeface="+mn-lt"/>
                          <a:ea typeface="+mn-ea"/>
                          <a:cs typeface="+mn-cs"/>
                        </a:rPr>
                        <a:t>
 Der #Rechnungshof hat seinen Bericht für 2020 vorgelegt: Die milliardenschwere #Schulbauoffensive des Senats die #Vorkaufsgeschäfte des Bezirks Friedrichshain-Kreuzberg kommen nicht gut weg.
https://t.co/QssoAc9Wm1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extLst>
                  <a:ext uri="{0D108BD9-81ED-4DB2-BD59-A6C34878D82A}">
                    <a16:rowId xmlns:a16="http://schemas.microsoft.com/office/drawing/2014/main" val="1334407884"/>
                  </a:ext>
                </a:extLst>
              </a:tr>
            </a:tbl>
          </a:graphicData>
        </a:graphic>
      </p:graphicFrame>
      <p:sp>
        <p:nvSpPr>
          <p:cNvPr id="4" name="Text Placeholder 3">
            <a:extLst>
              <a:ext uri="{FF2B5EF4-FFF2-40B4-BE49-F238E27FC236}">
                <a16:creationId xmlns:a16="http://schemas.microsoft.com/office/drawing/2014/main" id="{71E5BC1D-F7F7-4E40-A16C-1F2FC2AA0B53}"/>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34312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78F3D-CF79-4C86-8F5E-2F4A365F4DBA}"/>
              </a:ext>
            </a:extLst>
          </p:cNvPr>
          <p:cNvSpPr>
            <a:spLocks noGrp="1"/>
          </p:cNvSpPr>
          <p:nvPr>
            <p:ph type="title"/>
          </p:nvPr>
        </p:nvSpPr>
        <p:spPr/>
        <p:txBody>
          <a:bodyPr/>
          <a:lstStyle/>
          <a:p>
            <a:r>
              <a:rPr lang="en-US"/>
              <a:t>Twitter Own and Retweeted Tweets Table | rbb|24 alle - 3 of 8</a:t>
            </a:r>
          </a:p>
        </p:txBody>
      </p:sp>
      <p:graphicFrame>
        <p:nvGraphicFramePr>
          <p:cNvPr id="5" name="Table Placeholder 4">
            <a:extLst>
              <a:ext uri="{FF2B5EF4-FFF2-40B4-BE49-F238E27FC236}">
                <a16:creationId xmlns:a16="http://schemas.microsoft.com/office/drawing/2014/main" id="{C6285CD4-E594-4C9B-A4FA-1BBCADD14529}"/>
              </a:ext>
            </a:extLst>
          </p:cNvPr>
          <p:cNvGraphicFramePr>
            <a:graphicFrameLocks noGrp="1"/>
          </p:cNvGraphicFramePr>
          <p:nvPr>
            <p:ph type="tbl" sz="quarter" idx="13"/>
            <p:extLst>
              <p:ext uri="{D42A27DB-BD31-4B8C-83A1-F6EECF244321}">
                <p14:modId xmlns:p14="http://schemas.microsoft.com/office/powerpoint/2010/main" val="786055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83310235"/>
                    </a:ext>
                  </a:extLst>
                </a:gridCol>
                <a:gridCol w="1152144">
                  <a:extLst>
                    <a:ext uri="{9D8B030D-6E8A-4147-A177-3AD203B41FA5}">
                      <a16:colId xmlns:a16="http://schemas.microsoft.com/office/drawing/2014/main" val="2321828044"/>
                    </a:ext>
                  </a:extLst>
                </a:gridCol>
                <a:gridCol w="1152144">
                  <a:extLst>
                    <a:ext uri="{9D8B030D-6E8A-4147-A177-3AD203B41FA5}">
                      <a16:colId xmlns:a16="http://schemas.microsoft.com/office/drawing/2014/main" val="2443308660"/>
                    </a:ext>
                  </a:extLst>
                </a:gridCol>
                <a:gridCol w="1152144">
                  <a:extLst>
                    <a:ext uri="{9D8B030D-6E8A-4147-A177-3AD203B41FA5}">
                      <a16:colId xmlns:a16="http://schemas.microsoft.com/office/drawing/2014/main" val="1812366421"/>
                    </a:ext>
                  </a:extLst>
                </a:gridCol>
                <a:gridCol w="1152144">
                  <a:extLst>
                    <a:ext uri="{9D8B030D-6E8A-4147-A177-3AD203B41FA5}">
                      <a16:colId xmlns:a16="http://schemas.microsoft.com/office/drawing/2014/main" val="2326229232"/>
                    </a:ext>
                  </a:extLst>
                </a:gridCol>
                <a:gridCol w="1152144">
                  <a:extLst>
                    <a:ext uri="{9D8B030D-6E8A-4147-A177-3AD203B41FA5}">
                      <a16:colId xmlns:a16="http://schemas.microsoft.com/office/drawing/2014/main" val="683534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68699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11:43:37</a:t>
                      </a:r>
                      <a:r>
                        <a:rPr kumimoji="0" lang="de-DE" sz="1000" b="0" i="0" u="none" strike="noStrike" kern="1200" cap="none" spc="0" normalizeH="0" baseline="0" noProof="0">
                          <a:ln>
                            <a:noFill/>
                          </a:ln>
                          <a:solidFill>
                            <a:prstClr val="black"/>
                          </a:solidFill>
                          <a:effectLst/>
                          <a:uLnTx/>
                          <a:uFillTx/>
                          <a:latin typeface="+mn-lt"/>
                          <a:ea typeface="+mn-ea"/>
                          <a:cs typeface="+mn-cs"/>
                        </a:rPr>
                        <a:t>
 Brandenburgs Finanzministerin Katrin Lange will für den Haushalt 2021 deutlich mehr Schulden machen. Eine Rekordsumme kursiert bereits. Finanzministerium und Koalition bestätigen diese jedoch nicht. #Brandenburg  https://t.co/96JVvm8QQb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3165917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11:38:19</a:t>
                      </a:r>
                      <a:r>
                        <a:rPr kumimoji="0" lang="de-DE" sz="1000" b="0" i="0" u="none" strike="noStrike" kern="1200" cap="none" spc="0" normalizeH="0" baseline="0" noProof="0">
                          <a:ln>
                            <a:noFill/>
                          </a:ln>
                          <a:solidFill>
                            <a:prstClr val="black"/>
                          </a:solidFill>
                          <a:effectLst/>
                          <a:uLnTx/>
                          <a:uFillTx/>
                          <a:latin typeface="+mn-lt"/>
                          <a:ea typeface="+mn-ea"/>
                          <a:cs typeface="+mn-cs"/>
                        </a:rPr>
                        <a:t>
 RT @tagesschau: Nobelpreis für Medizin geht an drei Wissenschaftler für Entdeckung von Hepatitis-C https://t.co/6BpN0S9b60 #Eilmeldung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1999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11:33:06</a:t>
                      </a:r>
                      <a:r>
                        <a:rPr kumimoji="0" lang="de-DE" sz="1000" b="0" i="0" u="none" strike="noStrike" kern="1200" cap="none" spc="0" normalizeH="0" baseline="0" noProof="0">
                          <a:ln>
                            <a:noFill/>
                          </a:ln>
                          <a:solidFill>
                            <a:prstClr val="black"/>
                          </a:solidFill>
                          <a:effectLst/>
                          <a:uLnTx/>
                          <a:uFillTx/>
                          <a:latin typeface="+mn-lt"/>
                          <a:ea typeface="+mn-ea"/>
                          <a:cs typeface="+mn-cs"/>
                        </a:rPr>
                        <a:t>
 #TempelhofSchöneberg gilt nun als vierter Berliner Bezirk in Schleswig-Holstein als #Corona-#Risikogebiet. https://t.co/uC1jLXIYjR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0.0431 %</a:t>
                      </a:r>
                    </a:p>
                  </a:txBody>
                  <a:tcPr/>
                </a:tc>
                <a:extLst>
                  <a:ext uri="{0D108BD9-81ED-4DB2-BD59-A6C34878D82A}">
                    <a16:rowId xmlns:a16="http://schemas.microsoft.com/office/drawing/2014/main" val="258569511"/>
                  </a:ext>
                </a:extLst>
              </a:tr>
            </a:tbl>
          </a:graphicData>
        </a:graphic>
      </p:graphicFrame>
      <p:sp>
        <p:nvSpPr>
          <p:cNvPr id="4" name="Text Placeholder 3">
            <a:extLst>
              <a:ext uri="{FF2B5EF4-FFF2-40B4-BE49-F238E27FC236}">
                <a16:creationId xmlns:a16="http://schemas.microsoft.com/office/drawing/2014/main" id="{91305050-765D-4D6D-8AA5-A5E2ED2C10D2}"/>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2527063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342C0-6EDD-4A53-B47D-C80035A648CC}"/>
              </a:ext>
            </a:extLst>
          </p:cNvPr>
          <p:cNvSpPr>
            <a:spLocks noGrp="1"/>
          </p:cNvSpPr>
          <p:nvPr>
            <p:ph type="title"/>
          </p:nvPr>
        </p:nvSpPr>
        <p:spPr/>
        <p:txBody>
          <a:bodyPr/>
          <a:lstStyle/>
          <a:p>
            <a:r>
              <a:rPr lang="en-US"/>
              <a:t>Twitter Own and Retweeted Tweets Table | rbb|24 alle - 4 of 8</a:t>
            </a:r>
          </a:p>
        </p:txBody>
      </p:sp>
      <p:graphicFrame>
        <p:nvGraphicFramePr>
          <p:cNvPr id="5" name="Table Placeholder 4">
            <a:extLst>
              <a:ext uri="{FF2B5EF4-FFF2-40B4-BE49-F238E27FC236}">
                <a16:creationId xmlns:a16="http://schemas.microsoft.com/office/drawing/2014/main" id="{41FC29E4-438A-4062-A07A-B75CE5D0BF79}"/>
              </a:ext>
            </a:extLst>
          </p:cNvPr>
          <p:cNvGraphicFramePr>
            <a:graphicFrameLocks noGrp="1"/>
          </p:cNvGraphicFramePr>
          <p:nvPr>
            <p:ph type="tbl" sz="quarter" idx="13"/>
            <p:extLst>
              <p:ext uri="{D42A27DB-BD31-4B8C-83A1-F6EECF244321}">
                <p14:modId xmlns:p14="http://schemas.microsoft.com/office/powerpoint/2010/main" val="489024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12451843"/>
                    </a:ext>
                  </a:extLst>
                </a:gridCol>
                <a:gridCol w="1152144">
                  <a:extLst>
                    <a:ext uri="{9D8B030D-6E8A-4147-A177-3AD203B41FA5}">
                      <a16:colId xmlns:a16="http://schemas.microsoft.com/office/drawing/2014/main" val="2367583643"/>
                    </a:ext>
                  </a:extLst>
                </a:gridCol>
                <a:gridCol w="1152144">
                  <a:extLst>
                    <a:ext uri="{9D8B030D-6E8A-4147-A177-3AD203B41FA5}">
                      <a16:colId xmlns:a16="http://schemas.microsoft.com/office/drawing/2014/main" val="3805662721"/>
                    </a:ext>
                  </a:extLst>
                </a:gridCol>
                <a:gridCol w="1152144">
                  <a:extLst>
                    <a:ext uri="{9D8B030D-6E8A-4147-A177-3AD203B41FA5}">
                      <a16:colId xmlns:a16="http://schemas.microsoft.com/office/drawing/2014/main" val="713035791"/>
                    </a:ext>
                  </a:extLst>
                </a:gridCol>
                <a:gridCol w="1152144">
                  <a:extLst>
                    <a:ext uri="{9D8B030D-6E8A-4147-A177-3AD203B41FA5}">
                      <a16:colId xmlns:a16="http://schemas.microsoft.com/office/drawing/2014/main" val="2067023963"/>
                    </a:ext>
                  </a:extLst>
                </a:gridCol>
                <a:gridCol w="1152144">
                  <a:extLst>
                    <a:ext uri="{9D8B030D-6E8A-4147-A177-3AD203B41FA5}">
                      <a16:colId xmlns:a16="http://schemas.microsoft.com/office/drawing/2014/main" val="1565781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55183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11:21:55</a:t>
                      </a:r>
                      <a:r>
                        <a:rPr kumimoji="0" lang="de-DE" sz="1000" b="0" i="0" u="none" strike="noStrike" kern="1200" cap="none" spc="0" normalizeH="0" baseline="0" noProof="0">
                          <a:ln>
                            <a:noFill/>
                          </a:ln>
                          <a:solidFill>
                            <a:prstClr val="black"/>
                          </a:solidFill>
                          <a:effectLst/>
                          <a:uLnTx/>
                          <a:uFillTx/>
                          <a:latin typeface="+mn-lt"/>
                          <a:ea typeface="+mn-ea"/>
                          <a:cs typeface="+mn-cs"/>
                        </a:rPr>
                        <a:t>
 RT @radioeins: "An dem Tag kam keine Partystimmung, aber Clubkulturstimmung auf. Die Szene lebt", so Reporterin Linda Schildbach. Die Zukun…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9439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11:19:08</a:t>
                      </a:r>
                      <a:r>
                        <a:rPr kumimoji="0" lang="de-DE" sz="1000" b="0" i="0" u="none" strike="noStrike" kern="1200" cap="none" spc="0" normalizeH="0" baseline="0" noProof="0">
                          <a:ln>
                            <a:noFill/>
                          </a:ln>
                          <a:solidFill>
                            <a:prstClr val="black"/>
                          </a:solidFill>
                          <a:effectLst/>
                          <a:uLnTx/>
                          <a:uFillTx/>
                          <a:latin typeface="+mn-lt"/>
                          <a:ea typeface="+mn-ea"/>
                          <a:cs typeface="+mn-cs"/>
                        </a:rPr>
                        <a:t>
 Weder Wirtschaftlichkeitsprüfung, noch solide Planung: Der #Rechnungshof kritisiert die #Schulbauoffensive und die Vorkaufsgeschäfte in #FriedrichshainKreuzberg. #Berlin
https://t.co/QssoAc9Wm1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extLst>
                  <a:ext uri="{0D108BD9-81ED-4DB2-BD59-A6C34878D82A}">
                    <a16:rowId xmlns:a16="http://schemas.microsoft.com/office/drawing/2014/main" val="3335899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11:13:21</a:t>
                      </a:r>
                      <a:r>
                        <a:rPr kumimoji="0" lang="de-DE" sz="1000" b="0" i="0" u="none" strike="noStrike" kern="1200" cap="none" spc="0" normalizeH="0" baseline="0" noProof="0">
                          <a:ln>
                            <a:noFill/>
                          </a:ln>
                          <a:solidFill>
                            <a:prstClr val="black"/>
                          </a:solidFill>
                          <a:effectLst/>
                          <a:uLnTx/>
                          <a:uFillTx/>
                          <a:latin typeface="+mn-lt"/>
                          <a:ea typeface="+mn-ea"/>
                          <a:cs typeface="+mn-cs"/>
                        </a:rPr>
                        <a:t>
 Chaos im #Berlin​er Berufsverkehr am Montagfrüh: Die @polizeiberlin geht nach ersten Erkenntnissen von einer vorsätzlichen Brandstiftung aus. Der Staatsschutz ermittelt.
https://t.co/lMEIxoRFgQ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extLst>
                  <a:ext uri="{0D108BD9-81ED-4DB2-BD59-A6C34878D82A}">
                    <a16:rowId xmlns:a16="http://schemas.microsoft.com/office/drawing/2014/main" val="1493477487"/>
                  </a:ext>
                </a:extLst>
              </a:tr>
            </a:tbl>
          </a:graphicData>
        </a:graphic>
      </p:graphicFrame>
      <p:sp>
        <p:nvSpPr>
          <p:cNvPr id="4" name="Text Placeholder 3">
            <a:extLst>
              <a:ext uri="{FF2B5EF4-FFF2-40B4-BE49-F238E27FC236}">
                <a16:creationId xmlns:a16="http://schemas.microsoft.com/office/drawing/2014/main" id="{AA5B89AA-1A09-416D-B278-93EF487F47C9}"/>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2919287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325ED-87B4-4732-A2A3-C83F0F9DCFEE}"/>
              </a:ext>
            </a:extLst>
          </p:cNvPr>
          <p:cNvSpPr>
            <a:spLocks noGrp="1"/>
          </p:cNvSpPr>
          <p:nvPr>
            <p:ph type="title"/>
          </p:nvPr>
        </p:nvSpPr>
        <p:spPr/>
        <p:txBody>
          <a:bodyPr/>
          <a:lstStyle/>
          <a:p>
            <a:r>
              <a:rPr lang="en-US"/>
              <a:t>Twitter Own and Retweeted Tweets Table | rbb|24 alle - 5 of 8</a:t>
            </a:r>
          </a:p>
        </p:txBody>
      </p:sp>
      <p:graphicFrame>
        <p:nvGraphicFramePr>
          <p:cNvPr id="5" name="Table Placeholder 4">
            <a:extLst>
              <a:ext uri="{FF2B5EF4-FFF2-40B4-BE49-F238E27FC236}">
                <a16:creationId xmlns:a16="http://schemas.microsoft.com/office/drawing/2014/main" id="{8DDA84A2-9623-4DF4-8E22-6E8DF3D23E2F}"/>
              </a:ext>
            </a:extLst>
          </p:cNvPr>
          <p:cNvGraphicFramePr>
            <a:graphicFrameLocks noGrp="1"/>
          </p:cNvGraphicFramePr>
          <p:nvPr>
            <p:ph type="tbl" sz="quarter" idx="13"/>
            <p:extLst>
              <p:ext uri="{D42A27DB-BD31-4B8C-83A1-F6EECF244321}">
                <p14:modId xmlns:p14="http://schemas.microsoft.com/office/powerpoint/2010/main" val="1594070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89025641"/>
                    </a:ext>
                  </a:extLst>
                </a:gridCol>
                <a:gridCol w="1152144">
                  <a:extLst>
                    <a:ext uri="{9D8B030D-6E8A-4147-A177-3AD203B41FA5}">
                      <a16:colId xmlns:a16="http://schemas.microsoft.com/office/drawing/2014/main" val="2886316424"/>
                    </a:ext>
                  </a:extLst>
                </a:gridCol>
                <a:gridCol w="1152144">
                  <a:extLst>
                    <a:ext uri="{9D8B030D-6E8A-4147-A177-3AD203B41FA5}">
                      <a16:colId xmlns:a16="http://schemas.microsoft.com/office/drawing/2014/main" val="2429427250"/>
                    </a:ext>
                  </a:extLst>
                </a:gridCol>
                <a:gridCol w="1152144">
                  <a:extLst>
                    <a:ext uri="{9D8B030D-6E8A-4147-A177-3AD203B41FA5}">
                      <a16:colId xmlns:a16="http://schemas.microsoft.com/office/drawing/2014/main" val="2048708060"/>
                    </a:ext>
                  </a:extLst>
                </a:gridCol>
                <a:gridCol w="1152144">
                  <a:extLst>
                    <a:ext uri="{9D8B030D-6E8A-4147-A177-3AD203B41FA5}">
                      <a16:colId xmlns:a16="http://schemas.microsoft.com/office/drawing/2014/main" val="4026979018"/>
                    </a:ext>
                  </a:extLst>
                </a:gridCol>
                <a:gridCol w="1152144">
                  <a:extLst>
                    <a:ext uri="{9D8B030D-6E8A-4147-A177-3AD203B41FA5}">
                      <a16:colId xmlns:a16="http://schemas.microsoft.com/office/drawing/2014/main" val="1032396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5412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10:57:42</a:t>
                      </a:r>
                      <a:r>
                        <a:rPr kumimoji="0" lang="de-DE" sz="1000" b="0" i="0" u="none" strike="noStrike" kern="1200" cap="none" spc="0" normalizeH="0" baseline="0" noProof="0">
                          <a:ln>
                            <a:noFill/>
                          </a:ln>
                          <a:solidFill>
                            <a:prstClr val="black"/>
                          </a:solidFill>
                          <a:effectLst/>
                          <a:uLnTx/>
                          <a:uFillTx/>
                          <a:latin typeface="+mn-lt"/>
                          <a:ea typeface="+mn-ea"/>
                          <a:cs typeface="+mn-cs"/>
                        </a:rPr>
                        <a:t>
 RT @SBahnBerlin: Update #Kabelbrand im Bereich #Ostkreuz &amp;lt;&amp;gt; #Frankfurter_Allee 
Die Linien #S41/#S42 verkehren in Kürze zwischen #Neukölln…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0890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10:36:44</a:t>
                      </a:r>
                      <a:r>
                        <a:rPr kumimoji="0" lang="de-DE" sz="1000" b="0" i="0" u="none" strike="noStrike" kern="1200" cap="none" spc="0" normalizeH="0" baseline="0" noProof="0">
                          <a:ln>
                            <a:noFill/>
                          </a:ln>
                          <a:solidFill>
                            <a:prstClr val="black"/>
                          </a:solidFill>
                          <a:effectLst/>
                          <a:uLnTx/>
                          <a:uFillTx/>
                          <a:latin typeface="+mn-lt"/>
                          <a:ea typeface="+mn-ea"/>
                          <a:cs typeface="+mn-cs"/>
                        </a:rPr>
                        <a:t>
 RT @radioeins: "Immer nur nach Strafen zu rufen und zu glauben, wir könnten in einer 3,7-Millionen-Einwohner-Stadt neben jeden Feiernden 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0366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10:36:10</a:t>
                      </a:r>
                      <a:r>
                        <a:rPr kumimoji="0" lang="de-DE" sz="1000" b="0" i="0" u="none" strike="noStrike" kern="1200" cap="none" spc="0" normalizeH="0" baseline="0" noProof="0">
                          <a:ln>
                            <a:noFill/>
                          </a:ln>
                          <a:solidFill>
                            <a:prstClr val="black"/>
                          </a:solidFill>
                          <a:effectLst/>
                          <a:uLnTx/>
                          <a:uFillTx/>
                          <a:latin typeface="+mn-lt"/>
                          <a:ea typeface="+mn-ea"/>
                          <a:cs typeface="+mn-cs"/>
                        </a:rPr>
                        <a:t>
 Rheinland-Pfalz und Schleswig-Holstein haben Beschränkungen auf einzelne Berliner Bezirke verhängt. #Brandenburg werde das nicht tun. #Berlin müsse aber die #Corona-Neuinfektionen in den Griff kriegen, mahnte Gesundheitsministerin Ursula Nonnemacher. https://t.co/yivVJ0deFW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0.0209 %</a:t>
                      </a:r>
                    </a:p>
                  </a:txBody>
                  <a:tcPr/>
                </a:tc>
                <a:extLst>
                  <a:ext uri="{0D108BD9-81ED-4DB2-BD59-A6C34878D82A}">
                    <a16:rowId xmlns:a16="http://schemas.microsoft.com/office/drawing/2014/main" val="4134632387"/>
                  </a:ext>
                </a:extLst>
              </a:tr>
            </a:tbl>
          </a:graphicData>
        </a:graphic>
      </p:graphicFrame>
      <p:sp>
        <p:nvSpPr>
          <p:cNvPr id="4" name="Text Placeholder 3">
            <a:extLst>
              <a:ext uri="{FF2B5EF4-FFF2-40B4-BE49-F238E27FC236}">
                <a16:creationId xmlns:a16="http://schemas.microsoft.com/office/drawing/2014/main" id="{E29DA156-1B44-44A7-82B9-F84A12EA4DDD}"/>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3550395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2787D-58FD-4BB3-97C7-DB43AB0CFE6A}"/>
              </a:ext>
            </a:extLst>
          </p:cNvPr>
          <p:cNvSpPr>
            <a:spLocks noGrp="1"/>
          </p:cNvSpPr>
          <p:nvPr>
            <p:ph type="title"/>
          </p:nvPr>
        </p:nvSpPr>
        <p:spPr/>
        <p:txBody>
          <a:bodyPr/>
          <a:lstStyle/>
          <a:p>
            <a:r>
              <a:rPr lang="en-US"/>
              <a:t>Twitter Own and Retweeted Tweets Table | rbb|24 alle - 6 of 8</a:t>
            </a:r>
          </a:p>
        </p:txBody>
      </p:sp>
      <p:graphicFrame>
        <p:nvGraphicFramePr>
          <p:cNvPr id="5" name="Table Placeholder 4">
            <a:extLst>
              <a:ext uri="{FF2B5EF4-FFF2-40B4-BE49-F238E27FC236}">
                <a16:creationId xmlns:a16="http://schemas.microsoft.com/office/drawing/2014/main" id="{E1EB0A4B-4753-4145-AA44-51A515E09DC2}"/>
              </a:ext>
            </a:extLst>
          </p:cNvPr>
          <p:cNvGraphicFramePr>
            <a:graphicFrameLocks noGrp="1"/>
          </p:cNvGraphicFramePr>
          <p:nvPr>
            <p:ph type="tbl" sz="quarter" idx="13"/>
            <p:extLst>
              <p:ext uri="{D42A27DB-BD31-4B8C-83A1-F6EECF244321}">
                <p14:modId xmlns:p14="http://schemas.microsoft.com/office/powerpoint/2010/main" val="1200727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32666537"/>
                    </a:ext>
                  </a:extLst>
                </a:gridCol>
                <a:gridCol w="1152144">
                  <a:extLst>
                    <a:ext uri="{9D8B030D-6E8A-4147-A177-3AD203B41FA5}">
                      <a16:colId xmlns:a16="http://schemas.microsoft.com/office/drawing/2014/main" val="1364181397"/>
                    </a:ext>
                  </a:extLst>
                </a:gridCol>
                <a:gridCol w="1152144">
                  <a:extLst>
                    <a:ext uri="{9D8B030D-6E8A-4147-A177-3AD203B41FA5}">
                      <a16:colId xmlns:a16="http://schemas.microsoft.com/office/drawing/2014/main" val="424982452"/>
                    </a:ext>
                  </a:extLst>
                </a:gridCol>
                <a:gridCol w="1152144">
                  <a:extLst>
                    <a:ext uri="{9D8B030D-6E8A-4147-A177-3AD203B41FA5}">
                      <a16:colId xmlns:a16="http://schemas.microsoft.com/office/drawing/2014/main" val="3443430482"/>
                    </a:ext>
                  </a:extLst>
                </a:gridCol>
                <a:gridCol w="1152144">
                  <a:extLst>
                    <a:ext uri="{9D8B030D-6E8A-4147-A177-3AD203B41FA5}">
                      <a16:colId xmlns:a16="http://schemas.microsoft.com/office/drawing/2014/main" val="540259365"/>
                    </a:ext>
                  </a:extLst>
                </a:gridCol>
                <a:gridCol w="1152144">
                  <a:extLst>
                    <a:ext uri="{9D8B030D-6E8A-4147-A177-3AD203B41FA5}">
                      <a16:colId xmlns:a16="http://schemas.microsoft.com/office/drawing/2014/main" val="3167279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59443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10:00:55</a:t>
                      </a:r>
                      <a:r>
                        <a:rPr kumimoji="0" lang="de-DE" sz="1000" b="0" i="0" u="none" strike="noStrike" kern="1200" cap="none" spc="0" normalizeH="0" baseline="0" noProof="0">
                          <a:ln>
                            <a:noFill/>
                          </a:ln>
                          <a:solidFill>
                            <a:prstClr val="black"/>
                          </a:solidFill>
                          <a:effectLst/>
                          <a:uLnTx/>
                          <a:uFillTx/>
                          <a:latin typeface="+mn-lt"/>
                          <a:ea typeface="+mn-ea"/>
                          <a:cs typeface="+mn-cs"/>
                        </a:rPr>
                        <a:t>
 RT @rbbinforadio: Mit #CBD könnte bald Schluss sein: Die EU will Cannabidiol als Betäubungsmittel einstufen. https://t.co/fWKn1PjghG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432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09:29:22</a:t>
                      </a:r>
                      <a:r>
                        <a:rPr kumimoji="0" lang="de-DE" sz="1000" b="0" i="0" u="none" strike="noStrike" kern="1200" cap="none" spc="0" normalizeH="0" baseline="0" noProof="0">
                          <a:ln>
                            <a:noFill/>
                          </a:ln>
                          <a:solidFill>
                            <a:prstClr val="black"/>
                          </a:solidFill>
                          <a:effectLst/>
                          <a:uLnTx/>
                          <a:uFillTx/>
                          <a:latin typeface="+mn-lt"/>
                          <a:ea typeface="+mn-ea"/>
                          <a:cs typeface="+mn-cs"/>
                        </a:rPr>
                        <a:t>
 Am Morgen haben Aktivisten von #ExtinctionRebellion die Zugänge zu mehreren Bundesministerien blockiert. #Berlin https://t.co/K1BONQ01U6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0.1137 %</a:t>
                      </a:r>
                    </a:p>
                  </a:txBody>
                  <a:tcPr/>
                </a:tc>
                <a:extLst>
                  <a:ext uri="{0D108BD9-81ED-4DB2-BD59-A6C34878D82A}">
                    <a16:rowId xmlns:a16="http://schemas.microsoft.com/office/drawing/2014/main" val="3401137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08:13:00</a:t>
                      </a:r>
                      <a:r>
                        <a:rPr kumimoji="0" lang="de-DE" sz="1000" b="0" i="0" u="none" strike="noStrike" kern="1200" cap="none" spc="0" normalizeH="0" baseline="0" noProof="0">
                          <a:ln>
                            <a:noFill/>
                          </a:ln>
                          <a:solidFill>
                            <a:prstClr val="black"/>
                          </a:solidFill>
                          <a:effectLst/>
                          <a:uLnTx/>
                          <a:uFillTx/>
                          <a:latin typeface="+mn-lt"/>
                          <a:ea typeface="+mn-ea"/>
                          <a:cs typeface="+mn-cs"/>
                        </a:rPr>
                        <a:t>
 Die Stuttgarter Initiative "Querdenken 711" will zu Silvester in #Berlin demonstrieren. Das kündigte "Querdenken"-Gründer Michael Ballweg am Sonntag auf einer Kundgebung in Konstanz an. https://t.co/75ypCtykcZ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0.0222 %</a:t>
                      </a:r>
                    </a:p>
                  </a:txBody>
                  <a:tcPr/>
                </a:tc>
                <a:extLst>
                  <a:ext uri="{0D108BD9-81ED-4DB2-BD59-A6C34878D82A}">
                    <a16:rowId xmlns:a16="http://schemas.microsoft.com/office/drawing/2014/main" val="2642817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07:33:18</a:t>
                      </a:r>
                      <a:r>
                        <a:rPr kumimoji="0" lang="de-DE" sz="1000" b="0" i="0" u="none" strike="noStrike" kern="1200" cap="none" spc="0" normalizeH="0" baseline="0" noProof="0">
                          <a:ln>
                            <a:noFill/>
                          </a:ln>
                          <a:solidFill>
                            <a:prstClr val="black"/>
                          </a:solidFill>
                          <a:effectLst/>
                          <a:uLnTx/>
                          <a:uFillTx/>
                          <a:latin typeface="+mn-lt"/>
                          <a:ea typeface="+mn-ea"/>
                          <a:cs typeface="+mn-cs"/>
                        </a:rPr>
                        <a:t>
 Kurz vorm Start des #BER sind die Finanzen des Airports äußerst angespannt. #Berlin #Brandenburg
https://t.co/YFx8eJC2f1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extLst>
                  <a:ext uri="{0D108BD9-81ED-4DB2-BD59-A6C34878D82A}">
                    <a16:rowId xmlns:a16="http://schemas.microsoft.com/office/drawing/2014/main" val="3601703798"/>
                  </a:ext>
                </a:extLst>
              </a:tr>
            </a:tbl>
          </a:graphicData>
        </a:graphic>
      </p:graphicFrame>
      <p:sp>
        <p:nvSpPr>
          <p:cNvPr id="4" name="Text Placeholder 3">
            <a:extLst>
              <a:ext uri="{FF2B5EF4-FFF2-40B4-BE49-F238E27FC236}">
                <a16:creationId xmlns:a16="http://schemas.microsoft.com/office/drawing/2014/main" id="{E753F871-5264-4895-9338-14D9F489977E}"/>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2225963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C94D2-6E4E-4B55-86A3-A84A4AFB57D0}"/>
              </a:ext>
            </a:extLst>
          </p:cNvPr>
          <p:cNvSpPr>
            <a:spLocks noGrp="1"/>
          </p:cNvSpPr>
          <p:nvPr>
            <p:ph type="title"/>
          </p:nvPr>
        </p:nvSpPr>
        <p:spPr/>
        <p:txBody>
          <a:bodyPr/>
          <a:lstStyle/>
          <a:p>
            <a:r>
              <a:rPr lang="en-US"/>
              <a:t>Twitter Own and Retweeted Tweets Table | rbb|24 alle - 7 of 8</a:t>
            </a:r>
          </a:p>
        </p:txBody>
      </p:sp>
      <p:graphicFrame>
        <p:nvGraphicFramePr>
          <p:cNvPr id="5" name="Table Placeholder 4">
            <a:extLst>
              <a:ext uri="{FF2B5EF4-FFF2-40B4-BE49-F238E27FC236}">
                <a16:creationId xmlns:a16="http://schemas.microsoft.com/office/drawing/2014/main" id="{2AF95D9B-29B9-4651-BBD4-367CB1046B74}"/>
              </a:ext>
            </a:extLst>
          </p:cNvPr>
          <p:cNvGraphicFramePr>
            <a:graphicFrameLocks noGrp="1"/>
          </p:cNvGraphicFramePr>
          <p:nvPr>
            <p:ph type="tbl" sz="quarter" idx="13"/>
            <p:extLst>
              <p:ext uri="{D42A27DB-BD31-4B8C-83A1-F6EECF244321}">
                <p14:modId xmlns:p14="http://schemas.microsoft.com/office/powerpoint/2010/main" val="968031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09086900"/>
                    </a:ext>
                  </a:extLst>
                </a:gridCol>
                <a:gridCol w="1152144">
                  <a:extLst>
                    <a:ext uri="{9D8B030D-6E8A-4147-A177-3AD203B41FA5}">
                      <a16:colId xmlns:a16="http://schemas.microsoft.com/office/drawing/2014/main" val="1517525534"/>
                    </a:ext>
                  </a:extLst>
                </a:gridCol>
                <a:gridCol w="1152144">
                  <a:extLst>
                    <a:ext uri="{9D8B030D-6E8A-4147-A177-3AD203B41FA5}">
                      <a16:colId xmlns:a16="http://schemas.microsoft.com/office/drawing/2014/main" val="1272941660"/>
                    </a:ext>
                  </a:extLst>
                </a:gridCol>
                <a:gridCol w="1152144">
                  <a:extLst>
                    <a:ext uri="{9D8B030D-6E8A-4147-A177-3AD203B41FA5}">
                      <a16:colId xmlns:a16="http://schemas.microsoft.com/office/drawing/2014/main" val="1900054773"/>
                    </a:ext>
                  </a:extLst>
                </a:gridCol>
                <a:gridCol w="1152144">
                  <a:extLst>
                    <a:ext uri="{9D8B030D-6E8A-4147-A177-3AD203B41FA5}">
                      <a16:colId xmlns:a16="http://schemas.microsoft.com/office/drawing/2014/main" val="1335081474"/>
                    </a:ext>
                  </a:extLst>
                </a:gridCol>
                <a:gridCol w="1152144">
                  <a:extLst>
                    <a:ext uri="{9D8B030D-6E8A-4147-A177-3AD203B41FA5}">
                      <a16:colId xmlns:a16="http://schemas.microsoft.com/office/drawing/2014/main" val="3806881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91935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07:23:26</a:t>
                      </a:r>
                      <a:r>
                        <a:rPr kumimoji="0" lang="de-DE" sz="1000" b="0" i="0" u="none" strike="noStrike" kern="1200" cap="none" spc="0" normalizeH="0" baseline="0" noProof="0">
                          <a:ln>
                            <a:noFill/>
                          </a:ln>
                          <a:solidFill>
                            <a:prstClr val="black"/>
                          </a:solidFill>
                          <a:effectLst/>
                          <a:uLnTx/>
                          <a:uFillTx/>
                          <a:latin typeface="+mn-lt"/>
                          <a:ea typeface="+mn-ea"/>
                          <a:cs typeface="+mn-cs"/>
                        </a:rPr>
                        <a:t>
 Im #MärkischOderland brennt seit der Nacht ein Reifenlager. #Brandenburg https://t.co/ofkcXtIWT2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extLst>
                  <a:ext uri="{0D108BD9-81ED-4DB2-BD59-A6C34878D82A}">
                    <a16:rowId xmlns:a16="http://schemas.microsoft.com/office/drawing/2014/main" val="1489514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07:20:29</a:t>
                      </a:r>
                      <a:r>
                        <a:rPr kumimoji="0" lang="de-DE" sz="1000" b="0" i="0" u="none" strike="noStrike" kern="1200" cap="none" spc="0" normalizeH="0" baseline="0" noProof="0">
                          <a:ln>
                            <a:noFill/>
                          </a:ln>
                          <a:solidFill>
                            <a:prstClr val="black"/>
                          </a:solidFill>
                          <a:effectLst/>
                          <a:uLnTx/>
                          <a:uFillTx/>
                          <a:latin typeface="+mn-lt"/>
                          <a:ea typeface="+mn-ea"/>
                          <a:cs typeface="+mn-cs"/>
                        </a:rPr>
                        <a:t>
 RT @SBahnBerlin: Update #Kabelbrand im Bereich #Ostkreuz &amp;lt;&amp;gt; #Frankfurter_Allee
Die Haltestellen des Busnotverkehrs zwischen #Treptower_Par…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2675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07:09:12</a:t>
                      </a:r>
                      <a:r>
                        <a:rPr kumimoji="0" lang="de-DE" sz="1000" b="0" i="0" u="none" strike="noStrike" kern="1200" cap="none" spc="0" normalizeH="0" baseline="0" noProof="0">
                          <a:ln>
                            <a:noFill/>
                          </a:ln>
                          <a:solidFill>
                            <a:prstClr val="black"/>
                          </a:solidFill>
                          <a:effectLst/>
                          <a:uLnTx/>
                          <a:uFillTx/>
                          <a:latin typeface="+mn-lt"/>
                          <a:ea typeface="+mn-ea"/>
                          <a:cs typeface="+mn-cs"/>
                        </a:rPr>
                        <a:t>
 RT @radioeins: #Denkpause: Wer sich selbst zum #Schüler hat, hat einen Esel zum #Lehrer. (François de Sales, Fürstbischof) #TagdesLehrers 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5305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07:08:57</a:t>
                      </a:r>
                      <a:r>
                        <a:rPr kumimoji="0" lang="de-DE" sz="1000" b="0" i="0" u="none" strike="noStrike" kern="1200" cap="none" spc="0" normalizeH="0" baseline="0" noProof="0">
                          <a:ln>
                            <a:noFill/>
                          </a:ln>
                          <a:solidFill>
                            <a:prstClr val="black"/>
                          </a:solidFill>
                          <a:effectLst/>
                          <a:uLnTx/>
                          <a:uFillTx/>
                          <a:latin typeface="+mn-lt"/>
                          <a:ea typeface="+mn-ea"/>
                          <a:cs typeface="+mn-cs"/>
                        </a:rPr>
                        <a:t>
 RT @tagesschau: Gutachten zu Atommüll: Uran-Exporte nach Russland illegal https://t.co/hlJ7TZGFK1 #Russland #Atommüll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1766144"/>
                  </a:ext>
                </a:extLst>
              </a:tr>
            </a:tbl>
          </a:graphicData>
        </a:graphic>
      </p:graphicFrame>
      <p:sp>
        <p:nvSpPr>
          <p:cNvPr id="4" name="Text Placeholder 3">
            <a:extLst>
              <a:ext uri="{FF2B5EF4-FFF2-40B4-BE49-F238E27FC236}">
                <a16:creationId xmlns:a16="http://schemas.microsoft.com/office/drawing/2014/main" id="{4C3D8BE1-9A57-4468-B24E-8CC60F46BE81}"/>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4064347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608C5-6171-4817-97A8-54CE7CC6FFFA}"/>
              </a:ext>
            </a:extLst>
          </p:cNvPr>
          <p:cNvSpPr>
            <a:spLocks noGrp="1"/>
          </p:cNvSpPr>
          <p:nvPr>
            <p:ph type="title"/>
          </p:nvPr>
        </p:nvSpPr>
        <p:spPr/>
        <p:txBody>
          <a:bodyPr/>
          <a:lstStyle/>
          <a:p>
            <a:r>
              <a:rPr lang="en-US"/>
              <a:t>Twitter Own and Retweeted Tweets Table | rbb|24 alle - 8 of 8</a:t>
            </a:r>
          </a:p>
        </p:txBody>
      </p:sp>
      <p:graphicFrame>
        <p:nvGraphicFramePr>
          <p:cNvPr id="5" name="Table Placeholder 4">
            <a:extLst>
              <a:ext uri="{FF2B5EF4-FFF2-40B4-BE49-F238E27FC236}">
                <a16:creationId xmlns:a16="http://schemas.microsoft.com/office/drawing/2014/main" id="{726E3EF9-C39D-435C-9F1C-E1D6315D02F0}"/>
              </a:ext>
            </a:extLst>
          </p:cNvPr>
          <p:cNvGraphicFramePr>
            <a:graphicFrameLocks noGrp="1"/>
          </p:cNvGraphicFramePr>
          <p:nvPr>
            <p:ph type="tbl" sz="quarter" idx="13"/>
            <p:extLst>
              <p:ext uri="{D42A27DB-BD31-4B8C-83A1-F6EECF244321}">
                <p14:modId xmlns:p14="http://schemas.microsoft.com/office/powerpoint/2010/main" val="2117819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11334864"/>
                    </a:ext>
                  </a:extLst>
                </a:gridCol>
                <a:gridCol w="1152144">
                  <a:extLst>
                    <a:ext uri="{9D8B030D-6E8A-4147-A177-3AD203B41FA5}">
                      <a16:colId xmlns:a16="http://schemas.microsoft.com/office/drawing/2014/main" val="2702300271"/>
                    </a:ext>
                  </a:extLst>
                </a:gridCol>
                <a:gridCol w="1152144">
                  <a:extLst>
                    <a:ext uri="{9D8B030D-6E8A-4147-A177-3AD203B41FA5}">
                      <a16:colId xmlns:a16="http://schemas.microsoft.com/office/drawing/2014/main" val="3803943323"/>
                    </a:ext>
                  </a:extLst>
                </a:gridCol>
                <a:gridCol w="1152144">
                  <a:extLst>
                    <a:ext uri="{9D8B030D-6E8A-4147-A177-3AD203B41FA5}">
                      <a16:colId xmlns:a16="http://schemas.microsoft.com/office/drawing/2014/main" val="1660177155"/>
                    </a:ext>
                  </a:extLst>
                </a:gridCol>
                <a:gridCol w="1152144">
                  <a:extLst>
                    <a:ext uri="{9D8B030D-6E8A-4147-A177-3AD203B41FA5}">
                      <a16:colId xmlns:a16="http://schemas.microsoft.com/office/drawing/2014/main" val="976257419"/>
                    </a:ext>
                  </a:extLst>
                </a:gridCol>
                <a:gridCol w="1152144">
                  <a:extLst>
                    <a:ext uri="{9D8B030D-6E8A-4147-A177-3AD203B41FA5}">
                      <a16:colId xmlns:a16="http://schemas.microsoft.com/office/drawing/2014/main" val="3538062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512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06:57:39</a:t>
                      </a:r>
                      <a:r>
                        <a:rPr kumimoji="0" lang="de-DE" sz="1000" b="0" i="0" u="none" strike="noStrike" kern="1200" cap="none" spc="0" normalizeH="0" baseline="0" noProof="0">
                          <a:ln>
                            <a:noFill/>
                          </a:ln>
                          <a:solidFill>
                            <a:prstClr val="black"/>
                          </a:solidFill>
                          <a:effectLst/>
                          <a:uLnTx/>
                          <a:uFillTx/>
                          <a:latin typeface="+mn-lt"/>
                          <a:ea typeface="+mn-ea"/>
                          <a:cs typeface="+mn-cs"/>
                        </a:rPr>
                        <a:t>
 Auf der nordöstlichen #Ringbahn gibt es nach einem #Kabelbrand massive Ausfälle. Es gibt keine Stopps zwischen #Ostkreuz und #Gesundbrunnen. #Berlin https://t.co/lMEIxoRFgQ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0.0131 %</a:t>
                      </a:r>
                    </a:p>
                  </a:txBody>
                  <a:tcPr/>
                </a:tc>
                <a:extLst>
                  <a:ext uri="{0D108BD9-81ED-4DB2-BD59-A6C34878D82A}">
                    <a16:rowId xmlns:a16="http://schemas.microsoft.com/office/drawing/2014/main" val="3267948859"/>
                  </a:ext>
                </a:extLst>
              </a:tr>
            </a:tbl>
          </a:graphicData>
        </a:graphic>
      </p:graphicFrame>
      <p:sp>
        <p:nvSpPr>
          <p:cNvPr id="4" name="Text Placeholder 3">
            <a:extLst>
              <a:ext uri="{FF2B5EF4-FFF2-40B4-BE49-F238E27FC236}">
                <a16:creationId xmlns:a16="http://schemas.microsoft.com/office/drawing/2014/main" id="{0FD40BE4-565D-4637-999A-0664C0E9BFF4}"/>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1333032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83CB-443B-433E-B047-CED4C608AC49}"/>
              </a:ext>
            </a:extLst>
          </p:cNvPr>
          <p:cNvSpPr>
            <a:spLocks noGrp="1"/>
          </p:cNvSpPr>
          <p:nvPr>
            <p:ph type="title"/>
          </p:nvPr>
        </p:nvSpPr>
        <p:spPr/>
        <p:txBody>
          <a:bodyPr/>
          <a:lstStyle/>
          <a:p>
            <a:r>
              <a:rPr lang="en-US"/>
              <a:t>Instagram Posts Table | rbb|24 alle - 1 of 20</a:t>
            </a:r>
          </a:p>
        </p:txBody>
      </p:sp>
      <p:graphicFrame>
        <p:nvGraphicFramePr>
          <p:cNvPr id="5" name="Table Placeholder 4">
            <a:extLst>
              <a:ext uri="{FF2B5EF4-FFF2-40B4-BE49-F238E27FC236}">
                <a16:creationId xmlns:a16="http://schemas.microsoft.com/office/drawing/2014/main" id="{9B5112E4-8FE1-4456-BEB6-50B02933B9E6}"/>
              </a:ext>
            </a:extLst>
          </p:cNvPr>
          <p:cNvGraphicFramePr>
            <a:graphicFrameLocks noGrp="1"/>
          </p:cNvGraphicFramePr>
          <p:nvPr>
            <p:ph type="tbl" sz="quarter" idx="13"/>
            <p:extLst>
              <p:ext uri="{D42A27DB-BD31-4B8C-83A1-F6EECF244321}">
                <p14:modId xmlns:p14="http://schemas.microsoft.com/office/powerpoint/2010/main" val="1762040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44023827"/>
                    </a:ext>
                  </a:extLst>
                </a:gridCol>
                <a:gridCol w="1810512">
                  <a:extLst>
                    <a:ext uri="{9D8B030D-6E8A-4147-A177-3AD203B41FA5}">
                      <a16:colId xmlns:a16="http://schemas.microsoft.com/office/drawing/2014/main" val="3119097555"/>
                    </a:ext>
                  </a:extLst>
                </a:gridCol>
                <a:gridCol w="822960">
                  <a:extLst>
                    <a:ext uri="{9D8B030D-6E8A-4147-A177-3AD203B41FA5}">
                      <a16:colId xmlns:a16="http://schemas.microsoft.com/office/drawing/2014/main" val="3749454069"/>
                    </a:ext>
                  </a:extLst>
                </a:gridCol>
                <a:gridCol w="822960">
                  <a:extLst>
                    <a:ext uri="{9D8B030D-6E8A-4147-A177-3AD203B41FA5}">
                      <a16:colId xmlns:a16="http://schemas.microsoft.com/office/drawing/2014/main" val="210583895"/>
                    </a:ext>
                  </a:extLst>
                </a:gridCol>
                <a:gridCol w="822960">
                  <a:extLst>
                    <a:ext uri="{9D8B030D-6E8A-4147-A177-3AD203B41FA5}">
                      <a16:colId xmlns:a16="http://schemas.microsoft.com/office/drawing/2014/main" val="1295332023"/>
                    </a:ext>
                  </a:extLst>
                </a:gridCol>
                <a:gridCol w="822960">
                  <a:extLst>
                    <a:ext uri="{9D8B030D-6E8A-4147-A177-3AD203B41FA5}">
                      <a16:colId xmlns:a16="http://schemas.microsoft.com/office/drawing/2014/main" val="1109953714"/>
                    </a:ext>
                  </a:extLst>
                </a:gridCol>
                <a:gridCol w="822960">
                  <a:extLst>
                    <a:ext uri="{9D8B030D-6E8A-4147-A177-3AD203B41FA5}">
                      <a16:colId xmlns:a16="http://schemas.microsoft.com/office/drawing/2014/main" val="2763504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0589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12:20:43</a:t>
                      </a:r>
                      <a:r>
                        <a:rPr kumimoji="0" lang="de-DE" sz="1000" b="0" i="0" u="none" strike="noStrike" kern="1200" cap="none" spc="0" normalizeH="0" baseline="0" noProof="0">
                          <a:ln>
                            <a:noFill/>
                          </a:ln>
                          <a:solidFill>
                            <a:prstClr val="black"/>
                          </a:solidFill>
                          <a:effectLst/>
                          <a:uLnTx/>
                          <a:uFillTx/>
                          <a:latin typeface="+mn-lt"/>
                          <a:ea typeface="+mn-ea"/>
                          <a:cs typeface="+mn-cs"/>
                        </a:rPr>
                        <a:t>
 Heute Morgen gab es auf der Ringbahn Zugausfälle und Verspätungen, weil ein Kabelkasten brannte. Jetzt hat der Staatsschutz vom Landeskriminalamt Berlin die Ermittlungen übernommen, weil die Polizei von vorsätzlicher Brandstiftung ausgeht.
#Berlin #Ringbahn #Sbahn #Brandstiftung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https://www.instagram.com/p/CF9VIE_DqKN/media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76138433"/>
                  </a:ext>
                </a:extLst>
              </a:tr>
            </a:tbl>
          </a:graphicData>
        </a:graphic>
      </p:graphicFrame>
      <p:sp>
        <p:nvSpPr>
          <p:cNvPr id="4" name="Text Placeholder 3">
            <a:extLst>
              <a:ext uri="{FF2B5EF4-FFF2-40B4-BE49-F238E27FC236}">
                <a16:creationId xmlns:a16="http://schemas.microsoft.com/office/drawing/2014/main" id="{D696589E-13F9-4216-8D1E-14F9B0E10EBB}"/>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1785610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C6262-1EDE-4B91-B9D4-269E8E6963AB}"/>
              </a:ext>
            </a:extLst>
          </p:cNvPr>
          <p:cNvSpPr>
            <a:spLocks noGrp="1"/>
          </p:cNvSpPr>
          <p:nvPr>
            <p:ph type="title"/>
          </p:nvPr>
        </p:nvSpPr>
        <p:spPr/>
        <p:txBody>
          <a:bodyPr/>
          <a:lstStyle/>
          <a:p>
            <a:r>
              <a:rPr lang="en-US"/>
              <a:t>Instagram Posts Table | rbb|24 alle - 2 of 20</a:t>
            </a:r>
          </a:p>
        </p:txBody>
      </p:sp>
      <p:graphicFrame>
        <p:nvGraphicFramePr>
          <p:cNvPr id="5" name="Table Placeholder 4">
            <a:extLst>
              <a:ext uri="{FF2B5EF4-FFF2-40B4-BE49-F238E27FC236}">
                <a16:creationId xmlns:a16="http://schemas.microsoft.com/office/drawing/2014/main" id="{50223F7C-C5A9-4053-A227-C1F18DF90AFB}"/>
              </a:ext>
            </a:extLst>
          </p:cNvPr>
          <p:cNvGraphicFramePr>
            <a:graphicFrameLocks noGrp="1"/>
          </p:cNvGraphicFramePr>
          <p:nvPr>
            <p:ph type="tbl" sz="quarter" idx="13"/>
            <p:extLst>
              <p:ext uri="{D42A27DB-BD31-4B8C-83A1-F6EECF244321}">
                <p14:modId xmlns:p14="http://schemas.microsoft.com/office/powerpoint/2010/main" val="4197798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56008502"/>
                    </a:ext>
                  </a:extLst>
                </a:gridCol>
                <a:gridCol w="1810512">
                  <a:extLst>
                    <a:ext uri="{9D8B030D-6E8A-4147-A177-3AD203B41FA5}">
                      <a16:colId xmlns:a16="http://schemas.microsoft.com/office/drawing/2014/main" val="2206684491"/>
                    </a:ext>
                  </a:extLst>
                </a:gridCol>
                <a:gridCol w="822960">
                  <a:extLst>
                    <a:ext uri="{9D8B030D-6E8A-4147-A177-3AD203B41FA5}">
                      <a16:colId xmlns:a16="http://schemas.microsoft.com/office/drawing/2014/main" val="2619341180"/>
                    </a:ext>
                  </a:extLst>
                </a:gridCol>
                <a:gridCol w="822960">
                  <a:extLst>
                    <a:ext uri="{9D8B030D-6E8A-4147-A177-3AD203B41FA5}">
                      <a16:colId xmlns:a16="http://schemas.microsoft.com/office/drawing/2014/main" val="1564385704"/>
                    </a:ext>
                  </a:extLst>
                </a:gridCol>
                <a:gridCol w="822960">
                  <a:extLst>
                    <a:ext uri="{9D8B030D-6E8A-4147-A177-3AD203B41FA5}">
                      <a16:colId xmlns:a16="http://schemas.microsoft.com/office/drawing/2014/main" val="3919663761"/>
                    </a:ext>
                  </a:extLst>
                </a:gridCol>
                <a:gridCol w="822960">
                  <a:extLst>
                    <a:ext uri="{9D8B030D-6E8A-4147-A177-3AD203B41FA5}">
                      <a16:colId xmlns:a16="http://schemas.microsoft.com/office/drawing/2014/main" val="1237712665"/>
                    </a:ext>
                  </a:extLst>
                </a:gridCol>
                <a:gridCol w="822960">
                  <a:extLst>
                    <a:ext uri="{9D8B030D-6E8A-4147-A177-3AD203B41FA5}">
                      <a16:colId xmlns:a16="http://schemas.microsoft.com/office/drawing/2014/main" val="3495256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789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11:24:32</a:t>
                      </a:r>
                      <a:r>
                        <a:rPr kumimoji="0" lang="de-DE" sz="1000" b="0" i="0" u="none" strike="noStrike" kern="1200" cap="none" spc="0" normalizeH="0" baseline="0" noProof="0">
                          <a:ln>
                            <a:noFill/>
                          </a:ln>
                          <a:solidFill>
                            <a:prstClr val="black"/>
                          </a:solidFill>
                          <a:effectLst/>
                          <a:uLnTx/>
                          <a:uFillTx/>
                          <a:latin typeface="+mn-lt"/>
                          <a:ea typeface="+mn-ea"/>
                          <a:cs typeface="+mn-cs"/>
                        </a:rPr>
                        <a:t>
 Aktivisten der Gruppe Extinction Rebellion haben am Montagmorgen vor dem Bundesverkehrsministerium mit ihren für diese Woche angekündigten Protestaktionen begonnen. An der Aktion seien rund 80 Aktivisten beteiligt, sagte eine Sprecherin. Sie hätten die Seiteneingänge des Ministeriums blockiert. Die Polizei trug Protestierende von der Straße.
Die Aktivisten forderten Bundesverkehrsminister Andreas Scheuer auf, die Rodungen für den Dannenröder Wald in Hessen zu stoppen. Teile des 300 Jahre alten Waldes würden seit dem 1. Oktober für den Bau der Autobahn A49 gerodet.
Die Berliner Polizei bestätigte, dass sie am Ministerium im Einsatz sei und ebenfalls am Bundesministerium für Ernährung und Landwirtschaft an der Wilhelmstraße. Dort protestierten parallel rund 30 Aktivisten, um auf den Beitrag der Landwirtschaft zum Klimawandel hinzuweisen, wie die Sprecherin sagte. "Sie haben einen Tiertransporter vor das Landwirtschaftsministerium gestellt, an dem sich mehrere Personen befestigt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https://www.instagram.com/p/CF9Oqm7A72z/media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70297191"/>
                  </a:ext>
                </a:extLst>
              </a:tr>
            </a:tbl>
          </a:graphicData>
        </a:graphic>
      </p:graphicFrame>
      <p:sp>
        <p:nvSpPr>
          <p:cNvPr id="4" name="Text Placeholder 3">
            <a:extLst>
              <a:ext uri="{FF2B5EF4-FFF2-40B4-BE49-F238E27FC236}">
                <a16:creationId xmlns:a16="http://schemas.microsoft.com/office/drawing/2014/main" id="{4F2098BF-9D13-4435-ACE1-A86B752446A7}"/>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3433045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707A0-2D1C-4CFB-BEF8-8757DEB13FED}"/>
              </a:ext>
            </a:extLst>
          </p:cNvPr>
          <p:cNvSpPr>
            <a:spLocks noGrp="1"/>
          </p:cNvSpPr>
          <p:nvPr>
            <p:ph type="title"/>
          </p:nvPr>
        </p:nvSpPr>
        <p:spPr/>
        <p:txBody>
          <a:bodyPr/>
          <a:lstStyle/>
          <a:p>
            <a:r>
              <a:rPr lang="en-US"/>
              <a:t>Instagram Posts Table | rbb|24 alle - 3 of 20</a:t>
            </a:r>
          </a:p>
        </p:txBody>
      </p:sp>
      <p:graphicFrame>
        <p:nvGraphicFramePr>
          <p:cNvPr id="5" name="Table Placeholder 4">
            <a:extLst>
              <a:ext uri="{FF2B5EF4-FFF2-40B4-BE49-F238E27FC236}">
                <a16:creationId xmlns:a16="http://schemas.microsoft.com/office/drawing/2014/main" id="{BA5EF10C-03DE-4AE5-9FE2-69C233E98686}"/>
              </a:ext>
            </a:extLst>
          </p:cNvPr>
          <p:cNvGraphicFramePr>
            <a:graphicFrameLocks noGrp="1"/>
          </p:cNvGraphicFramePr>
          <p:nvPr>
            <p:ph type="tbl" sz="quarter" idx="13"/>
            <p:extLst>
              <p:ext uri="{D42A27DB-BD31-4B8C-83A1-F6EECF244321}">
                <p14:modId xmlns:p14="http://schemas.microsoft.com/office/powerpoint/2010/main" val="2414384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91689152"/>
                    </a:ext>
                  </a:extLst>
                </a:gridCol>
                <a:gridCol w="1810512">
                  <a:extLst>
                    <a:ext uri="{9D8B030D-6E8A-4147-A177-3AD203B41FA5}">
                      <a16:colId xmlns:a16="http://schemas.microsoft.com/office/drawing/2014/main" val="2644341638"/>
                    </a:ext>
                  </a:extLst>
                </a:gridCol>
                <a:gridCol w="822960">
                  <a:extLst>
                    <a:ext uri="{9D8B030D-6E8A-4147-A177-3AD203B41FA5}">
                      <a16:colId xmlns:a16="http://schemas.microsoft.com/office/drawing/2014/main" val="390970158"/>
                    </a:ext>
                  </a:extLst>
                </a:gridCol>
                <a:gridCol w="822960">
                  <a:extLst>
                    <a:ext uri="{9D8B030D-6E8A-4147-A177-3AD203B41FA5}">
                      <a16:colId xmlns:a16="http://schemas.microsoft.com/office/drawing/2014/main" val="3361404514"/>
                    </a:ext>
                  </a:extLst>
                </a:gridCol>
                <a:gridCol w="822960">
                  <a:extLst>
                    <a:ext uri="{9D8B030D-6E8A-4147-A177-3AD203B41FA5}">
                      <a16:colId xmlns:a16="http://schemas.microsoft.com/office/drawing/2014/main" val="424483668"/>
                    </a:ext>
                  </a:extLst>
                </a:gridCol>
                <a:gridCol w="822960">
                  <a:extLst>
                    <a:ext uri="{9D8B030D-6E8A-4147-A177-3AD203B41FA5}">
                      <a16:colId xmlns:a16="http://schemas.microsoft.com/office/drawing/2014/main" val="747184310"/>
                    </a:ext>
                  </a:extLst>
                </a:gridCol>
                <a:gridCol w="822960">
                  <a:extLst>
                    <a:ext uri="{9D8B030D-6E8A-4147-A177-3AD203B41FA5}">
                      <a16:colId xmlns:a16="http://schemas.microsoft.com/office/drawing/2014/main" val="3157209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541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rbb24 - 2020-10-05 08:58:35</a:t>
                      </a:r>
                      <a:r>
                        <a:rPr kumimoji="0" lang="de-DE" sz="1000" b="0" i="0" u="none" strike="noStrike" kern="1200" cap="none" spc="0" normalizeH="0" baseline="0" noProof="0">
                          <a:ln>
                            <a:noFill/>
                          </a:ln>
                          <a:solidFill>
                            <a:prstClr val="black"/>
                          </a:solidFill>
                          <a:effectLst/>
                          <a:uLnTx/>
                          <a:uFillTx/>
                          <a:latin typeface="+mn-lt"/>
                          <a:ea typeface="+mn-ea"/>
                          <a:cs typeface="+mn-cs"/>
                        </a:rPr>
                        <a:t>
 Im Landkreis Märkisch-Oderland brennt seit der Nacht auf Montag ein hunderte Quadratmeter großes Reifenlager.
Für die Gemeinden Bliesdorf und Neuhardenberg im Landkreis Märkisch-Oderland gibt es deshalb eine Amtliche Gefahrenmeldung. Im Ortsteil Metzdorf brennt auf etwa 600 Quadratmeter ein Reifenlager. Die Behörden warnen vor starker Rauchentwicklung. Die Feuerwehr forderte Anwohner dazu auf, Fenster und Türen geschlossen zu halten.
Am frühen Montagmorgen befand sich das Lager laut Feuerwehr noch im Vollbrand. Gegen 7:30 Uhr war der Brand dann unter Kontrolle. 50 Einsatzkräfte sind demnach zur Brandbekämpfung vor Ort. Nach Angaben der integrierten Feuerwehr-Leitstelle Nord-Ost in Frankfurt (Oder) begann der Einsatz gegen 1.30 Uhr. Die Brandursache war zunächst unklar.
.
#Brandenburg #MärkischOderland #Feuerwehr #Reifenlager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https://www.instagram.com/p/CF8990OhAbw/media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67317274"/>
                  </a:ext>
                </a:extLst>
              </a:tr>
            </a:tbl>
          </a:graphicData>
        </a:graphic>
      </p:graphicFrame>
      <p:sp>
        <p:nvSpPr>
          <p:cNvPr id="4" name="Text Placeholder 3">
            <a:extLst>
              <a:ext uri="{FF2B5EF4-FFF2-40B4-BE49-F238E27FC236}">
                <a16:creationId xmlns:a16="http://schemas.microsoft.com/office/drawing/2014/main" id="{A7666D7D-FD7D-4CEE-A95F-2537FA6590AA}"/>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3912662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1C7B-1919-4EE1-A2B5-68172B18CB88}"/>
              </a:ext>
            </a:extLst>
          </p:cNvPr>
          <p:cNvSpPr>
            <a:spLocks noGrp="1"/>
          </p:cNvSpPr>
          <p:nvPr>
            <p:ph type="title"/>
          </p:nvPr>
        </p:nvSpPr>
        <p:spPr/>
        <p:txBody>
          <a:bodyPr/>
          <a:lstStyle/>
          <a:p>
            <a:r>
              <a:rPr lang="en-US"/>
              <a:t>Instagram Posts Table | rbb|24 alle - 4 of 20</a:t>
            </a:r>
          </a:p>
        </p:txBody>
      </p:sp>
      <p:graphicFrame>
        <p:nvGraphicFramePr>
          <p:cNvPr id="5" name="Table Placeholder 4">
            <a:extLst>
              <a:ext uri="{FF2B5EF4-FFF2-40B4-BE49-F238E27FC236}">
                <a16:creationId xmlns:a16="http://schemas.microsoft.com/office/drawing/2014/main" id="{9B236299-3BAF-40C8-8B53-C9603AF5DCE8}"/>
              </a:ext>
            </a:extLst>
          </p:cNvPr>
          <p:cNvGraphicFramePr>
            <a:graphicFrameLocks noGrp="1"/>
          </p:cNvGraphicFramePr>
          <p:nvPr>
            <p:ph type="tbl" sz="quarter" idx="13"/>
            <p:extLst>
              <p:ext uri="{D42A27DB-BD31-4B8C-83A1-F6EECF244321}">
                <p14:modId xmlns:p14="http://schemas.microsoft.com/office/powerpoint/2010/main" val="1944556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33507377"/>
                    </a:ext>
                  </a:extLst>
                </a:gridCol>
                <a:gridCol w="1810512">
                  <a:extLst>
                    <a:ext uri="{9D8B030D-6E8A-4147-A177-3AD203B41FA5}">
                      <a16:colId xmlns:a16="http://schemas.microsoft.com/office/drawing/2014/main" val="13173984"/>
                    </a:ext>
                  </a:extLst>
                </a:gridCol>
                <a:gridCol w="822960">
                  <a:extLst>
                    <a:ext uri="{9D8B030D-6E8A-4147-A177-3AD203B41FA5}">
                      <a16:colId xmlns:a16="http://schemas.microsoft.com/office/drawing/2014/main" val="503159807"/>
                    </a:ext>
                  </a:extLst>
                </a:gridCol>
                <a:gridCol w="822960">
                  <a:extLst>
                    <a:ext uri="{9D8B030D-6E8A-4147-A177-3AD203B41FA5}">
                      <a16:colId xmlns:a16="http://schemas.microsoft.com/office/drawing/2014/main" val="1165102551"/>
                    </a:ext>
                  </a:extLst>
                </a:gridCol>
                <a:gridCol w="822960">
                  <a:extLst>
                    <a:ext uri="{9D8B030D-6E8A-4147-A177-3AD203B41FA5}">
                      <a16:colId xmlns:a16="http://schemas.microsoft.com/office/drawing/2014/main" val="929988719"/>
                    </a:ext>
                  </a:extLst>
                </a:gridCol>
                <a:gridCol w="822960">
                  <a:extLst>
                    <a:ext uri="{9D8B030D-6E8A-4147-A177-3AD203B41FA5}">
                      <a16:colId xmlns:a16="http://schemas.microsoft.com/office/drawing/2014/main" val="2576671559"/>
                    </a:ext>
                  </a:extLst>
                </a:gridCol>
                <a:gridCol w="822960">
                  <a:extLst>
                    <a:ext uri="{9D8B030D-6E8A-4147-A177-3AD203B41FA5}">
                      <a16:colId xmlns:a16="http://schemas.microsoft.com/office/drawing/2014/main" val="1915446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1134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rbb24 - 2020-10-04 21:48:39</a:t>
                      </a:r>
                      <a:r>
                        <a:rPr kumimoji="0" lang="de-DE" sz="1000" b="0" i="0" u="none" strike="noStrike" kern="1200" cap="none" spc="0" normalizeH="0" baseline="0" noProof="0">
                          <a:ln>
                            <a:noFill/>
                          </a:ln>
                          <a:solidFill>
                            <a:prstClr val="black"/>
                          </a:solidFill>
                          <a:effectLst/>
                          <a:uLnTx/>
                          <a:uFillTx/>
                          <a:latin typeface="+mn-lt"/>
                          <a:ea typeface="+mn-ea"/>
                          <a:cs typeface="+mn-cs"/>
                        </a:rPr>
                        <a:t>
 Biker und "Liebig34": Der Rückblick auf die Demos am Sonntag in Berlin.
#Berlin #Demonstration #Gedenkfahrt #motorrad #biker #gedächtniskirche #liebig34 #friedrichshain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https://www.instagram.com/p/CF7xSb9CODn/media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44459208"/>
                  </a:ext>
                </a:extLst>
              </a:tr>
            </a:tbl>
          </a:graphicData>
        </a:graphic>
      </p:graphicFrame>
      <p:sp>
        <p:nvSpPr>
          <p:cNvPr id="4" name="Text Placeholder 3">
            <a:extLst>
              <a:ext uri="{FF2B5EF4-FFF2-40B4-BE49-F238E27FC236}">
                <a16:creationId xmlns:a16="http://schemas.microsoft.com/office/drawing/2014/main" id="{EFB99433-31FA-43FA-B35C-72C21020E003}"/>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5110899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F222C-55D3-43DF-BD0E-3A7764AEC33F}"/>
              </a:ext>
            </a:extLst>
          </p:cNvPr>
          <p:cNvSpPr>
            <a:spLocks noGrp="1"/>
          </p:cNvSpPr>
          <p:nvPr>
            <p:ph type="title"/>
          </p:nvPr>
        </p:nvSpPr>
        <p:spPr/>
        <p:txBody>
          <a:bodyPr/>
          <a:lstStyle/>
          <a:p>
            <a:r>
              <a:rPr lang="en-US"/>
              <a:t>Instagram Posts Table | rbb|24 alle - 5 of 20</a:t>
            </a:r>
          </a:p>
        </p:txBody>
      </p:sp>
      <p:graphicFrame>
        <p:nvGraphicFramePr>
          <p:cNvPr id="5" name="Table Placeholder 4">
            <a:extLst>
              <a:ext uri="{FF2B5EF4-FFF2-40B4-BE49-F238E27FC236}">
                <a16:creationId xmlns:a16="http://schemas.microsoft.com/office/drawing/2014/main" id="{A42CD6DD-0B90-4081-8342-E38800894A7E}"/>
              </a:ext>
            </a:extLst>
          </p:cNvPr>
          <p:cNvGraphicFramePr>
            <a:graphicFrameLocks noGrp="1"/>
          </p:cNvGraphicFramePr>
          <p:nvPr>
            <p:ph type="tbl" sz="quarter" idx="13"/>
            <p:extLst>
              <p:ext uri="{D42A27DB-BD31-4B8C-83A1-F6EECF244321}">
                <p14:modId xmlns:p14="http://schemas.microsoft.com/office/powerpoint/2010/main" val="183219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98804268"/>
                    </a:ext>
                  </a:extLst>
                </a:gridCol>
                <a:gridCol w="1810512">
                  <a:extLst>
                    <a:ext uri="{9D8B030D-6E8A-4147-A177-3AD203B41FA5}">
                      <a16:colId xmlns:a16="http://schemas.microsoft.com/office/drawing/2014/main" val="2100982830"/>
                    </a:ext>
                  </a:extLst>
                </a:gridCol>
                <a:gridCol w="822960">
                  <a:extLst>
                    <a:ext uri="{9D8B030D-6E8A-4147-A177-3AD203B41FA5}">
                      <a16:colId xmlns:a16="http://schemas.microsoft.com/office/drawing/2014/main" val="2599757432"/>
                    </a:ext>
                  </a:extLst>
                </a:gridCol>
                <a:gridCol w="822960">
                  <a:extLst>
                    <a:ext uri="{9D8B030D-6E8A-4147-A177-3AD203B41FA5}">
                      <a16:colId xmlns:a16="http://schemas.microsoft.com/office/drawing/2014/main" val="3608229007"/>
                    </a:ext>
                  </a:extLst>
                </a:gridCol>
                <a:gridCol w="822960">
                  <a:extLst>
                    <a:ext uri="{9D8B030D-6E8A-4147-A177-3AD203B41FA5}">
                      <a16:colId xmlns:a16="http://schemas.microsoft.com/office/drawing/2014/main" val="3146465239"/>
                    </a:ext>
                  </a:extLst>
                </a:gridCol>
                <a:gridCol w="822960">
                  <a:extLst>
                    <a:ext uri="{9D8B030D-6E8A-4147-A177-3AD203B41FA5}">
                      <a16:colId xmlns:a16="http://schemas.microsoft.com/office/drawing/2014/main" val="2241011621"/>
                    </a:ext>
                  </a:extLst>
                </a:gridCol>
                <a:gridCol w="822960">
                  <a:extLst>
                    <a:ext uri="{9D8B030D-6E8A-4147-A177-3AD203B41FA5}">
                      <a16:colId xmlns:a16="http://schemas.microsoft.com/office/drawing/2014/main" val="3823103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4862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rbb24 - 2020-10-04 20:18:38</a:t>
                      </a:r>
                      <a:r>
                        <a:rPr kumimoji="0" lang="en-US" sz="1000" b="0" i="0" u="none" strike="noStrike" kern="1200" cap="none" spc="0" normalizeH="0" baseline="0" noProof="0">
                          <a:ln>
                            <a:noFill/>
                          </a:ln>
                          <a:solidFill>
                            <a:prstClr val="black"/>
                          </a:solidFill>
                          <a:effectLst/>
                          <a:uLnTx/>
                          <a:uFillTx/>
                          <a:latin typeface="+mn-lt"/>
                          <a:ea typeface="+mn-ea"/>
                          <a:cs typeface="+mn-cs"/>
                        </a:rPr>
                        <a:t>
 Hertha BSC ist am Sonntag bravourös gegen die Bayern zurückgekommen, 3:3 nach einem 0:2. Aber es hat dann aus folgenden Gründen trotzdem nicht gereicht: Robert Lewandowski. 
Tore:
1 : 0 Robert #Lewandowski (40.)
2 : 0 - Robert Lewandowski (51.)
2 : 1 - Jhon #Cordoba (59.)
2 : 2 - Matheus #Cunha (71.)
3 : 2 - Robert Lewandowski (85.)
3 : 3 - Jessic #Ngankam (88.)
4 : 3 - Robert Lewandowski (90.+3, Elfmeter)
#fcbbsc #hahohe herthabsc fcbayern #allianzarena #münchen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https://www.instagram.com/p/CF7nBnSCR4G/media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7458176"/>
                  </a:ext>
                </a:extLst>
              </a:tr>
            </a:tbl>
          </a:graphicData>
        </a:graphic>
      </p:graphicFrame>
      <p:sp>
        <p:nvSpPr>
          <p:cNvPr id="4" name="Text Placeholder 3">
            <a:extLst>
              <a:ext uri="{FF2B5EF4-FFF2-40B4-BE49-F238E27FC236}">
                <a16:creationId xmlns:a16="http://schemas.microsoft.com/office/drawing/2014/main" id="{7145C794-03D0-479B-940D-7C5CCA968CF3}"/>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4084451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B8CB9-56C2-4236-B77A-1D7FC822E287}"/>
              </a:ext>
            </a:extLst>
          </p:cNvPr>
          <p:cNvSpPr>
            <a:spLocks noGrp="1"/>
          </p:cNvSpPr>
          <p:nvPr>
            <p:ph type="title"/>
          </p:nvPr>
        </p:nvSpPr>
        <p:spPr/>
        <p:txBody>
          <a:bodyPr/>
          <a:lstStyle/>
          <a:p>
            <a:r>
              <a:rPr lang="en-US"/>
              <a:t>Instagram Posts Table | rbb|24 alle - 6 of 20</a:t>
            </a:r>
          </a:p>
        </p:txBody>
      </p:sp>
      <p:graphicFrame>
        <p:nvGraphicFramePr>
          <p:cNvPr id="5" name="Table Placeholder 4">
            <a:extLst>
              <a:ext uri="{FF2B5EF4-FFF2-40B4-BE49-F238E27FC236}">
                <a16:creationId xmlns:a16="http://schemas.microsoft.com/office/drawing/2014/main" id="{5CC7AECC-88E0-4BA4-B67B-96C2EC1B9DB6}"/>
              </a:ext>
            </a:extLst>
          </p:cNvPr>
          <p:cNvGraphicFramePr>
            <a:graphicFrameLocks noGrp="1"/>
          </p:cNvGraphicFramePr>
          <p:nvPr>
            <p:ph type="tbl" sz="quarter" idx="13"/>
            <p:extLst>
              <p:ext uri="{D42A27DB-BD31-4B8C-83A1-F6EECF244321}">
                <p14:modId xmlns:p14="http://schemas.microsoft.com/office/powerpoint/2010/main" val="149027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58714952"/>
                    </a:ext>
                  </a:extLst>
                </a:gridCol>
                <a:gridCol w="1810512">
                  <a:extLst>
                    <a:ext uri="{9D8B030D-6E8A-4147-A177-3AD203B41FA5}">
                      <a16:colId xmlns:a16="http://schemas.microsoft.com/office/drawing/2014/main" val="1659141487"/>
                    </a:ext>
                  </a:extLst>
                </a:gridCol>
                <a:gridCol w="822960">
                  <a:extLst>
                    <a:ext uri="{9D8B030D-6E8A-4147-A177-3AD203B41FA5}">
                      <a16:colId xmlns:a16="http://schemas.microsoft.com/office/drawing/2014/main" val="2100376142"/>
                    </a:ext>
                  </a:extLst>
                </a:gridCol>
                <a:gridCol w="822960">
                  <a:extLst>
                    <a:ext uri="{9D8B030D-6E8A-4147-A177-3AD203B41FA5}">
                      <a16:colId xmlns:a16="http://schemas.microsoft.com/office/drawing/2014/main" val="377546781"/>
                    </a:ext>
                  </a:extLst>
                </a:gridCol>
                <a:gridCol w="822960">
                  <a:extLst>
                    <a:ext uri="{9D8B030D-6E8A-4147-A177-3AD203B41FA5}">
                      <a16:colId xmlns:a16="http://schemas.microsoft.com/office/drawing/2014/main" val="1134833852"/>
                    </a:ext>
                  </a:extLst>
                </a:gridCol>
                <a:gridCol w="822960">
                  <a:extLst>
                    <a:ext uri="{9D8B030D-6E8A-4147-A177-3AD203B41FA5}">
                      <a16:colId xmlns:a16="http://schemas.microsoft.com/office/drawing/2014/main" val="2908818695"/>
                    </a:ext>
                  </a:extLst>
                </a:gridCol>
                <a:gridCol w="822960">
                  <a:extLst>
                    <a:ext uri="{9D8B030D-6E8A-4147-A177-3AD203B41FA5}">
                      <a16:colId xmlns:a16="http://schemas.microsoft.com/office/drawing/2014/main" val="1914366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9364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rbb24 - 2020-10-04 19:12:05</a:t>
                      </a:r>
                      <a:r>
                        <a:rPr kumimoji="0" lang="de-DE" sz="1000" b="0" i="0" u="none" strike="noStrike" kern="1200" cap="none" spc="0" normalizeH="0" baseline="0" noProof="0">
                          <a:ln>
                            <a:noFill/>
                          </a:ln>
                          <a:solidFill>
                            <a:prstClr val="black"/>
                          </a:solidFill>
                          <a:effectLst/>
                          <a:uLnTx/>
                          <a:uFillTx/>
                          <a:latin typeface="+mn-lt"/>
                          <a:ea typeface="+mn-ea"/>
                          <a:cs typeface="+mn-cs"/>
                        </a:rPr>
                        <a:t>
 UPDATE: Vorrangig betroffen sind die Bereiche der Neurochirurgie und der Traumatologie/Orthopädie! 
Nicht die Neurologie wie im Untertitel des Videos.
Die Zahl der festgestellten Corona-Fälle im Klinikum Bad Saarow ist auf 25 gestiegen - bis auf weiteres wird hier niemand aufgenommen oder von hier verlegt. 
Für nicht aufschiebbare Operationen werde ein Not-OP-Saal vorgehalten, hieß es. Alle Klinik-Mitarbeiter sollen sich schnellstmöglich an der Rettungsstelle auf Sars-CoV-2 testen lassen.
#badsaarow #brandenburg #oderspree #kreisoderspree #covid19 #coronavirus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https://www.instagram.com/p/CF7fYE0CVOX/media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99039654"/>
                  </a:ext>
                </a:extLst>
              </a:tr>
            </a:tbl>
          </a:graphicData>
        </a:graphic>
      </p:graphicFrame>
      <p:sp>
        <p:nvSpPr>
          <p:cNvPr id="4" name="Text Placeholder 3">
            <a:extLst>
              <a:ext uri="{FF2B5EF4-FFF2-40B4-BE49-F238E27FC236}">
                <a16:creationId xmlns:a16="http://schemas.microsoft.com/office/drawing/2014/main" id="{D2DFED58-EFB7-4966-9948-11E015CBCC58}"/>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40086341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0F505-D464-4618-89E9-6B6CD16F881C}"/>
              </a:ext>
            </a:extLst>
          </p:cNvPr>
          <p:cNvSpPr>
            <a:spLocks noGrp="1"/>
          </p:cNvSpPr>
          <p:nvPr>
            <p:ph type="title"/>
          </p:nvPr>
        </p:nvSpPr>
        <p:spPr/>
        <p:txBody>
          <a:bodyPr/>
          <a:lstStyle/>
          <a:p>
            <a:r>
              <a:rPr lang="en-US"/>
              <a:t>Instagram Posts Table | rbb|24 alle - 7 of 20</a:t>
            </a:r>
          </a:p>
        </p:txBody>
      </p:sp>
      <p:graphicFrame>
        <p:nvGraphicFramePr>
          <p:cNvPr id="5" name="Table Placeholder 4">
            <a:extLst>
              <a:ext uri="{FF2B5EF4-FFF2-40B4-BE49-F238E27FC236}">
                <a16:creationId xmlns:a16="http://schemas.microsoft.com/office/drawing/2014/main" id="{59FEC4BE-D088-4D86-B257-688527059705}"/>
              </a:ext>
            </a:extLst>
          </p:cNvPr>
          <p:cNvGraphicFramePr>
            <a:graphicFrameLocks noGrp="1"/>
          </p:cNvGraphicFramePr>
          <p:nvPr>
            <p:ph type="tbl" sz="quarter" idx="13"/>
            <p:extLst>
              <p:ext uri="{D42A27DB-BD31-4B8C-83A1-F6EECF244321}">
                <p14:modId xmlns:p14="http://schemas.microsoft.com/office/powerpoint/2010/main" val="2015210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28345369"/>
                    </a:ext>
                  </a:extLst>
                </a:gridCol>
                <a:gridCol w="1810512">
                  <a:extLst>
                    <a:ext uri="{9D8B030D-6E8A-4147-A177-3AD203B41FA5}">
                      <a16:colId xmlns:a16="http://schemas.microsoft.com/office/drawing/2014/main" val="2857697380"/>
                    </a:ext>
                  </a:extLst>
                </a:gridCol>
                <a:gridCol w="822960">
                  <a:extLst>
                    <a:ext uri="{9D8B030D-6E8A-4147-A177-3AD203B41FA5}">
                      <a16:colId xmlns:a16="http://schemas.microsoft.com/office/drawing/2014/main" val="3460938817"/>
                    </a:ext>
                  </a:extLst>
                </a:gridCol>
                <a:gridCol w="822960">
                  <a:extLst>
                    <a:ext uri="{9D8B030D-6E8A-4147-A177-3AD203B41FA5}">
                      <a16:colId xmlns:a16="http://schemas.microsoft.com/office/drawing/2014/main" val="914676232"/>
                    </a:ext>
                  </a:extLst>
                </a:gridCol>
                <a:gridCol w="822960">
                  <a:extLst>
                    <a:ext uri="{9D8B030D-6E8A-4147-A177-3AD203B41FA5}">
                      <a16:colId xmlns:a16="http://schemas.microsoft.com/office/drawing/2014/main" val="3671456235"/>
                    </a:ext>
                  </a:extLst>
                </a:gridCol>
                <a:gridCol w="822960">
                  <a:extLst>
                    <a:ext uri="{9D8B030D-6E8A-4147-A177-3AD203B41FA5}">
                      <a16:colId xmlns:a16="http://schemas.microsoft.com/office/drawing/2014/main" val="2405404024"/>
                    </a:ext>
                  </a:extLst>
                </a:gridCol>
                <a:gridCol w="822960">
                  <a:extLst>
                    <a:ext uri="{9D8B030D-6E8A-4147-A177-3AD203B41FA5}">
                      <a16:colId xmlns:a16="http://schemas.microsoft.com/office/drawing/2014/main" val="1106459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8838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rbb24 - 2020-10-04 14:59:46</a:t>
                      </a:r>
                      <a:r>
                        <a:rPr kumimoji="0" lang="de-DE" sz="1000" b="0" i="0" u="none" strike="noStrike" kern="1200" cap="none" spc="0" normalizeH="0" baseline="0" noProof="0">
                          <a:ln>
                            <a:noFill/>
                          </a:ln>
                          <a:solidFill>
                            <a:prstClr val="black"/>
                          </a:solidFill>
                          <a:effectLst/>
                          <a:uLnTx/>
                          <a:uFillTx/>
                          <a:latin typeface="+mn-lt"/>
                          <a:ea typeface="+mn-ea"/>
                          <a:cs typeface="+mn-cs"/>
                        </a:rPr>
                        <a:t>
 Am Freitag soll das autonome Wohnprojekt #Liebig34 in Berlin-Friedrichshain geräumt werden - schon letzte Nacht wurde es deshalb laut auf der Liebigstraße.
.
Nach Polizeiangaben zogen am Samstagabend rund 2.000 Demonstranten vom Samariterplatz Richtung Volkspark Friedrichshain bis zur Margarete-Sommer-Straße. Sie protestierten gegen die angekündigte Räumung des linksautonomen Wohnprojekts in der Liebigstraße 34 am kommenden Freitag.
.
Laut Polizei wurden immer wieder Pyrotechnik und Nebelkerzen gezündet, der Demonstrationszug wurde von einem Großaufgebot der Polizei begleitet. Nach rbb-Informationen gab es vereinzelte Festnahmen, größere Zwischenfälle meldete die Polizei bis zum späten Abend allerdings nicht. Die Demo wurde laut Medienberichten gegen 22:30 Uhr vom Veranstalter für beendet erklärt.
.
#Berlin #Liebigstraße #Liebig34 #Demonstration #Polizei #Friedrichshain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https://www.instagram.com/p/CF7Ce7mijUp/media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51167775"/>
                  </a:ext>
                </a:extLst>
              </a:tr>
            </a:tbl>
          </a:graphicData>
        </a:graphic>
      </p:graphicFrame>
      <p:sp>
        <p:nvSpPr>
          <p:cNvPr id="4" name="Text Placeholder 3">
            <a:extLst>
              <a:ext uri="{FF2B5EF4-FFF2-40B4-BE49-F238E27FC236}">
                <a16:creationId xmlns:a16="http://schemas.microsoft.com/office/drawing/2014/main" id="{BE41A058-CBB7-4953-9860-3EA9EED0C0AE}"/>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2754828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1E888-AAD8-4B63-86B0-0BCEADB33F58}"/>
              </a:ext>
            </a:extLst>
          </p:cNvPr>
          <p:cNvSpPr>
            <a:spLocks noGrp="1"/>
          </p:cNvSpPr>
          <p:nvPr>
            <p:ph type="title"/>
          </p:nvPr>
        </p:nvSpPr>
        <p:spPr/>
        <p:txBody>
          <a:bodyPr/>
          <a:lstStyle/>
          <a:p>
            <a:r>
              <a:rPr lang="en-US"/>
              <a:t>Instagram Posts Table | rbb|24 alle - 8 of 20</a:t>
            </a:r>
          </a:p>
        </p:txBody>
      </p:sp>
      <p:graphicFrame>
        <p:nvGraphicFramePr>
          <p:cNvPr id="5" name="Table Placeholder 4">
            <a:extLst>
              <a:ext uri="{FF2B5EF4-FFF2-40B4-BE49-F238E27FC236}">
                <a16:creationId xmlns:a16="http://schemas.microsoft.com/office/drawing/2014/main" id="{7C17203D-017C-409C-B271-7C92E58BA273}"/>
              </a:ext>
            </a:extLst>
          </p:cNvPr>
          <p:cNvGraphicFramePr>
            <a:graphicFrameLocks noGrp="1"/>
          </p:cNvGraphicFramePr>
          <p:nvPr>
            <p:ph type="tbl" sz="quarter" idx="13"/>
            <p:extLst>
              <p:ext uri="{D42A27DB-BD31-4B8C-83A1-F6EECF244321}">
                <p14:modId xmlns:p14="http://schemas.microsoft.com/office/powerpoint/2010/main" val="2746983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47196489"/>
                    </a:ext>
                  </a:extLst>
                </a:gridCol>
                <a:gridCol w="1810512">
                  <a:extLst>
                    <a:ext uri="{9D8B030D-6E8A-4147-A177-3AD203B41FA5}">
                      <a16:colId xmlns:a16="http://schemas.microsoft.com/office/drawing/2014/main" val="675016910"/>
                    </a:ext>
                  </a:extLst>
                </a:gridCol>
                <a:gridCol w="822960">
                  <a:extLst>
                    <a:ext uri="{9D8B030D-6E8A-4147-A177-3AD203B41FA5}">
                      <a16:colId xmlns:a16="http://schemas.microsoft.com/office/drawing/2014/main" val="674628036"/>
                    </a:ext>
                  </a:extLst>
                </a:gridCol>
                <a:gridCol w="822960">
                  <a:extLst>
                    <a:ext uri="{9D8B030D-6E8A-4147-A177-3AD203B41FA5}">
                      <a16:colId xmlns:a16="http://schemas.microsoft.com/office/drawing/2014/main" val="734640322"/>
                    </a:ext>
                  </a:extLst>
                </a:gridCol>
                <a:gridCol w="822960">
                  <a:extLst>
                    <a:ext uri="{9D8B030D-6E8A-4147-A177-3AD203B41FA5}">
                      <a16:colId xmlns:a16="http://schemas.microsoft.com/office/drawing/2014/main" val="1475647069"/>
                    </a:ext>
                  </a:extLst>
                </a:gridCol>
                <a:gridCol w="822960">
                  <a:extLst>
                    <a:ext uri="{9D8B030D-6E8A-4147-A177-3AD203B41FA5}">
                      <a16:colId xmlns:a16="http://schemas.microsoft.com/office/drawing/2014/main" val="2393555809"/>
                    </a:ext>
                  </a:extLst>
                </a:gridCol>
                <a:gridCol w="822960">
                  <a:extLst>
                    <a:ext uri="{9D8B030D-6E8A-4147-A177-3AD203B41FA5}">
                      <a16:colId xmlns:a16="http://schemas.microsoft.com/office/drawing/2014/main" val="2841176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7013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rbb24 - 2020-10-04 12:52:23</a:t>
                      </a:r>
                      <a:r>
                        <a:rPr kumimoji="0" lang="de-DE" sz="1000" b="0" i="0" u="none" strike="noStrike" kern="1200" cap="none" spc="0" normalizeH="0" baseline="0" noProof="0">
                          <a:ln>
                            <a:noFill/>
                          </a:ln>
                          <a:solidFill>
                            <a:prstClr val="black"/>
                          </a:solidFill>
                          <a:effectLst/>
                          <a:uLnTx/>
                          <a:uFillTx/>
                          <a:latin typeface="+mn-lt"/>
                          <a:ea typeface="+mn-ea"/>
                          <a:cs typeface="+mn-cs"/>
                        </a:rPr>
                        <a:t>
 "Am Zeichnen macht mir Spaß, dass ich nicht so viel im Internet sitze". 
Im Rahmen der Ausstellung „Gezeichnete Stadt“ lädt die Berlin​ische Galerie alle Berlinerinnen und Berlin ein, gemeinsam ihre Stadt zu zeichnen.
#Malen #Kunst #Berlin #Galerie #Zeichnen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https://www.instagram.com/p/CF6z6vUi9kd/media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68983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rbb24 - 2020-10-04 10:40:07</a:t>
                      </a:r>
                      <a:r>
                        <a:rPr kumimoji="0" lang="de-DE" sz="1000" b="0" i="0" u="none" strike="noStrike" kern="1200" cap="none" spc="0" normalizeH="0" baseline="0" noProof="0">
                          <a:ln>
                            <a:noFill/>
                          </a:ln>
                          <a:solidFill>
                            <a:prstClr val="black"/>
                          </a:solidFill>
                          <a:effectLst/>
                          <a:uLnTx/>
                          <a:uFillTx/>
                          <a:latin typeface="+mn-lt"/>
                          <a:ea typeface="+mn-ea"/>
                          <a:cs typeface="+mn-cs"/>
                        </a:rPr>
                        <a:t>
 In Brandenburg ist der Anteil an Frauen in Führungspositionen bundesweit am höchsten. Der Anteil beträgt 31.9 Prozent. Berlin ist mit 25.7 Prozent nur knapp über dem Bundesschnitt von 24.2 Prozent. Die Zahlen stammen aus einer neuen Studie bei der 900.000 Unternehmen in ganz Deutschland befragt wurden.
#Berlin #Brandenburg #Studie #Frauen #Quote #Gleichberechtigung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https://www.instagram.com/p/CF6k0ZoitPK/media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0173753"/>
                  </a:ext>
                </a:extLst>
              </a:tr>
            </a:tbl>
          </a:graphicData>
        </a:graphic>
      </p:graphicFrame>
      <p:sp>
        <p:nvSpPr>
          <p:cNvPr id="4" name="Text Placeholder 3">
            <a:extLst>
              <a:ext uri="{FF2B5EF4-FFF2-40B4-BE49-F238E27FC236}">
                <a16:creationId xmlns:a16="http://schemas.microsoft.com/office/drawing/2014/main" id="{E6BC5BC7-9B5C-4F6B-9A3D-25A9C7F55649}"/>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1874018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9B4EB-537C-4112-A947-ADDF0B02CDDA}"/>
              </a:ext>
            </a:extLst>
          </p:cNvPr>
          <p:cNvSpPr>
            <a:spLocks noGrp="1"/>
          </p:cNvSpPr>
          <p:nvPr>
            <p:ph type="title"/>
          </p:nvPr>
        </p:nvSpPr>
        <p:spPr/>
        <p:txBody>
          <a:bodyPr/>
          <a:lstStyle/>
          <a:p>
            <a:r>
              <a:rPr lang="en-US"/>
              <a:t>Instagram Posts Table | rbb|24 alle - 9 of 20</a:t>
            </a:r>
          </a:p>
        </p:txBody>
      </p:sp>
      <p:graphicFrame>
        <p:nvGraphicFramePr>
          <p:cNvPr id="5" name="Table Placeholder 4">
            <a:extLst>
              <a:ext uri="{FF2B5EF4-FFF2-40B4-BE49-F238E27FC236}">
                <a16:creationId xmlns:a16="http://schemas.microsoft.com/office/drawing/2014/main" id="{3F331C23-DEE7-4300-8862-69F48BF161B9}"/>
              </a:ext>
            </a:extLst>
          </p:cNvPr>
          <p:cNvGraphicFramePr>
            <a:graphicFrameLocks noGrp="1"/>
          </p:cNvGraphicFramePr>
          <p:nvPr>
            <p:ph type="tbl" sz="quarter" idx="13"/>
            <p:extLst>
              <p:ext uri="{D42A27DB-BD31-4B8C-83A1-F6EECF244321}">
                <p14:modId xmlns:p14="http://schemas.microsoft.com/office/powerpoint/2010/main" val="2395662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55016154"/>
                    </a:ext>
                  </a:extLst>
                </a:gridCol>
                <a:gridCol w="1810512">
                  <a:extLst>
                    <a:ext uri="{9D8B030D-6E8A-4147-A177-3AD203B41FA5}">
                      <a16:colId xmlns:a16="http://schemas.microsoft.com/office/drawing/2014/main" val="4131904838"/>
                    </a:ext>
                  </a:extLst>
                </a:gridCol>
                <a:gridCol w="822960">
                  <a:extLst>
                    <a:ext uri="{9D8B030D-6E8A-4147-A177-3AD203B41FA5}">
                      <a16:colId xmlns:a16="http://schemas.microsoft.com/office/drawing/2014/main" val="2726490124"/>
                    </a:ext>
                  </a:extLst>
                </a:gridCol>
                <a:gridCol w="822960">
                  <a:extLst>
                    <a:ext uri="{9D8B030D-6E8A-4147-A177-3AD203B41FA5}">
                      <a16:colId xmlns:a16="http://schemas.microsoft.com/office/drawing/2014/main" val="3349465732"/>
                    </a:ext>
                  </a:extLst>
                </a:gridCol>
                <a:gridCol w="822960">
                  <a:extLst>
                    <a:ext uri="{9D8B030D-6E8A-4147-A177-3AD203B41FA5}">
                      <a16:colId xmlns:a16="http://schemas.microsoft.com/office/drawing/2014/main" val="2633472961"/>
                    </a:ext>
                  </a:extLst>
                </a:gridCol>
                <a:gridCol w="822960">
                  <a:extLst>
                    <a:ext uri="{9D8B030D-6E8A-4147-A177-3AD203B41FA5}">
                      <a16:colId xmlns:a16="http://schemas.microsoft.com/office/drawing/2014/main" val="2882144034"/>
                    </a:ext>
                  </a:extLst>
                </a:gridCol>
                <a:gridCol w="822960">
                  <a:extLst>
                    <a:ext uri="{9D8B030D-6E8A-4147-A177-3AD203B41FA5}">
                      <a16:colId xmlns:a16="http://schemas.microsoft.com/office/drawing/2014/main" val="1586928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5090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rbb24 - 2020-10-04 08:46:41</a:t>
                      </a:r>
                      <a:r>
                        <a:rPr kumimoji="0" lang="de-DE" sz="1000" b="0" i="0" u="none" strike="noStrike" kern="1200" cap="none" spc="0" normalizeH="0" baseline="0" noProof="0">
                          <a:ln>
                            <a:noFill/>
                          </a:ln>
                          <a:solidFill>
                            <a:prstClr val="black"/>
                          </a:solidFill>
                          <a:effectLst/>
                          <a:uLnTx/>
                          <a:uFillTx/>
                          <a:latin typeface="+mn-lt"/>
                          <a:ea typeface="+mn-ea"/>
                          <a:cs typeface="+mn-cs"/>
                        </a:rPr>
                        <a:t>
 🎵 Guten Morgen Berlin
Du kannst so hässlich sein
So dreckig und grau
Du kannst so schön schrecklich sein
Deine Nächte fressen mich auf
Es wird für mich wohl das Beste sein
Ich geh nach Hause und schlaf' mich aus
Und während ich durch die Straßen laufe
Wird langsam schwarz zu blau 🎵
Wir wünschen einen guten Start in den Tag.
#Berlin #Brandenburg #Sonntag #Mood #Kaffee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https://www.instagram.com/p/CF6X1hgClU8/media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01310802"/>
                  </a:ext>
                </a:extLst>
              </a:tr>
            </a:tbl>
          </a:graphicData>
        </a:graphic>
      </p:graphicFrame>
      <p:sp>
        <p:nvSpPr>
          <p:cNvPr id="4" name="Text Placeholder 3">
            <a:extLst>
              <a:ext uri="{FF2B5EF4-FFF2-40B4-BE49-F238E27FC236}">
                <a16:creationId xmlns:a16="http://schemas.microsoft.com/office/drawing/2014/main" id="{F3A3F8D7-2F68-4327-8F2B-169750B94553}"/>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26786293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0163B-B465-4239-B393-56ACFCB048C8}"/>
              </a:ext>
            </a:extLst>
          </p:cNvPr>
          <p:cNvSpPr>
            <a:spLocks noGrp="1"/>
          </p:cNvSpPr>
          <p:nvPr>
            <p:ph type="title"/>
          </p:nvPr>
        </p:nvSpPr>
        <p:spPr/>
        <p:txBody>
          <a:bodyPr/>
          <a:lstStyle/>
          <a:p>
            <a:r>
              <a:rPr lang="en-US"/>
              <a:t>Instagram Posts Table | rbb|24 alle - 10 of 20</a:t>
            </a:r>
          </a:p>
        </p:txBody>
      </p:sp>
      <p:graphicFrame>
        <p:nvGraphicFramePr>
          <p:cNvPr id="5" name="Table Placeholder 4">
            <a:extLst>
              <a:ext uri="{FF2B5EF4-FFF2-40B4-BE49-F238E27FC236}">
                <a16:creationId xmlns:a16="http://schemas.microsoft.com/office/drawing/2014/main" id="{8BC784F4-4F92-4A3E-8862-85F0D6ED48E3}"/>
              </a:ext>
            </a:extLst>
          </p:cNvPr>
          <p:cNvGraphicFramePr>
            <a:graphicFrameLocks noGrp="1"/>
          </p:cNvGraphicFramePr>
          <p:nvPr>
            <p:ph type="tbl" sz="quarter" idx="13"/>
            <p:extLst>
              <p:ext uri="{D42A27DB-BD31-4B8C-83A1-F6EECF244321}">
                <p14:modId xmlns:p14="http://schemas.microsoft.com/office/powerpoint/2010/main" val="2874710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82583666"/>
                    </a:ext>
                  </a:extLst>
                </a:gridCol>
                <a:gridCol w="1810512">
                  <a:extLst>
                    <a:ext uri="{9D8B030D-6E8A-4147-A177-3AD203B41FA5}">
                      <a16:colId xmlns:a16="http://schemas.microsoft.com/office/drawing/2014/main" val="800406252"/>
                    </a:ext>
                  </a:extLst>
                </a:gridCol>
                <a:gridCol w="822960">
                  <a:extLst>
                    <a:ext uri="{9D8B030D-6E8A-4147-A177-3AD203B41FA5}">
                      <a16:colId xmlns:a16="http://schemas.microsoft.com/office/drawing/2014/main" val="484832977"/>
                    </a:ext>
                  </a:extLst>
                </a:gridCol>
                <a:gridCol w="822960">
                  <a:extLst>
                    <a:ext uri="{9D8B030D-6E8A-4147-A177-3AD203B41FA5}">
                      <a16:colId xmlns:a16="http://schemas.microsoft.com/office/drawing/2014/main" val="3571492340"/>
                    </a:ext>
                  </a:extLst>
                </a:gridCol>
                <a:gridCol w="822960">
                  <a:extLst>
                    <a:ext uri="{9D8B030D-6E8A-4147-A177-3AD203B41FA5}">
                      <a16:colId xmlns:a16="http://schemas.microsoft.com/office/drawing/2014/main" val="336526461"/>
                    </a:ext>
                  </a:extLst>
                </a:gridCol>
                <a:gridCol w="822960">
                  <a:extLst>
                    <a:ext uri="{9D8B030D-6E8A-4147-A177-3AD203B41FA5}">
                      <a16:colId xmlns:a16="http://schemas.microsoft.com/office/drawing/2014/main" val="2056740234"/>
                    </a:ext>
                  </a:extLst>
                </a:gridCol>
                <a:gridCol w="822960">
                  <a:extLst>
                    <a:ext uri="{9D8B030D-6E8A-4147-A177-3AD203B41FA5}">
                      <a16:colId xmlns:a16="http://schemas.microsoft.com/office/drawing/2014/main" val="1688888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8068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rbb24 - 2020-10-03 16:17:20</a:t>
                      </a:r>
                      <a:r>
                        <a:rPr kumimoji="0" lang="de-DE" sz="1000" b="0" i="0" u="none" strike="noStrike" kern="1200" cap="none" spc="0" normalizeH="0" baseline="0" noProof="0">
                          <a:ln>
                            <a:noFill/>
                          </a:ln>
                          <a:solidFill>
                            <a:prstClr val="black"/>
                          </a:solidFill>
                          <a:effectLst/>
                          <a:uLnTx/>
                          <a:uFillTx/>
                          <a:latin typeface="+mn-lt"/>
                          <a:ea typeface="+mn-ea"/>
                          <a:cs typeface="+mn-cs"/>
                        </a:rPr>
                        <a:t>
 Gesundheitssenatorin Dilek Kalayci fordert ein Alkohol-Verkaufsverbot von 23 bis 6 Uhr in Restaurants, Bars, Clubs und Spätis - weil die Zahl der Corona-Fälle in Berlin laut Senat auch wegen feuchtfröhlicher Partys rasant steigt.
.
Darüber hinaus fordert Kalayci auch weitergehenden Kontaktbeschränkungen. Nach den Vorstellungen der Senatorin sollten die Begegnungsmöglichkeiten auf zwei Haushalte oder fünf Personen begrenzt werden, um die weitere Ausbreitung der Pandemie zu bremsen.
.
Mehr zum Thema 👉 Link in der Bio (rbb24.de/Instagram)
.
#Corona #Berlin #Infektionszahlen #Pandemie #Senat #Kalayci #Gesundheitssenatorin #Alkoholverbot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https://www.instagram.com/p/CF4mnZmgrUI/media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4880508"/>
                  </a:ext>
                </a:extLst>
              </a:tr>
            </a:tbl>
          </a:graphicData>
        </a:graphic>
      </p:graphicFrame>
      <p:sp>
        <p:nvSpPr>
          <p:cNvPr id="4" name="Text Placeholder 3">
            <a:extLst>
              <a:ext uri="{FF2B5EF4-FFF2-40B4-BE49-F238E27FC236}">
                <a16:creationId xmlns:a16="http://schemas.microsoft.com/office/drawing/2014/main" id="{6FA05A0E-E438-43C1-A578-203A4D8D9705}"/>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25570579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D83EF-2BD5-440A-BF53-5F64A0C4DB88}"/>
              </a:ext>
            </a:extLst>
          </p:cNvPr>
          <p:cNvSpPr>
            <a:spLocks noGrp="1"/>
          </p:cNvSpPr>
          <p:nvPr>
            <p:ph type="title"/>
          </p:nvPr>
        </p:nvSpPr>
        <p:spPr/>
        <p:txBody>
          <a:bodyPr/>
          <a:lstStyle/>
          <a:p>
            <a:r>
              <a:rPr lang="en-US"/>
              <a:t>Instagram Posts Table | rbb|24 alle - 11 of 20</a:t>
            </a:r>
          </a:p>
        </p:txBody>
      </p:sp>
      <p:graphicFrame>
        <p:nvGraphicFramePr>
          <p:cNvPr id="5" name="Table Placeholder 4">
            <a:extLst>
              <a:ext uri="{FF2B5EF4-FFF2-40B4-BE49-F238E27FC236}">
                <a16:creationId xmlns:a16="http://schemas.microsoft.com/office/drawing/2014/main" id="{90230214-3281-4897-B0B3-91098C97141A}"/>
              </a:ext>
            </a:extLst>
          </p:cNvPr>
          <p:cNvGraphicFramePr>
            <a:graphicFrameLocks noGrp="1"/>
          </p:cNvGraphicFramePr>
          <p:nvPr>
            <p:ph type="tbl" sz="quarter" idx="13"/>
            <p:extLst>
              <p:ext uri="{D42A27DB-BD31-4B8C-83A1-F6EECF244321}">
                <p14:modId xmlns:p14="http://schemas.microsoft.com/office/powerpoint/2010/main" val="3770979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0752298"/>
                    </a:ext>
                  </a:extLst>
                </a:gridCol>
                <a:gridCol w="1810512">
                  <a:extLst>
                    <a:ext uri="{9D8B030D-6E8A-4147-A177-3AD203B41FA5}">
                      <a16:colId xmlns:a16="http://schemas.microsoft.com/office/drawing/2014/main" val="3630760629"/>
                    </a:ext>
                  </a:extLst>
                </a:gridCol>
                <a:gridCol w="822960">
                  <a:extLst>
                    <a:ext uri="{9D8B030D-6E8A-4147-A177-3AD203B41FA5}">
                      <a16:colId xmlns:a16="http://schemas.microsoft.com/office/drawing/2014/main" val="3649290101"/>
                    </a:ext>
                  </a:extLst>
                </a:gridCol>
                <a:gridCol w="822960">
                  <a:extLst>
                    <a:ext uri="{9D8B030D-6E8A-4147-A177-3AD203B41FA5}">
                      <a16:colId xmlns:a16="http://schemas.microsoft.com/office/drawing/2014/main" val="1076812572"/>
                    </a:ext>
                  </a:extLst>
                </a:gridCol>
                <a:gridCol w="822960">
                  <a:extLst>
                    <a:ext uri="{9D8B030D-6E8A-4147-A177-3AD203B41FA5}">
                      <a16:colId xmlns:a16="http://schemas.microsoft.com/office/drawing/2014/main" val="3219025751"/>
                    </a:ext>
                  </a:extLst>
                </a:gridCol>
                <a:gridCol w="822960">
                  <a:extLst>
                    <a:ext uri="{9D8B030D-6E8A-4147-A177-3AD203B41FA5}">
                      <a16:colId xmlns:a16="http://schemas.microsoft.com/office/drawing/2014/main" val="1289147841"/>
                    </a:ext>
                  </a:extLst>
                </a:gridCol>
                <a:gridCol w="822960">
                  <a:extLst>
                    <a:ext uri="{9D8B030D-6E8A-4147-A177-3AD203B41FA5}">
                      <a16:colId xmlns:a16="http://schemas.microsoft.com/office/drawing/2014/main" val="3262238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4598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rbb24 - 2020-10-03 15:10:13</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allen einen schönen Tag der Deutschen Einheit!
#berlin #tagderdeutscheneinheit #deutscheeinheit #30jahreeinheit #b0310 #bernauerstrasse #berlinermauer #gedenkstätteberlinermauer #sektstattselters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https://www.instagram.com/p/CF4e7ukiBjy/media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96762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rbb24 - 2020-10-03 12:43:22</a:t>
                      </a:r>
                      <a:r>
                        <a:rPr kumimoji="0" lang="de-DE" sz="1000" b="0" i="0" u="none" strike="noStrike" kern="1200" cap="none" spc="0" normalizeH="0" baseline="0" noProof="0">
                          <a:ln>
                            <a:noFill/>
                          </a:ln>
                          <a:solidFill>
                            <a:prstClr val="black"/>
                          </a:solidFill>
                          <a:effectLst/>
                          <a:uLnTx/>
                          <a:uFillTx/>
                          <a:latin typeface="+mn-lt"/>
                          <a:ea typeface="+mn-ea"/>
                          <a:cs typeface="+mn-cs"/>
                        </a:rPr>
                        <a:t>
 Grilletta, Bückware, Intershop? 30 Jahre nach der Deutschen Einheit verlieren sich manche DDR-Vokabeln aus dem Wortschatz und dem Alltag der Deutschen. Benutzt ihr noch Wörter, die aus der DDR stammen? Wir haben einen kleinen Vokabel-Auffrischungskurs für euch. Oder gibt es Begriffe, die ganz neu für euch sind?
#Deutschland #deutscheeinheit #Berlin #DDR #Brandenburg #wiedervereinigung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https://www.instagram.com/p/CF4OIQZiSvQ/media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13256384"/>
                  </a:ext>
                </a:extLst>
              </a:tr>
            </a:tbl>
          </a:graphicData>
        </a:graphic>
      </p:graphicFrame>
      <p:sp>
        <p:nvSpPr>
          <p:cNvPr id="4" name="Text Placeholder 3">
            <a:extLst>
              <a:ext uri="{FF2B5EF4-FFF2-40B4-BE49-F238E27FC236}">
                <a16:creationId xmlns:a16="http://schemas.microsoft.com/office/drawing/2014/main" id="{4A52646E-7F51-4961-B3BC-EC0B0282B628}"/>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1621048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C03AD-2112-446C-9EE7-CFFEE69F37DB}"/>
              </a:ext>
            </a:extLst>
          </p:cNvPr>
          <p:cNvSpPr>
            <a:spLocks noGrp="1"/>
          </p:cNvSpPr>
          <p:nvPr>
            <p:ph type="title"/>
          </p:nvPr>
        </p:nvSpPr>
        <p:spPr/>
        <p:txBody>
          <a:bodyPr/>
          <a:lstStyle/>
          <a:p>
            <a:r>
              <a:rPr lang="en-US"/>
              <a:t>Instagram Posts Table | rbb|24 alle - 12 of 20</a:t>
            </a:r>
          </a:p>
        </p:txBody>
      </p:sp>
      <p:graphicFrame>
        <p:nvGraphicFramePr>
          <p:cNvPr id="5" name="Table Placeholder 4">
            <a:extLst>
              <a:ext uri="{FF2B5EF4-FFF2-40B4-BE49-F238E27FC236}">
                <a16:creationId xmlns:a16="http://schemas.microsoft.com/office/drawing/2014/main" id="{12EFAF28-AC00-4A2E-975C-26FECF7F6941}"/>
              </a:ext>
            </a:extLst>
          </p:cNvPr>
          <p:cNvGraphicFramePr>
            <a:graphicFrameLocks noGrp="1"/>
          </p:cNvGraphicFramePr>
          <p:nvPr>
            <p:ph type="tbl" sz="quarter" idx="13"/>
            <p:extLst>
              <p:ext uri="{D42A27DB-BD31-4B8C-83A1-F6EECF244321}">
                <p14:modId xmlns:p14="http://schemas.microsoft.com/office/powerpoint/2010/main" val="36833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2201254"/>
                    </a:ext>
                  </a:extLst>
                </a:gridCol>
                <a:gridCol w="1810512">
                  <a:extLst>
                    <a:ext uri="{9D8B030D-6E8A-4147-A177-3AD203B41FA5}">
                      <a16:colId xmlns:a16="http://schemas.microsoft.com/office/drawing/2014/main" val="2795420469"/>
                    </a:ext>
                  </a:extLst>
                </a:gridCol>
                <a:gridCol w="822960">
                  <a:extLst>
                    <a:ext uri="{9D8B030D-6E8A-4147-A177-3AD203B41FA5}">
                      <a16:colId xmlns:a16="http://schemas.microsoft.com/office/drawing/2014/main" val="1342488208"/>
                    </a:ext>
                  </a:extLst>
                </a:gridCol>
                <a:gridCol w="822960">
                  <a:extLst>
                    <a:ext uri="{9D8B030D-6E8A-4147-A177-3AD203B41FA5}">
                      <a16:colId xmlns:a16="http://schemas.microsoft.com/office/drawing/2014/main" val="1181044134"/>
                    </a:ext>
                  </a:extLst>
                </a:gridCol>
                <a:gridCol w="822960">
                  <a:extLst>
                    <a:ext uri="{9D8B030D-6E8A-4147-A177-3AD203B41FA5}">
                      <a16:colId xmlns:a16="http://schemas.microsoft.com/office/drawing/2014/main" val="666131836"/>
                    </a:ext>
                  </a:extLst>
                </a:gridCol>
                <a:gridCol w="822960">
                  <a:extLst>
                    <a:ext uri="{9D8B030D-6E8A-4147-A177-3AD203B41FA5}">
                      <a16:colId xmlns:a16="http://schemas.microsoft.com/office/drawing/2014/main" val="1237682894"/>
                    </a:ext>
                  </a:extLst>
                </a:gridCol>
                <a:gridCol w="822960">
                  <a:extLst>
                    <a:ext uri="{9D8B030D-6E8A-4147-A177-3AD203B41FA5}">
                      <a16:colId xmlns:a16="http://schemas.microsoft.com/office/drawing/2014/main" val="2492513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5416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rbb24 - 2020-10-03 10:33:02</a:t>
                      </a:r>
                      <a:r>
                        <a:rPr kumimoji="0" lang="de-DE" sz="1000" b="0" i="0" u="none" strike="noStrike" kern="1200" cap="none" spc="0" normalizeH="0" baseline="0" noProof="0">
                          <a:ln>
                            <a:noFill/>
                          </a:ln>
                          <a:solidFill>
                            <a:prstClr val="black"/>
                          </a:solidFill>
                          <a:effectLst/>
                          <a:uLnTx/>
                          <a:uFillTx/>
                          <a:latin typeface="+mn-lt"/>
                          <a:ea typeface="+mn-ea"/>
                          <a:cs typeface="+mn-cs"/>
                        </a:rPr>
                        <a:t>
 Die beiden 🐼🐼 im Zoo Berlin bekommen jetzt feinstes Gehölz aus Südfrankreich. 
Na dann, wohl bekomms. 
#Berlin #Tiercontent #Pandasgehenimmer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https://www.instagram.com/p/CF3_Lt1iV-H/media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7095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rbb24 - 2020-10-02 21:35:18</a:t>
                      </a:r>
                      <a:r>
                        <a:rPr kumimoji="0" lang="de-DE" sz="1000" b="0" i="0" u="none" strike="noStrike" kern="1200" cap="none" spc="0" normalizeH="0" baseline="0" noProof="0">
                          <a:ln>
                            <a:noFill/>
                          </a:ln>
                          <a:solidFill>
                            <a:prstClr val="black"/>
                          </a:solidFill>
                          <a:effectLst/>
                          <a:uLnTx/>
                          <a:uFillTx/>
                          <a:latin typeface="+mn-lt"/>
                          <a:ea typeface="+mn-ea"/>
                          <a:cs typeface="+mn-cs"/>
                        </a:rPr>
                        <a:t>
 Urlaub in Schleswig-Holstein oder Rheinland-Pfalz? Für Menschen aus Berlin-Mitte wird das ab sofort schwierig - in Rheinland-Pfalz sind schon jetzt auch Personen aus Friedrichshain-Kreuzberg und Neukölln von einer zweiwöchigen Quarantänepflicht betroffen.
Mehr Infos: Link in Bio.
#berlin #corona #coronavirus #risikogebiet #friedrichshainkreuzberg #neukölln #mitte #urlaub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https://www.instagram.com/p/CF2mKLoCloB/media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4742890"/>
                  </a:ext>
                </a:extLst>
              </a:tr>
            </a:tbl>
          </a:graphicData>
        </a:graphic>
      </p:graphicFrame>
      <p:sp>
        <p:nvSpPr>
          <p:cNvPr id="4" name="Text Placeholder 3">
            <a:extLst>
              <a:ext uri="{FF2B5EF4-FFF2-40B4-BE49-F238E27FC236}">
                <a16:creationId xmlns:a16="http://schemas.microsoft.com/office/drawing/2014/main" id="{6BBD08C8-3F35-471F-94F1-29E7759319BF}"/>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397411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6E938-4E26-4D54-B6D2-21E8688F1AB7}"/>
              </a:ext>
            </a:extLst>
          </p:cNvPr>
          <p:cNvSpPr>
            <a:spLocks noGrp="1"/>
          </p:cNvSpPr>
          <p:nvPr>
            <p:ph type="title"/>
          </p:nvPr>
        </p:nvSpPr>
        <p:spPr/>
        <p:txBody>
          <a:bodyPr/>
          <a:lstStyle/>
          <a:p>
            <a:r>
              <a:rPr lang="en-US"/>
              <a:t>Instagram Posts Table | rbb|24 alle - 13 of 20</a:t>
            </a:r>
          </a:p>
        </p:txBody>
      </p:sp>
      <p:graphicFrame>
        <p:nvGraphicFramePr>
          <p:cNvPr id="5" name="Table Placeholder 4">
            <a:extLst>
              <a:ext uri="{FF2B5EF4-FFF2-40B4-BE49-F238E27FC236}">
                <a16:creationId xmlns:a16="http://schemas.microsoft.com/office/drawing/2014/main" id="{D4E9B703-B705-4505-9064-5B2E168A5832}"/>
              </a:ext>
            </a:extLst>
          </p:cNvPr>
          <p:cNvGraphicFramePr>
            <a:graphicFrameLocks noGrp="1"/>
          </p:cNvGraphicFramePr>
          <p:nvPr>
            <p:ph type="tbl" sz="quarter" idx="13"/>
            <p:extLst>
              <p:ext uri="{D42A27DB-BD31-4B8C-83A1-F6EECF244321}">
                <p14:modId xmlns:p14="http://schemas.microsoft.com/office/powerpoint/2010/main" val="2739656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95347661"/>
                    </a:ext>
                  </a:extLst>
                </a:gridCol>
                <a:gridCol w="1810512">
                  <a:extLst>
                    <a:ext uri="{9D8B030D-6E8A-4147-A177-3AD203B41FA5}">
                      <a16:colId xmlns:a16="http://schemas.microsoft.com/office/drawing/2014/main" val="521208994"/>
                    </a:ext>
                  </a:extLst>
                </a:gridCol>
                <a:gridCol w="822960">
                  <a:extLst>
                    <a:ext uri="{9D8B030D-6E8A-4147-A177-3AD203B41FA5}">
                      <a16:colId xmlns:a16="http://schemas.microsoft.com/office/drawing/2014/main" val="3533703792"/>
                    </a:ext>
                  </a:extLst>
                </a:gridCol>
                <a:gridCol w="822960">
                  <a:extLst>
                    <a:ext uri="{9D8B030D-6E8A-4147-A177-3AD203B41FA5}">
                      <a16:colId xmlns:a16="http://schemas.microsoft.com/office/drawing/2014/main" val="2581414275"/>
                    </a:ext>
                  </a:extLst>
                </a:gridCol>
                <a:gridCol w="822960">
                  <a:extLst>
                    <a:ext uri="{9D8B030D-6E8A-4147-A177-3AD203B41FA5}">
                      <a16:colId xmlns:a16="http://schemas.microsoft.com/office/drawing/2014/main" val="771081154"/>
                    </a:ext>
                  </a:extLst>
                </a:gridCol>
                <a:gridCol w="822960">
                  <a:extLst>
                    <a:ext uri="{9D8B030D-6E8A-4147-A177-3AD203B41FA5}">
                      <a16:colId xmlns:a16="http://schemas.microsoft.com/office/drawing/2014/main" val="3479806404"/>
                    </a:ext>
                  </a:extLst>
                </a:gridCol>
                <a:gridCol w="822960">
                  <a:extLst>
                    <a:ext uri="{9D8B030D-6E8A-4147-A177-3AD203B41FA5}">
                      <a16:colId xmlns:a16="http://schemas.microsoft.com/office/drawing/2014/main" val="3755194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4740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rbb24 - 2020-10-02 18:28:36</a:t>
                      </a:r>
                      <a:r>
                        <a:rPr kumimoji="0" lang="de-DE" sz="1000" b="0" i="0" u="none" strike="noStrike" kern="1200" cap="none" spc="0" normalizeH="0" baseline="0" noProof="0">
                          <a:ln>
                            <a:noFill/>
                          </a:ln>
                          <a:solidFill>
                            <a:prstClr val="black"/>
                          </a:solidFill>
                          <a:effectLst/>
                          <a:uLnTx/>
                          <a:uFillTx/>
                          <a:latin typeface="+mn-lt"/>
                          <a:ea typeface="+mn-ea"/>
                          <a:cs typeface="+mn-cs"/>
                        </a:rPr>
                        <a:t>
 Am 2. Oktober 1930 öffnete das Pergamonmuseum auf der Berliner Museumsinsel erstmals seine Pforten. 
Es ist im neoklassizistischen Bausstil erbaut und beherbergt die Antikensammlung mit dem berühmten Pergamonaltar. 90 Jahre nach der Eröffnung und noch bis mindestens 2023 wird das historische Gebäude umfassend saniert.
#berlin #geschichte #history #pergamon #museum #stadtgeschichte #museumsinsel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https://www.instagram.com/p/CF2Q16hq89h/media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27886708"/>
                  </a:ext>
                </a:extLst>
              </a:tr>
            </a:tbl>
          </a:graphicData>
        </a:graphic>
      </p:graphicFrame>
      <p:sp>
        <p:nvSpPr>
          <p:cNvPr id="4" name="Text Placeholder 3">
            <a:extLst>
              <a:ext uri="{FF2B5EF4-FFF2-40B4-BE49-F238E27FC236}">
                <a16:creationId xmlns:a16="http://schemas.microsoft.com/office/drawing/2014/main" id="{362A25B8-4AAC-465D-99A6-912CDFF1339F}"/>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1992865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D916F-67F9-4EE7-BEB8-4BAD0F2106F1}"/>
              </a:ext>
            </a:extLst>
          </p:cNvPr>
          <p:cNvSpPr>
            <a:spLocks noGrp="1"/>
          </p:cNvSpPr>
          <p:nvPr>
            <p:ph type="title"/>
          </p:nvPr>
        </p:nvSpPr>
        <p:spPr/>
        <p:txBody>
          <a:bodyPr/>
          <a:lstStyle/>
          <a:p>
            <a:r>
              <a:rPr lang="en-US"/>
              <a:t>Instagram Posts Table | rbb|24 alle - 14 of 20</a:t>
            </a:r>
          </a:p>
        </p:txBody>
      </p:sp>
      <p:graphicFrame>
        <p:nvGraphicFramePr>
          <p:cNvPr id="5" name="Table Placeholder 4">
            <a:extLst>
              <a:ext uri="{FF2B5EF4-FFF2-40B4-BE49-F238E27FC236}">
                <a16:creationId xmlns:a16="http://schemas.microsoft.com/office/drawing/2014/main" id="{C943A8CD-E285-4044-A81D-3194110DC2C0}"/>
              </a:ext>
            </a:extLst>
          </p:cNvPr>
          <p:cNvGraphicFramePr>
            <a:graphicFrameLocks noGrp="1"/>
          </p:cNvGraphicFramePr>
          <p:nvPr>
            <p:ph type="tbl" sz="quarter" idx="13"/>
            <p:extLst>
              <p:ext uri="{D42A27DB-BD31-4B8C-83A1-F6EECF244321}">
                <p14:modId xmlns:p14="http://schemas.microsoft.com/office/powerpoint/2010/main" val="3926318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01635747"/>
                    </a:ext>
                  </a:extLst>
                </a:gridCol>
                <a:gridCol w="1810512">
                  <a:extLst>
                    <a:ext uri="{9D8B030D-6E8A-4147-A177-3AD203B41FA5}">
                      <a16:colId xmlns:a16="http://schemas.microsoft.com/office/drawing/2014/main" val="2878588370"/>
                    </a:ext>
                  </a:extLst>
                </a:gridCol>
                <a:gridCol w="822960">
                  <a:extLst>
                    <a:ext uri="{9D8B030D-6E8A-4147-A177-3AD203B41FA5}">
                      <a16:colId xmlns:a16="http://schemas.microsoft.com/office/drawing/2014/main" val="3736922532"/>
                    </a:ext>
                  </a:extLst>
                </a:gridCol>
                <a:gridCol w="822960">
                  <a:extLst>
                    <a:ext uri="{9D8B030D-6E8A-4147-A177-3AD203B41FA5}">
                      <a16:colId xmlns:a16="http://schemas.microsoft.com/office/drawing/2014/main" val="3565711816"/>
                    </a:ext>
                  </a:extLst>
                </a:gridCol>
                <a:gridCol w="822960">
                  <a:extLst>
                    <a:ext uri="{9D8B030D-6E8A-4147-A177-3AD203B41FA5}">
                      <a16:colId xmlns:a16="http://schemas.microsoft.com/office/drawing/2014/main" val="128682869"/>
                    </a:ext>
                  </a:extLst>
                </a:gridCol>
                <a:gridCol w="822960">
                  <a:extLst>
                    <a:ext uri="{9D8B030D-6E8A-4147-A177-3AD203B41FA5}">
                      <a16:colId xmlns:a16="http://schemas.microsoft.com/office/drawing/2014/main" val="3992413563"/>
                    </a:ext>
                  </a:extLst>
                </a:gridCol>
                <a:gridCol w="822960">
                  <a:extLst>
                    <a:ext uri="{9D8B030D-6E8A-4147-A177-3AD203B41FA5}">
                      <a16:colId xmlns:a16="http://schemas.microsoft.com/office/drawing/2014/main" val="1148205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8115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rbb24 - 2020-10-02 16:47:13</a:t>
                      </a:r>
                      <a:r>
                        <a:rPr kumimoji="0" lang="de-DE" sz="1000" b="0" i="0" u="none" strike="noStrike" kern="1200" cap="none" spc="0" normalizeH="0" baseline="0" noProof="0">
                          <a:ln>
                            <a:noFill/>
                          </a:ln>
                          <a:solidFill>
                            <a:prstClr val="black"/>
                          </a:solidFill>
                          <a:effectLst/>
                          <a:uLnTx/>
                          <a:uFillTx/>
                          <a:latin typeface="+mn-lt"/>
                          <a:ea typeface="+mn-ea"/>
                          <a:cs typeface="+mn-cs"/>
                        </a:rPr>
                        <a:t>
 Mit rund 1.000 Stofftieren haben am Freitag Tierschützer in Berlin für die Würde der Tiere, die weltweit gejagt, gegessen, gequält oder getötet werden, demonstriert. 
Auf dem Pariser Platz vor dem Brandenburger Tor legten sie Plüschtiere mit Forderungen sowie Kritik am derzeitigen Umgang mit Lebewesen nieder. Die Protestaktion ist eine Vorbereitung auf den Welttierschutztag am kommenden Sonntag.
#berlin #tiere #demonstration #protest #stofftier #welttierschutztag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https://www.instagram.com/p/CF2FPY3iRND/media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05796446"/>
                  </a:ext>
                </a:extLst>
              </a:tr>
            </a:tbl>
          </a:graphicData>
        </a:graphic>
      </p:graphicFrame>
      <p:sp>
        <p:nvSpPr>
          <p:cNvPr id="4" name="Text Placeholder 3">
            <a:extLst>
              <a:ext uri="{FF2B5EF4-FFF2-40B4-BE49-F238E27FC236}">
                <a16:creationId xmlns:a16="http://schemas.microsoft.com/office/drawing/2014/main" id="{6D87CCAD-AF88-4311-A499-9385EADFD254}"/>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33897713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C87BB-F141-4AA4-97E6-988A268CC10F}"/>
              </a:ext>
            </a:extLst>
          </p:cNvPr>
          <p:cNvSpPr>
            <a:spLocks noGrp="1"/>
          </p:cNvSpPr>
          <p:nvPr>
            <p:ph type="title"/>
          </p:nvPr>
        </p:nvSpPr>
        <p:spPr/>
        <p:txBody>
          <a:bodyPr/>
          <a:lstStyle/>
          <a:p>
            <a:r>
              <a:rPr lang="en-US"/>
              <a:t>Instagram Posts Table | rbb|24 alle - 15 of 20</a:t>
            </a:r>
          </a:p>
        </p:txBody>
      </p:sp>
      <p:graphicFrame>
        <p:nvGraphicFramePr>
          <p:cNvPr id="5" name="Table Placeholder 4">
            <a:extLst>
              <a:ext uri="{FF2B5EF4-FFF2-40B4-BE49-F238E27FC236}">
                <a16:creationId xmlns:a16="http://schemas.microsoft.com/office/drawing/2014/main" id="{C22491F1-CA77-4F0D-A4A7-96092785E6D6}"/>
              </a:ext>
            </a:extLst>
          </p:cNvPr>
          <p:cNvGraphicFramePr>
            <a:graphicFrameLocks noGrp="1"/>
          </p:cNvGraphicFramePr>
          <p:nvPr>
            <p:ph type="tbl" sz="quarter" idx="13"/>
            <p:extLst>
              <p:ext uri="{D42A27DB-BD31-4B8C-83A1-F6EECF244321}">
                <p14:modId xmlns:p14="http://schemas.microsoft.com/office/powerpoint/2010/main" val="261743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92935467"/>
                    </a:ext>
                  </a:extLst>
                </a:gridCol>
                <a:gridCol w="1810512">
                  <a:extLst>
                    <a:ext uri="{9D8B030D-6E8A-4147-A177-3AD203B41FA5}">
                      <a16:colId xmlns:a16="http://schemas.microsoft.com/office/drawing/2014/main" val="692205681"/>
                    </a:ext>
                  </a:extLst>
                </a:gridCol>
                <a:gridCol w="822960">
                  <a:extLst>
                    <a:ext uri="{9D8B030D-6E8A-4147-A177-3AD203B41FA5}">
                      <a16:colId xmlns:a16="http://schemas.microsoft.com/office/drawing/2014/main" val="1329915599"/>
                    </a:ext>
                  </a:extLst>
                </a:gridCol>
                <a:gridCol w="822960">
                  <a:extLst>
                    <a:ext uri="{9D8B030D-6E8A-4147-A177-3AD203B41FA5}">
                      <a16:colId xmlns:a16="http://schemas.microsoft.com/office/drawing/2014/main" val="4095001974"/>
                    </a:ext>
                  </a:extLst>
                </a:gridCol>
                <a:gridCol w="822960">
                  <a:extLst>
                    <a:ext uri="{9D8B030D-6E8A-4147-A177-3AD203B41FA5}">
                      <a16:colId xmlns:a16="http://schemas.microsoft.com/office/drawing/2014/main" val="2977661850"/>
                    </a:ext>
                  </a:extLst>
                </a:gridCol>
                <a:gridCol w="822960">
                  <a:extLst>
                    <a:ext uri="{9D8B030D-6E8A-4147-A177-3AD203B41FA5}">
                      <a16:colId xmlns:a16="http://schemas.microsoft.com/office/drawing/2014/main" val="3377751758"/>
                    </a:ext>
                  </a:extLst>
                </a:gridCol>
                <a:gridCol w="822960">
                  <a:extLst>
                    <a:ext uri="{9D8B030D-6E8A-4147-A177-3AD203B41FA5}">
                      <a16:colId xmlns:a16="http://schemas.microsoft.com/office/drawing/2014/main" val="739491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7204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rbb24 - 2020-10-02 14:36:18</a:t>
                      </a:r>
                      <a:r>
                        <a:rPr kumimoji="0" lang="de-DE" sz="1000" b="0" i="0" u="none" strike="noStrike" kern="1200" cap="none" spc="0" normalizeH="0" baseline="0" noProof="0">
                          <a:ln>
                            <a:noFill/>
                          </a:ln>
                          <a:solidFill>
                            <a:prstClr val="black"/>
                          </a:solidFill>
                          <a:effectLst/>
                          <a:uLnTx/>
                          <a:uFillTx/>
                          <a:latin typeface="+mn-lt"/>
                          <a:ea typeface="+mn-ea"/>
                          <a:cs typeface="+mn-cs"/>
                        </a:rPr>
                        <a:t>
 "Ein Kind darzustellen, das depressiv ist, das die negativen Seiten des Lebens erlebt und das immer wieder mit Misserfolgen klarkommen muss, das war neu." Der Berliner Comiczeichner Felix Görmann sprach mit rbb|24 über Charlie Brown und seine Freunde und warum uns die Peanuts nach 70 Jahren immer noch faszinieren. 
👉 Das ganze Interview via Link in Bio.
#Berlin #Comics #Peanuts #thepeanuts #charliebrown #snoopy #interview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https://www.instagram.com/p/CF12QivigV9/media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6062499"/>
                  </a:ext>
                </a:extLst>
              </a:tr>
            </a:tbl>
          </a:graphicData>
        </a:graphic>
      </p:graphicFrame>
      <p:sp>
        <p:nvSpPr>
          <p:cNvPr id="4" name="Text Placeholder 3">
            <a:extLst>
              <a:ext uri="{FF2B5EF4-FFF2-40B4-BE49-F238E27FC236}">
                <a16:creationId xmlns:a16="http://schemas.microsoft.com/office/drawing/2014/main" id="{77875F6D-3DC5-40E5-87FD-EE17062F73C5}"/>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2716152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B04BE-92DE-4BA9-8A04-3523A3EB3329}"/>
              </a:ext>
            </a:extLst>
          </p:cNvPr>
          <p:cNvSpPr>
            <a:spLocks noGrp="1"/>
          </p:cNvSpPr>
          <p:nvPr>
            <p:ph type="title"/>
          </p:nvPr>
        </p:nvSpPr>
        <p:spPr/>
        <p:txBody>
          <a:bodyPr/>
          <a:lstStyle/>
          <a:p>
            <a:r>
              <a:rPr lang="en-US"/>
              <a:t>Instagram Posts Table | rbb|24 alle - 16 of 20</a:t>
            </a:r>
          </a:p>
        </p:txBody>
      </p:sp>
      <p:graphicFrame>
        <p:nvGraphicFramePr>
          <p:cNvPr id="5" name="Table Placeholder 4">
            <a:extLst>
              <a:ext uri="{FF2B5EF4-FFF2-40B4-BE49-F238E27FC236}">
                <a16:creationId xmlns:a16="http://schemas.microsoft.com/office/drawing/2014/main" id="{30D3B19B-8EC8-4075-ADA9-1B7F9E511E84}"/>
              </a:ext>
            </a:extLst>
          </p:cNvPr>
          <p:cNvGraphicFramePr>
            <a:graphicFrameLocks noGrp="1"/>
          </p:cNvGraphicFramePr>
          <p:nvPr>
            <p:ph type="tbl" sz="quarter" idx="13"/>
            <p:extLst>
              <p:ext uri="{D42A27DB-BD31-4B8C-83A1-F6EECF244321}">
                <p14:modId xmlns:p14="http://schemas.microsoft.com/office/powerpoint/2010/main" val="2259073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0896270"/>
                    </a:ext>
                  </a:extLst>
                </a:gridCol>
                <a:gridCol w="1810512">
                  <a:extLst>
                    <a:ext uri="{9D8B030D-6E8A-4147-A177-3AD203B41FA5}">
                      <a16:colId xmlns:a16="http://schemas.microsoft.com/office/drawing/2014/main" val="2530419387"/>
                    </a:ext>
                  </a:extLst>
                </a:gridCol>
                <a:gridCol w="822960">
                  <a:extLst>
                    <a:ext uri="{9D8B030D-6E8A-4147-A177-3AD203B41FA5}">
                      <a16:colId xmlns:a16="http://schemas.microsoft.com/office/drawing/2014/main" val="3753643488"/>
                    </a:ext>
                  </a:extLst>
                </a:gridCol>
                <a:gridCol w="822960">
                  <a:extLst>
                    <a:ext uri="{9D8B030D-6E8A-4147-A177-3AD203B41FA5}">
                      <a16:colId xmlns:a16="http://schemas.microsoft.com/office/drawing/2014/main" val="2238680032"/>
                    </a:ext>
                  </a:extLst>
                </a:gridCol>
                <a:gridCol w="822960">
                  <a:extLst>
                    <a:ext uri="{9D8B030D-6E8A-4147-A177-3AD203B41FA5}">
                      <a16:colId xmlns:a16="http://schemas.microsoft.com/office/drawing/2014/main" val="2414622236"/>
                    </a:ext>
                  </a:extLst>
                </a:gridCol>
                <a:gridCol w="822960">
                  <a:extLst>
                    <a:ext uri="{9D8B030D-6E8A-4147-A177-3AD203B41FA5}">
                      <a16:colId xmlns:a16="http://schemas.microsoft.com/office/drawing/2014/main" val="1990514075"/>
                    </a:ext>
                  </a:extLst>
                </a:gridCol>
                <a:gridCol w="822960">
                  <a:extLst>
                    <a:ext uri="{9D8B030D-6E8A-4147-A177-3AD203B41FA5}">
                      <a16:colId xmlns:a16="http://schemas.microsoft.com/office/drawing/2014/main" val="2016074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0182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rbb24 - 2020-10-02 11:30:03</a:t>
                      </a:r>
                      <a:r>
                        <a:rPr kumimoji="0" lang="de-DE" sz="1000" b="0" i="0" u="none" strike="noStrike" kern="1200" cap="none" spc="0" normalizeH="0" baseline="0" noProof="0">
                          <a:ln>
                            <a:noFill/>
                          </a:ln>
                          <a:solidFill>
                            <a:prstClr val="black"/>
                          </a:solidFill>
                          <a:effectLst/>
                          <a:uLnTx/>
                          <a:uFillTx/>
                          <a:latin typeface="+mn-lt"/>
                          <a:ea typeface="+mn-ea"/>
                          <a:cs typeface="+mn-cs"/>
                        </a:rPr>
                        <a:t>
 Goldener Oktober am Wochenende 🍂: Am Samstag steigen die Temperaturen in Berlin und Brandenburg noch einmal auf bis zu 24 Grad. Optimale Bedingungen für schöne Erntefotos - wie hier auf einem Maisfeld in Stahnsdorf (Potsdam-Mittelmark).
#brandenburg #berlin #ernte #mais #maisernte #oktober #goldeneroktober #wetter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https://www.instagram.com/p/CF1g8UKC2ib/media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2305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rbb24 - 2020-10-02 07:28:26</a:t>
                      </a:r>
                      <a:r>
                        <a:rPr kumimoji="0" lang="de-DE" sz="1000" b="0" i="0" u="none" strike="noStrike" kern="1200" cap="none" spc="0" normalizeH="0" baseline="0" noProof="0">
                          <a:ln>
                            <a:noFill/>
                          </a:ln>
                          <a:solidFill>
                            <a:prstClr val="black"/>
                          </a:solidFill>
                          <a:effectLst/>
                          <a:uLnTx/>
                          <a:uFillTx/>
                          <a:latin typeface="+mn-lt"/>
                          <a:ea typeface="+mn-ea"/>
                          <a:cs typeface="+mn-cs"/>
                        </a:rPr>
                        <a:t>
 Momentan gibt es 500 Schlafplätze für Obdachlose bei der Berliner Kältehilfe. Im Winter sollen es 1.000 sein. Benötigt werden momentan vor allem warme Kleidungsstücke, Isomatten und Schlafsäcke.
#Berlin #Wohnungslose #Obdachlose #Notunterkunft #Schlafplatz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https://www.instagram.com/p/CF1FQg9icnW/media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04382045"/>
                  </a:ext>
                </a:extLst>
              </a:tr>
            </a:tbl>
          </a:graphicData>
        </a:graphic>
      </p:graphicFrame>
      <p:sp>
        <p:nvSpPr>
          <p:cNvPr id="4" name="Text Placeholder 3">
            <a:extLst>
              <a:ext uri="{FF2B5EF4-FFF2-40B4-BE49-F238E27FC236}">
                <a16:creationId xmlns:a16="http://schemas.microsoft.com/office/drawing/2014/main" id="{DCBC876C-6707-41D2-9B40-BBD1127A998B}"/>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499717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290F5-1C19-42AA-AF19-41E2E571539E}"/>
              </a:ext>
            </a:extLst>
          </p:cNvPr>
          <p:cNvSpPr>
            <a:spLocks noGrp="1"/>
          </p:cNvSpPr>
          <p:nvPr>
            <p:ph type="title"/>
          </p:nvPr>
        </p:nvSpPr>
        <p:spPr/>
        <p:txBody>
          <a:bodyPr/>
          <a:lstStyle/>
          <a:p>
            <a:r>
              <a:rPr lang="en-US"/>
              <a:t>Instagram Posts Table | rbb|24 alle - 17 of 20</a:t>
            </a:r>
          </a:p>
        </p:txBody>
      </p:sp>
      <p:graphicFrame>
        <p:nvGraphicFramePr>
          <p:cNvPr id="5" name="Table Placeholder 4">
            <a:extLst>
              <a:ext uri="{FF2B5EF4-FFF2-40B4-BE49-F238E27FC236}">
                <a16:creationId xmlns:a16="http://schemas.microsoft.com/office/drawing/2014/main" id="{E45B24F1-177E-4C38-B36E-211C7B78ABF1}"/>
              </a:ext>
            </a:extLst>
          </p:cNvPr>
          <p:cNvGraphicFramePr>
            <a:graphicFrameLocks noGrp="1"/>
          </p:cNvGraphicFramePr>
          <p:nvPr>
            <p:ph type="tbl" sz="quarter" idx="13"/>
            <p:extLst>
              <p:ext uri="{D42A27DB-BD31-4B8C-83A1-F6EECF244321}">
                <p14:modId xmlns:p14="http://schemas.microsoft.com/office/powerpoint/2010/main" val="1870101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12106789"/>
                    </a:ext>
                  </a:extLst>
                </a:gridCol>
                <a:gridCol w="1810512">
                  <a:extLst>
                    <a:ext uri="{9D8B030D-6E8A-4147-A177-3AD203B41FA5}">
                      <a16:colId xmlns:a16="http://schemas.microsoft.com/office/drawing/2014/main" val="3333408301"/>
                    </a:ext>
                  </a:extLst>
                </a:gridCol>
                <a:gridCol w="822960">
                  <a:extLst>
                    <a:ext uri="{9D8B030D-6E8A-4147-A177-3AD203B41FA5}">
                      <a16:colId xmlns:a16="http://schemas.microsoft.com/office/drawing/2014/main" val="905753535"/>
                    </a:ext>
                  </a:extLst>
                </a:gridCol>
                <a:gridCol w="822960">
                  <a:extLst>
                    <a:ext uri="{9D8B030D-6E8A-4147-A177-3AD203B41FA5}">
                      <a16:colId xmlns:a16="http://schemas.microsoft.com/office/drawing/2014/main" val="2258680026"/>
                    </a:ext>
                  </a:extLst>
                </a:gridCol>
                <a:gridCol w="822960">
                  <a:extLst>
                    <a:ext uri="{9D8B030D-6E8A-4147-A177-3AD203B41FA5}">
                      <a16:colId xmlns:a16="http://schemas.microsoft.com/office/drawing/2014/main" val="3874110773"/>
                    </a:ext>
                  </a:extLst>
                </a:gridCol>
                <a:gridCol w="822960">
                  <a:extLst>
                    <a:ext uri="{9D8B030D-6E8A-4147-A177-3AD203B41FA5}">
                      <a16:colId xmlns:a16="http://schemas.microsoft.com/office/drawing/2014/main" val="829263962"/>
                    </a:ext>
                  </a:extLst>
                </a:gridCol>
                <a:gridCol w="822960">
                  <a:extLst>
                    <a:ext uri="{9D8B030D-6E8A-4147-A177-3AD203B41FA5}">
                      <a16:colId xmlns:a16="http://schemas.microsoft.com/office/drawing/2014/main" val="617129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7282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rbb24 - 2020-10-01 21:35:36</a:t>
                      </a:r>
                      <a:r>
                        <a:rPr kumimoji="0" lang="de-DE" sz="1000" b="0" i="0" u="none" strike="noStrike" kern="1200" cap="none" spc="0" normalizeH="0" baseline="0" noProof="0">
                          <a:ln>
                            <a:noFill/>
                          </a:ln>
                          <a:solidFill>
                            <a:prstClr val="black"/>
                          </a:solidFill>
                          <a:effectLst/>
                          <a:uLnTx/>
                          <a:uFillTx/>
                          <a:latin typeface="+mn-lt"/>
                          <a:ea typeface="+mn-ea"/>
                          <a:cs typeface="+mn-cs"/>
                        </a:rPr>
                        <a:t>
 Im Oktober nüchtern bleiben. Das steckt hinter der Aktion "Sober October". In Berlin hat deswegen gleich mal ein alkoholfreier Späti eröffnet.
.
.
.
#SoberOctober #Späti #alkoholfrei #Alkohol #Bier #Wein #Sekt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https://www.instagram.com/p/CF0BZbGijiZ/media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0982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rbb24 - 2020-10-01 17:55:24</a:t>
                      </a:r>
                      <a:r>
                        <a:rPr kumimoji="0" lang="en-US" sz="1000" b="0" i="0" u="none" strike="noStrike" kern="1200" cap="none" spc="0" normalizeH="0" baseline="0" noProof="0">
                          <a:ln>
                            <a:noFill/>
                          </a:ln>
                          <a:solidFill>
                            <a:prstClr val="black"/>
                          </a:solidFill>
                          <a:effectLst/>
                          <a:uLnTx/>
                          <a:uFillTx/>
                          <a:latin typeface="+mn-lt"/>
                          <a:ea typeface="+mn-ea"/>
                          <a:cs typeface="+mn-cs"/>
                        </a:rPr>
                        <a:t>
 Funfacts zum "Internationalen Tag des Kaffees":
☕ Die Berliner haben deutschlandweit die meisten Espressokannen.
☕ Die Brandenburger sind Spitzenreiter unter den Filterkaffeemaschinen-Besitzern.
#TagdesKaffees #Berlin #Brandenburg #Statistik #Klischee #tagdeskaffees2020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https://www.instagram.com/p/CFzoP3Eitif/media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336381"/>
                  </a:ext>
                </a:extLst>
              </a:tr>
            </a:tbl>
          </a:graphicData>
        </a:graphic>
      </p:graphicFrame>
      <p:sp>
        <p:nvSpPr>
          <p:cNvPr id="4" name="Text Placeholder 3">
            <a:extLst>
              <a:ext uri="{FF2B5EF4-FFF2-40B4-BE49-F238E27FC236}">
                <a16:creationId xmlns:a16="http://schemas.microsoft.com/office/drawing/2014/main" id="{211B3930-519F-41FD-A4EF-3B0A871D94A5}"/>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23361564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B831F-3366-47EB-8F42-A5CC0EA4CF26}"/>
              </a:ext>
            </a:extLst>
          </p:cNvPr>
          <p:cNvSpPr>
            <a:spLocks noGrp="1"/>
          </p:cNvSpPr>
          <p:nvPr>
            <p:ph type="title"/>
          </p:nvPr>
        </p:nvSpPr>
        <p:spPr/>
        <p:txBody>
          <a:bodyPr/>
          <a:lstStyle/>
          <a:p>
            <a:r>
              <a:rPr lang="en-US"/>
              <a:t>Instagram Posts Table | rbb|24 alle - 18 of 20</a:t>
            </a:r>
          </a:p>
        </p:txBody>
      </p:sp>
      <p:graphicFrame>
        <p:nvGraphicFramePr>
          <p:cNvPr id="5" name="Table Placeholder 4">
            <a:extLst>
              <a:ext uri="{FF2B5EF4-FFF2-40B4-BE49-F238E27FC236}">
                <a16:creationId xmlns:a16="http://schemas.microsoft.com/office/drawing/2014/main" id="{5CD3A94E-A0AD-40BB-8553-3952AB0C9249}"/>
              </a:ext>
            </a:extLst>
          </p:cNvPr>
          <p:cNvGraphicFramePr>
            <a:graphicFrameLocks noGrp="1"/>
          </p:cNvGraphicFramePr>
          <p:nvPr>
            <p:ph type="tbl" sz="quarter" idx="13"/>
            <p:extLst>
              <p:ext uri="{D42A27DB-BD31-4B8C-83A1-F6EECF244321}">
                <p14:modId xmlns:p14="http://schemas.microsoft.com/office/powerpoint/2010/main" val="1157774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44239738"/>
                    </a:ext>
                  </a:extLst>
                </a:gridCol>
                <a:gridCol w="1810512">
                  <a:extLst>
                    <a:ext uri="{9D8B030D-6E8A-4147-A177-3AD203B41FA5}">
                      <a16:colId xmlns:a16="http://schemas.microsoft.com/office/drawing/2014/main" val="2853822594"/>
                    </a:ext>
                  </a:extLst>
                </a:gridCol>
                <a:gridCol w="822960">
                  <a:extLst>
                    <a:ext uri="{9D8B030D-6E8A-4147-A177-3AD203B41FA5}">
                      <a16:colId xmlns:a16="http://schemas.microsoft.com/office/drawing/2014/main" val="940403241"/>
                    </a:ext>
                  </a:extLst>
                </a:gridCol>
                <a:gridCol w="822960">
                  <a:extLst>
                    <a:ext uri="{9D8B030D-6E8A-4147-A177-3AD203B41FA5}">
                      <a16:colId xmlns:a16="http://schemas.microsoft.com/office/drawing/2014/main" val="2675411318"/>
                    </a:ext>
                  </a:extLst>
                </a:gridCol>
                <a:gridCol w="822960">
                  <a:extLst>
                    <a:ext uri="{9D8B030D-6E8A-4147-A177-3AD203B41FA5}">
                      <a16:colId xmlns:a16="http://schemas.microsoft.com/office/drawing/2014/main" val="1507836169"/>
                    </a:ext>
                  </a:extLst>
                </a:gridCol>
                <a:gridCol w="822960">
                  <a:extLst>
                    <a:ext uri="{9D8B030D-6E8A-4147-A177-3AD203B41FA5}">
                      <a16:colId xmlns:a16="http://schemas.microsoft.com/office/drawing/2014/main" val="1469728434"/>
                    </a:ext>
                  </a:extLst>
                </a:gridCol>
                <a:gridCol w="822960">
                  <a:extLst>
                    <a:ext uri="{9D8B030D-6E8A-4147-A177-3AD203B41FA5}">
                      <a16:colId xmlns:a16="http://schemas.microsoft.com/office/drawing/2014/main" val="3089500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9146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rbb24 - 2020-10-01 13:38:04</a:t>
                      </a:r>
                      <a:r>
                        <a:rPr kumimoji="0" lang="de-DE" sz="1000" b="0" i="0" u="none" strike="noStrike" kern="1200" cap="none" spc="0" normalizeH="0" baseline="0" noProof="0">
                          <a:ln>
                            <a:noFill/>
                          </a:ln>
                          <a:solidFill>
                            <a:prstClr val="black"/>
                          </a:solidFill>
                          <a:effectLst/>
                          <a:uLnTx/>
                          <a:uFillTx/>
                          <a:latin typeface="+mn-lt"/>
                          <a:ea typeface="+mn-ea"/>
                          <a:cs typeface="+mn-cs"/>
                        </a:rPr>
                        <a:t>
 Am 8. November um 15:00 Uhr startet der Airbus A 320-200 von Air France von Berlin Tegel nach Paris, Charles De Gaulle. Tickets kosten mindestens 300 Euro.  Es wird der letzte Flug vom Flughafen Tegel sein, danach wird der Betrieb eingestellt. Das hat auch Symbolkraft, denn auch der erste Start 1960 war eine Air France Maschine und der Beginn des zivilen Flugverkehrs in Tegel. Der Flughafen lag nach dem 2. Weltkrieg in der Französischen Besatzungszone.
Der Flughafen BER öffnet ein paar Tage vorher am 31. Oktober.
#Berlin #Tegel #flughafentegel #Airfrance #paris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https://www.instagram.com/p/CFzKzGNC72W/media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0639290"/>
                  </a:ext>
                </a:extLst>
              </a:tr>
            </a:tbl>
          </a:graphicData>
        </a:graphic>
      </p:graphicFrame>
      <p:sp>
        <p:nvSpPr>
          <p:cNvPr id="4" name="Text Placeholder 3">
            <a:extLst>
              <a:ext uri="{FF2B5EF4-FFF2-40B4-BE49-F238E27FC236}">
                <a16:creationId xmlns:a16="http://schemas.microsoft.com/office/drawing/2014/main" id="{FC00B1FC-9E5D-4180-A91B-F25BA3174294}"/>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3146248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F2593-87A5-483B-A336-77944A0163F8}"/>
              </a:ext>
            </a:extLst>
          </p:cNvPr>
          <p:cNvSpPr>
            <a:spLocks noGrp="1"/>
          </p:cNvSpPr>
          <p:nvPr>
            <p:ph type="title"/>
          </p:nvPr>
        </p:nvSpPr>
        <p:spPr/>
        <p:txBody>
          <a:bodyPr/>
          <a:lstStyle/>
          <a:p>
            <a:r>
              <a:rPr lang="en-US"/>
              <a:t>Instagram Posts Table | rbb|24 alle - 19 of 20</a:t>
            </a:r>
          </a:p>
        </p:txBody>
      </p:sp>
      <p:graphicFrame>
        <p:nvGraphicFramePr>
          <p:cNvPr id="5" name="Table Placeholder 4">
            <a:extLst>
              <a:ext uri="{FF2B5EF4-FFF2-40B4-BE49-F238E27FC236}">
                <a16:creationId xmlns:a16="http://schemas.microsoft.com/office/drawing/2014/main" id="{5F6A19DF-A2CA-4E72-9A5F-5CE7EF695EDF}"/>
              </a:ext>
            </a:extLst>
          </p:cNvPr>
          <p:cNvGraphicFramePr>
            <a:graphicFrameLocks noGrp="1"/>
          </p:cNvGraphicFramePr>
          <p:nvPr>
            <p:ph type="tbl" sz="quarter" idx="13"/>
            <p:extLst>
              <p:ext uri="{D42A27DB-BD31-4B8C-83A1-F6EECF244321}">
                <p14:modId xmlns:p14="http://schemas.microsoft.com/office/powerpoint/2010/main" val="4043074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74090656"/>
                    </a:ext>
                  </a:extLst>
                </a:gridCol>
                <a:gridCol w="1810512">
                  <a:extLst>
                    <a:ext uri="{9D8B030D-6E8A-4147-A177-3AD203B41FA5}">
                      <a16:colId xmlns:a16="http://schemas.microsoft.com/office/drawing/2014/main" val="1448045446"/>
                    </a:ext>
                  </a:extLst>
                </a:gridCol>
                <a:gridCol w="822960">
                  <a:extLst>
                    <a:ext uri="{9D8B030D-6E8A-4147-A177-3AD203B41FA5}">
                      <a16:colId xmlns:a16="http://schemas.microsoft.com/office/drawing/2014/main" val="1724748814"/>
                    </a:ext>
                  </a:extLst>
                </a:gridCol>
                <a:gridCol w="822960">
                  <a:extLst>
                    <a:ext uri="{9D8B030D-6E8A-4147-A177-3AD203B41FA5}">
                      <a16:colId xmlns:a16="http://schemas.microsoft.com/office/drawing/2014/main" val="160602141"/>
                    </a:ext>
                  </a:extLst>
                </a:gridCol>
                <a:gridCol w="822960">
                  <a:extLst>
                    <a:ext uri="{9D8B030D-6E8A-4147-A177-3AD203B41FA5}">
                      <a16:colId xmlns:a16="http://schemas.microsoft.com/office/drawing/2014/main" val="1501337460"/>
                    </a:ext>
                  </a:extLst>
                </a:gridCol>
                <a:gridCol w="822960">
                  <a:extLst>
                    <a:ext uri="{9D8B030D-6E8A-4147-A177-3AD203B41FA5}">
                      <a16:colId xmlns:a16="http://schemas.microsoft.com/office/drawing/2014/main" val="4127053798"/>
                    </a:ext>
                  </a:extLst>
                </a:gridCol>
                <a:gridCol w="822960">
                  <a:extLst>
                    <a:ext uri="{9D8B030D-6E8A-4147-A177-3AD203B41FA5}">
                      <a16:colId xmlns:a16="http://schemas.microsoft.com/office/drawing/2014/main" val="3668592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6423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rbb24 - 2020-10-01 11:09:16</a:t>
                      </a:r>
                      <a:r>
                        <a:rPr kumimoji="0" lang="de-DE" sz="1000" b="0" i="0" u="none" strike="noStrike" kern="1200" cap="none" spc="0" normalizeH="0" baseline="0" noProof="0">
                          <a:ln>
                            <a:noFill/>
                          </a:ln>
                          <a:solidFill>
                            <a:prstClr val="black"/>
                          </a:solidFill>
                          <a:effectLst/>
                          <a:uLnTx/>
                          <a:uFillTx/>
                          <a:latin typeface="+mn-lt"/>
                          <a:ea typeface="+mn-ea"/>
                          <a:cs typeface="+mn-cs"/>
                        </a:rPr>
                        <a:t>
 Am 1. Oktober 1920 wurde Berlin zur drittgrößten Metropole der Welt. Wir zeigen ausgewählte Orte der Stadt von damals und heute. Unter https://rbburl.de/100jahre2teil  könnt ihr mit einem Schieberegler hin und her wechseln.
Mehr auch über den Link in der Bio ☝️
#Berlin #History #Metropole #100Jahre
carolinewinkler_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https://www.instagram.com/p/CFy5xQeCV0F/media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85348311"/>
                  </a:ext>
                </a:extLst>
              </a:tr>
            </a:tbl>
          </a:graphicData>
        </a:graphic>
      </p:graphicFrame>
      <p:sp>
        <p:nvSpPr>
          <p:cNvPr id="4" name="Text Placeholder 3">
            <a:extLst>
              <a:ext uri="{FF2B5EF4-FFF2-40B4-BE49-F238E27FC236}">
                <a16:creationId xmlns:a16="http://schemas.microsoft.com/office/drawing/2014/main" id="{DB9C5B6B-B88F-4BD1-A051-04E91F402198}"/>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21465074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EE716-7689-46EF-8527-B501193E5AD8}"/>
              </a:ext>
            </a:extLst>
          </p:cNvPr>
          <p:cNvSpPr>
            <a:spLocks noGrp="1"/>
          </p:cNvSpPr>
          <p:nvPr>
            <p:ph type="title"/>
          </p:nvPr>
        </p:nvSpPr>
        <p:spPr/>
        <p:txBody>
          <a:bodyPr/>
          <a:lstStyle/>
          <a:p>
            <a:r>
              <a:rPr lang="en-US"/>
              <a:t>Instagram Posts Table | rbb|24 alle - 20 of 20</a:t>
            </a:r>
          </a:p>
        </p:txBody>
      </p:sp>
      <p:graphicFrame>
        <p:nvGraphicFramePr>
          <p:cNvPr id="5" name="Table Placeholder 4">
            <a:extLst>
              <a:ext uri="{FF2B5EF4-FFF2-40B4-BE49-F238E27FC236}">
                <a16:creationId xmlns:a16="http://schemas.microsoft.com/office/drawing/2014/main" id="{C8BC70D7-0FDD-4AC1-B30B-879199942D09}"/>
              </a:ext>
            </a:extLst>
          </p:cNvPr>
          <p:cNvGraphicFramePr>
            <a:graphicFrameLocks noGrp="1"/>
          </p:cNvGraphicFramePr>
          <p:nvPr>
            <p:ph type="tbl" sz="quarter" idx="13"/>
            <p:extLst>
              <p:ext uri="{D42A27DB-BD31-4B8C-83A1-F6EECF244321}">
                <p14:modId xmlns:p14="http://schemas.microsoft.com/office/powerpoint/2010/main" val="1630133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21596663"/>
                    </a:ext>
                  </a:extLst>
                </a:gridCol>
                <a:gridCol w="1810512">
                  <a:extLst>
                    <a:ext uri="{9D8B030D-6E8A-4147-A177-3AD203B41FA5}">
                      <a16:colId xmlns:a16="http://schemas.microsoft.com/office/drawing/2014/main" val="1332954474"/>
                    </a:ext>
                  </a:extLst>
                </a:gridCol>
                <a:gridCol w="822960">
                  <a:extLst>
                    <a:ext uri="{9D8B030D-6E8A-4147-A177-3AD203B41FA5}">
                      <a16:colId xmlns:a16="http://schemas.microsoft.com/office/drawing/2014/main" val="1374360123"/>
                    </a:ext>
                  </a:extLst>
                </a:gridCol>
                <a:gridCol w="822960">
                  <a:extLst>
                    <a:ext uri="{9D8B030D-6E8A-4147-A177-3AD203B41FA5}">
                      <a16:colId xmlns:a16="http://schemas.microsoft.com/office/drawing/2014/main" val="3170265912"/>
                    </a:ext>
                  </a:extLst>
                </a:gridCol>
                <a:gridCol w="822960">
                  <a:extLst>
                    <a:ext uri="{9D8B030D-6E8A-4147-A177-3AD203B41FA5}">
                      <a16:colId xmlns:a16="http://schemas.microsoft.com/office/drawing/2014/main" val="1841814388"/>
                    </a:ext>
                  </a:extLst>
                </a:gridCol>
                <a:gridCol w="822960">
                  <a:extLst>
                    <a:ext uri="{9D8B030D-6E8A-4147-A177-3AD203B41FA5}">
                      <a16:colId xmlns:a16="http://schemas.microsoft.com/office/drawing/2014/main" val="283196897"/>
                    </a:ext>
                  </a:extLst>
                </a:gridCol>
                <a:gridCol w="822960">
                  <a:extLst>
                    <a:ext uri="{9D8B030D-6E8A-4147-A177-3AD203B41FA5}">
                      <a16:colId xmlns:a16="http://schemas.microsoft.com/office/drawing/2014/main" val="860667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7031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rbb24 - 2020-09-30 19:30:13</a:t>
                      </a:r>
                      <a:r>
                        <a:rPr kumimoji="0" lang="de-DE" sz="1000" b="0" i="0" u="none" strike="noStrike" kern="1200" cap="none" spc="0" normalizeH="0" baseline="0" noProof="0">
                          <a:ln>
                            <a:noFill/>
                          </a:ln>
                          <a:solidFill>
                            <a:prstClr val="black"/>
                          </a:solidFill>
                          <a:effectLst/>
                          <a:uLnTx/>
                          <a:uFillTx/>
                          <a:latin typeface="+mn-lt"/>
                          <a:ea typeface="+mn-ea"/>
                          <a:cs typeface="+mn-cs"/>
                        </a:rPr>
                        <a:t>
 #Pestizide verbreiten sich in ganz Deutschland kilometerweit durch die Luft.
.
Das zeigt eine aktuelle Studie, die vom Bündnis für eine enkeltaugliche #Landwirtschaft und dem Umweltinstitut München in Auftrag gegeben wurde.
.
Demnach wurden auch in #Brandenburg und in Berlin verschiedene Pestizide gefunden. Selbst Bio-Äcker sind betroffen. 
.
Für die Studie wurden von März bis November 2019 Pestizide in der Luft gemessen. 
.
Zu den Zahlen und den Reaktionen auf die Studie 👉 Link in Bio
.
.
#Schädlinge #Schädlingsbekämpfungsmittel #Öko #Ökolandbau #Traktor #Trecker #Feld #mohnblumen #mohn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https://www.instagram.com/p/CFxOTavCJWe/media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14279885"/>
                  </a:ext>
                </a:extLst>
              </a:tr>
            </a:tbl>
          </a:graphicData>
        </a:graphic>
      </p:graphicFrame>
      <p:sp>
        <p:nvSpPr>
          <p:cNvPr id="4" name="Text Placeholder 3">
            <a:extLst>
              <a:ext uri="{FF2B5EF4-FFF2-40B4-BE49-F238E27FC236}">
                <a16:creationId xmlns:a16="http://schemas.microsoft.com/office/drawing/2014/main" id="{3662E9B2-3E31-4E0C-A807-E7E16F5F85E6}"/>
              </a:ext>
            </a:extLst>
          </p:cNvPr>
          <p:cNvSpPr>
            <a:spLocks noGrp="1"/>
          </p:cNvSpPr>
          <p:nvPr>
            <p:ph type="body" sz="quarter" idx="14"/>
          </p:nvPr>
        </p:nvSpPr>
        <p:spPr/>
        <p:txBody>
          <a:bodyPr/>
          <a:lstStyle/>
          <a:p>
            <a:r>
              <a:rPr lang="en-US"/>
              <a:t>01.01.2020 - 05.10.2020</a:t>
            </a:r>
          </a:p>
        </p:txBody>
      </p:sp>
    </p:spTree>
    <p:extLst>
      <p:ext uri="{BB962C8B-B14F-4D97-AF65-F5344CB8AC3E}">
        <p14:creationId xmlns:p14="http://schemas.microsoft.com/office/powerpoint/2010/main" val="19809108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2109</Words>
  <Application>Microsoft Office PowerPoint</Application>
  <PresentationFormat>On-screen Show (4:3)</PresentationFormat>
  <Paragraphs>791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rbb|24 - Tägliche FB, Tw, Insta-Zahlen für Morgensitzung</vt:lpstr>
      <vt:lpstr>Facebook Own Posts Table | rbb|24 alle - 1 of 5</vt:lpstr>
      <vt:lpstr>Facebook Own Posts Table | rbb|24 alle - 2 of 5</vt:lpstr>
      <vt:lpstr>Facebook Own Posts Table | rbb|24 alle - 3 of 5</vt:lpstr>
      <vt:lpstr>Facebook Own Posts Table | rbb|24 alle - 4 of 5</vt:lpstr>
      <vt:lpstr>Facebook Own Posts Table | rbb|24 alle - 5 of 5</vt:lpstr>
      <vt:lpstr>Twitter Own and Retweeted Tweets Table | rbb|24 alle - 1 of 8</vt:lpstr>
      <vt:lpstr>Twitter Own and Retweeted Tweets Table | rbb|24 alle - 2 of 8</vt:lpstr>
      <vt:lpstr>Twitter Own and Retweeted Tweets Table | rbb|24 alle - 3 of 8</vt:lpstr>
      <vt:lpstr>Twitter Own and Retweeted Tweets Table | rbb|24 alle - 4 of 8</vt:lpstr>
      <vt:lpstr>Twitter Own and Retweeted Tweets Table | rbb|24 alle - 5 of 8</vt:lpstr>
      <vt:lpstr>Twitter Own and Retweeted Tweets Table | rbb|24 alle - 6 of 8</vt:lpstr>
      <vt:lpstr>Twitter Own and Retweeted Tweets Table | rbb|24 alle - 7 of 8</vt:lpstr>
      <vt:lpstr>Twitter Own and Retweeted Tweets Table | rbb|24 alle - 8 of 8</vt:lpstr>
      <vt:lpstr>Instagram Posts Table | rbb|24 alle - 1 of 20</vt:lpstr>
      <vt:lpstr>Instagram Posts Table | rbb|24 alle - 2 of 20</vt:lpstr>
      <vt:lpstr>Instagram Posts Table | rbb|24 alle - 3 of 20</vt:lpstr>
      <vt:lpstr>Instagram Posts Table | rbb|24 alle - 4 of 20</vt:lpstr>
      <vt:lpstr>Instagram Posts Table | rbb|24 alle - 5 of 20</vt:lpstr>
      <vt:lpstr>Instagram Posts Table | rbb|24 alle - 6 of 20</vt:lpstr>
      <vt:lpstr>Instagram Posts Table | rbb|24 alle - 7 of 20</vt:lpstr>
      <vt:lpstr>Instagram Posts Table | rbb|24 alle - 8 of 20</vt:lpstr>
      <vt:lpstr>Instagram Posts Table | rbb|24 alle - 9 of 20</vt:lpstr>
      <vt:lpstr>Instagram Posts Table | rbb|24 alle - 10 of 20</vt:lpstr>
      <vt:lpstr>Instagram Posts Table | rbb|24 alle - 11 of 20</vt:lpstr>
      <vt:lpstr>Instagram Posts Table | rbb|24 alle - 12 of 20</vt:lpstr>
      <vt:lpstr>Instagram Posts Table | rbb|24 alle - 13 of 20</vt:lpstr>
      <vt:lpstr>Instagram Posts Table | rbb|24 alle - 14 of 20</vt:lpstr>
      <vt:lpstr>Instagram Posts Table | rbb|24 alle - 15 of 20</vt:lpstr>
      <vt:lpstr>Instagram Posts Table | rbb|24 alle - 16 of 20</vt:lpstr>
      <vt:lpstr>Instagram Posts Table | rbb|24 alle - 17 of 20</vt:lpstr>
      <vt:lpstr>Instagram Posts Table | rbb|24 alle - 18 of 20</vt:lpstr>
      <vt:lpstr>Instagram Posts Table | rbb|24 alle - 19 of 20</vt:lpstr>
      <vt:lpstr>Instagram Posts Table | rbb|24 alle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rbb|24 - Tägliche FB, Tw, Insta-Zahlen für Morgensitzung</dc:title>
  <dc:creator>Frederik Peiniger</dc:creator>
  <cp:lastModifiedBy>Frederik Peiniger</cp:lastModifiedBy>
  <cp:revision>1</cp:revision>
  <dcterms:created xsi:type="dcterms:W3CDTF">2020-10-05T13:24:59Z</dcterms:created>
  <dcterms:modified xsi:type="dcterms:W3CDTF">2020-10-05T13:27:30Z</dcterms:modified>
</cp:coreProperties>
</file>