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BDD69-C847-4E36-A1ED-DDEB6F57460E}"/>
              </a:ext>
            </a:extLst>
          </p:cNvPr>
          <p:cNvSpPr>
            <a:spLocks noGrp="1"/>
          </p:cNvSpPr>
          <p:nvPr>
            <p:ph type="title"/>
          </p:nvPr>
        </p:nvSpPr>
        <p:spPr/>
        <p:txBody>
          <a:bodyPr/>
          <a:lstStyle/>
          <a:p>
            <a:r>
              <a:rPr lang="en-US"/>
              <a:t>Facebook Video Top List | rbb 88.8 - 1 of 7</a:t>
            </a:r>
          </a:p>
        </p:txBody>
      </p:sp>
      <p:graphicFrame>
        <p:nvGraphicFramePr>
          <p:cNvPr id="5" name="Table Placeholder 4">
            <a:extLst>
              <a:ext uri="{FF2B5EF4-FFF2-40B4-BE49-F238E27FC236}">
                <a16:creationId xmlns:a16="http://schemas.microsoft.com/office/drawing/2014/main" id="{7C5FF1E7-A81B-4DCD-829B-3867A79A83CD}"/>
              </a:ext>
            </a:extLst>
          </p:cNvPr>
          <p:cNvGraphicFramePr>
            <a:graphicFrameLocks noGrp="1"/>
          </p:cNvGraphicFramePr>
          <p:nvPr>
            <p:ph type="tbl" sz="quarter" idx="13"/>
            <p:extLst>
              <p:ext uri="{D42A27DB-BD31-4B8C-83A1-F6EECF244321}">
                <p14:modId xmlns:p14="http://schemas.microsoft.com/office/powerpoint/2010/main" val="1613169562"/>
              </p:ext>
            </p:extLst>
          </p:nvPr>
        </p:nvGraphicFramePr>
        <p:xfrm>
          <a:off x="457200" y="1731963"/>
          <a:ext cx="8229600" cy="371856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36711567"/>
                    </a:ext>
                  </a:extLst>
                </a:gridCol>
                <a:gridCol w="658368">
                  <a:extLst>
                    <a:ext uri="{9D8B030D-6E8A-4147-A177-3AD203B41FA5}">
                      <a16:colId xmlns:a16="http://schemas.microsoft.com/office/drawing/2014/main" val="3825310412"/>
                    </a:ext>
                  </a:extLst>
                </a:gridCol>
                <a:gridCol w="658368">
                  <a:extLst>
                    <a:ext uri="{9D8B030D-6E8A-4147-A177-3AD203B41FA5}">
                      <a16:colId xmlns:a16="http://schemas.microsoft.com/office/drawing/2014/main" val="1980063512"/>
                    </a:ext>
                  </a:extLst>
                </a:gridCol>
                <a:gridCol w="658368">
                  <a:extLst>
                    <a:ext uri="{9D8B030D-6E8A-4147-A177-3AD203B41FA5}">
                      <a16:colId xmlns:a16="http://schemas.microsoft.com/office/drawing/2014/main" val="2588751132"/>
                    </a:ext>
                  </a:extLst>
                </a:gridCol>
                <a:gridCol w="658368">
                  <a:extLst>
                    <a:ext uri="{9D8B030D-6E8A-4147-A177-3AD203B41FA5}">
                      <a16:colId xmlns:a16="http://schemas.microsoft.com/office/drawing/2014/main" val="1763709984"/>
                    </a:ext>
                  </a:extLst>
                </a:gridCol>
                <a:gridCol w="658368">
                  <a:extLst>
                    <a:ext uri="{9D8B030D-6E8A-4147-A177-3AD203B41FA5}">
                      <a16:colId xmlns:a16="http://schemas.microsoft.com/office/drawing/2014/main" val="4192729706"/>
                    </a:ext>
                  </a:extLst>
                </a:gridCol>
                <a:gridCol w="658368">
                  <a:extLst>
                    <a:ext uri="{9D8B030D-6E8A-4147-A177-3AD203B41FA5}">
                      <a16:colId xmlns:a16="http://schemas.microsoft.com/office/drawing/2014/main" val="3602107034"/>
                    </a:ext>
                  </a:extLst>
                </a:gridCol>
                <a:gridCol w="658368">
                  <a:extLst>
                    <a:ext uri="{9D8B030D-6E8A-4147-A177-3AD203B41FA5}">
                      <a16:colId xmlns:a16="http://schemas.microsoft.com/office/drawing/2014/main" val="1411903828"/>
                    </a:ext>
                  </a:extLst>
                </a:gridCol>
                <a:gridCol w="658368">
                  <a:extLst>
                    <a:ext uri="{9D8B030D-6E8A-4147-A177-3AD203B41FA5}">
                      <a16:colId xmlns:a16="http://schemas.microsoft.com/office/drawing/2014/main" val="3062842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Shares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10s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48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88.8 - 2019-07-31 09:37:42</a:t>
                      </a:r>
                      <a:r>
                        <a:rPr kumimoji="0" lang="de-DE" sz="1000" b="0" i="0" u="none" strike="noStrike" kern="1200" cap="none" spc="0" normalizeH="0" baseline="0" noProof="0">
                          <a:ln>
                            <a:noFill/>
                          </a:ln>
                          <a:solidFill>
                            <a:prstClr val="black"/>
                          </a:solidFill>
                          <a:effectLst/>
                          <a:uLnTx/>
                          <a:uFillTx/>
                          <a:latin typeface="+mn-lt"/>
                          <a:ea typeface="+mn-ea"/>
                          <a:cs typeface="+mn-cs"/>
                        </a:rPr>
                        <a:t> 
 Den Abschluss unserer Reihe macht die Bezirksbürgermeisterin von Tempelhof-Schöneberg Angelika Schöttler. Welche harte Nuss sie noch knacken muss, erfahrt ihr u.a. im Video. Viel Spaß! Bezirk Tempelhof-Schöneberg Berlin-Schöneberg Berlin-Tempelhof Angelika Schöttler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0140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88.8 - 2019-07-30 16:14:13</a:t>
                      </a:r>
                      <a:r>
                        <a:rPr kumimoji="0" lang="de-DE" sz="1000" b="0" i="0" u="none" strike="noStrike" kern="1200" cap="none" spc="0" normalizeH="0" baseline="0" noProof="0">
                          <a:ln>
                            <a:noFill/>
                          </a:ln>
                          <a:solidFill>
                            <a:prstClr val="black"/>
                          </a:solidFill>
                          <a:effectLst/>
                          <a:uLnTx/>
                          <a:uFillTx/>
                          <a:latin typeface="+mn-lt"/>
                          <a:ea typeface="+mn-ea"/>
                          <a:cs typeface="+mn-cs"/>
                        </a:rPr>
                        <a:t> 
 Brand in der Holtzendorffstraße in Charlottenburg. Es brennt der Dachstuhl eines Wohngebäudes, Brandbekämpfung und Personenrettung sind eingeleitet. Berlin-Charlottenburg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9729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88.8 - 2019-07-30 13:55:51</a:t>
                      </a:r>
                      <a:r>
                        <a:rPr kumimoji="0" lang="de-DE" sz="1000" b="0" i="0" u="none" strike="noStrike" kern="1200" cap="none" spc="0" normalizeH="0" baseline="0" noProof="0">
                          <a:ln>
                            <a:noFill/>
                          </a:ln>
                          <a:solidFill>
                            <a:prstClr val="black"/>
                          </a:solidFill>
                          <a:effectLst/>
                          <a:uLnTx/>
                          <a:uFillTx/>
                          <a:latin typeface="+mn-lt"/>
                          <a:ea typeface="+mn-ea"/>
                          <a:cs typeface="+mn-cs"/>
                        </a:rPr>
                        <a:t> 
 In Kreuzberg sind in der Nacht zu Dienstag vier Autos abgebrannt, sechs weitere wurden durch die Flammen beschädigt. Außerdem wurden zudem mehrere Häuser durch Qualm und Ruß beschädigt. Unser Reporter Matthias Bartsch war vor Ort. Habt ihr Angst um euer 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25401669"/>
                  </a:ext>
                </a:extLst>
              </a:tr>
            </a:tbl>
          </a:graphicData>
        </a:graphic>
      </p:graphicFrame>
      <p:sp>
        <p:nvSpPr>
          <p:cNvPr id="4" name="Text Placeholder 3">
            <a:extLst>
              <a:ext uri="{FF2B5EF4-FFF2-40B4-BE49-F238E27FC236}">
                <a16:creationId xmlns:a16="http://schemas.microsoft.com/office/drawing/2014/main" id="{AEBCCDBD-29CA-4FB4-8EB6-42DE81FB1D97}"/>
              </a:ext>
            </a:extLst>
          </p:cNvPr>
          <p:cNvSpPr>
            <a:spLocks noGrp="1"/>
          </p:cNvSpPr>
          <p:nvPr>
            <p:ph type="body" sz="quarter" idx="14"/>
          </p:nvPr>
        </p:nvSpPr>
        <p:spPr/>
        <p:txBody>
          <a:bodyPr/>
          <a:lstStyle/>
          <a:p>
            <a:r>
              <a:rPr lang="en-US"/>
              <a:t>01/01/2019 - 07/31/2019</a:t>
            </a:r>
          </a:p>
        </p:txBody>
      </p:sp>
    </p:spTree>
    <p:extLst>
      <p:ext uri="{BB962C8B-B14F-4D97-AF65-F5344CB8AC3E}">
        <p14:creationId xmlns:p14="http://schemas.microsoft.com/office/powerpoint/2010/main" val="976435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A86B8-D84F-4BEA-AE01-5488217BE7AB}"/>
              </a:ext>
            </a:extLst>
          </p:cNvPr>
          <p:cNvSpPr>
            <a:spLocks noGrp="1"/>
          </p:cNvSpPr>
          <p:nvPr>
            <p:ph type="title"/>
          </p:nvPr>
        </p:nvSpPr>
        <p:spPr/>
        <p:txBody>
          <a:bodyPr/>
          <a:lstStyle/>
          <a:p>
            <a:r>
              <a:rPr lang="en-US"/>
              <a:t>Facebook Video Top List | rbb 88.8 - 2 of 7</a:t>
            </a:r>
          </a:p>
        </p:txBody>
      </p:sp>
      <p:graphicFrame>
        <p:nvGraphicFramePr>
          <p:cNvPr id="5" name="Table Placeholder 4">
            <a:extLst>
              <a:ext uri="{FF2B5EF4-FFF2-40B4-BE49-F238E27FC236}">
                <a16:creationId xmlns:a16="http://schemas.microsoft.com/office/drawing/2014/main" id="{83D3D74C-DCB5-43C7-8C30-9A55849D4A63}"/>
              </a:ext>
            </a:extLst>
          </p:cNvPr>
          <p:cNvGraphicFramePr>
            <a:graphicFrameLocks noGrp="1"/>
          </p:cNvGraphicFramePr>
          <p:nvPr>
            <p:ph type="tbl" sz="quarter" idx="13"/>
            <p:extLst>
              <p:ext uri="{D42A27DB-BD31-4B8C-83A1-F6EECF244321}">
                <p14:modId xmlns:p14="http://schemas.microsoft.com/office/powerpoint/2010/main" val="1381270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04259893"/>
                    </a:ext>
                  </a:extLst>
                </a:gridCol>
                <a:gridCol w="658368">
                  <a:extLst>
                    <a:ext uri="{9D8B030D-6E8A-4147-A177-3AD203B41FA5}">
                      <a16:colId xmlns:a16="http://schemas.microsoft.com/office/drawing/2014/main" val="3697553457"/>
                    </a:ext>
                  </a:extLst>
                </a:gridCol>
                <a:gridCol w="658368">
                  <a:extLst>
                    <a:ext uri="{9D8B030D-6E8A-4147-A177-3AD203B41FA5}">
                      <a16:colId xmlns:a16="http://schemas.microsoft.com/office/drawing/2014/main" val="1713439891"/>
                    </a:ext>
                  </a:extLst>
                </a:gridCol>
                <a:gridCol w="658368">
                  <a:extLst>
                    <a:ext uri="{9D8B030D-6E8A-4147-A177-3AD203B41FA5}">
                      <a16:colId xmlns:a16="http://schemas.microsoft.com/office/drawing/2014/main" val="2224224484"/>
                    </a:ext>
                  </a:extLst>
                </a:gridCol>
                <a:gridCol w="658368">
                  <a:extLst>
                    <a:ext uri="{9D8B030D-6E8A-4147-A177-3AD203B41FA5}">
                      <a16:colId xmlns:a16="http://schemas.microsoft.com/office/drawing/2014/main" val="4238686368"/>
                    </a:ext>
                  </a:extLst>
                </a:gridCol>
                <a:gridCol w="658368">
                  <a:extLst>
                    <a:ext uri="{9D8B030D-6E8A-4147-A177-3AD203B41FA5}">
                      <a16:colId xmlns:a16="http://schemas.microsoft.com/office/drawing/2014/main" val="1565361445"/>
                    </a:ext>
                  </a:extLst>
                </a:gridCol>
                <a:gridCol w="658368">
                  <a:extLst>
                    <a:ext uri="{9D8B030D-6E8A-4147-A177-3AD203B41FA5}">
                      <a16:colId xmlns:a16="http://schemas.microsoft.com/office/drawing/2014/main" val="1639360678"/>
                    </a:ext>
                  </a:extLst>
                </a:gridCol>
                <a:gridCol w="658368">
                  <a:extLst>
                    <a:ext uri="{9D8B030D-6E8A-4147-A177-3AD203B41FA5}">
                      <a16:colId xmlns:a16="http://schemas.microsoft.com/office/drawing/2014/main" val="3422752364"/>
                    </a:ext>
                  </a:extLst>
                </a:gridCol>
                <a:gridCol w="658368">
                  <a:extLst>
                    <a:ext uri="{9D8B030D-6E8A-4147-A177-3AD203B41FA5}">
                      <a16:colId xmlns:a16="http://schemas.microsoft.com/office/drawing/2014/main" val="2676346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Shares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10s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5526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rbb 88.8 - 2019-07-30 10:36:00</a:t>
                      </a:r>
                      <a:r>
                        <a:rPr kumimoji="0" lang="en-US" sz="1000" b="0" i="0" u="none" strike="noStrike" kern="1200" cap="none" spc="0" normalizeH="0" baseline="0" noProof="0">
                          <a:ln>
                            <a:noFill/>
                          </a:ln>
                          <a:solidFill>
                            <a:prstClr val="black"/>
                          </a:solidFill>
                          <a:effectLst/>
                          <a:uLnTx/>
                          <a:uFillTx/>
                          <a:latin typeface="+mn-lt"/>
                          <a:ea typeface="+mn-ea"/>
                          <a:cs typeface="+mn-cs"/>
                        </a:rPr>
                        <a:t> 
 Bezirksbürgermeister Oliver Igel aus Treptow-Köpenick war zu Gast im Studio. Welches Problem in seinem Bezirk dringend gelöst werden muss und wie er das schaffen will erfahrt ihr u.a. im Video. Viel Spaß! Bezirk Treptow-Köpenick Bezirksamt Treptow-Köpenick von Berlin Köpenick, Berlin,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0469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88.8 - 2019-07-30 06:17:00</a:t>
                      </a:r>
                      <a:r>
                        <a:rPr kumimoji="0" lang="de-DE" sz="1000" b="0" i="0" u="none" strike="noStrike" kern="1200" cap="none" spc="0" normalizeH="0" baseline="0" noProof="0">
                          <a:ln>
                            <a:noFill/>
                          </a:ln>
                          <a:solidFill>
                            <a:prstClr val="black"/>
                          </a:solidFill>
                          <a:effectLst/>
                          <a:uLnTx/>
                          <a:uFillTx/>
                          <a:latin typeface="+mn-lt"/>
                          <a:ea typeface="+mn-ea"/>
                          <a:cs typeface="+mn-cs"/>
                        </a:rPr>
                        <a:t> 
 BAUZOMBIE: rbb 88.8-Hörer Jürgen aus Lichtenberg hat uns einen Bauzombie gemeldet. Bereits seit knapp zehn Jahren steht der Plattenbau, ein Achtgeschosser, in Lichtenberg leer. Geplante Investitionen für den Gebäudeumbau scheiterten immer wieder. Unser Reporter Matthias Bartsch hat nachgefragt, was mit dem unfertigen Gebäude passieren soll. Berlin-Lichtenberg
rbb 88.8 - 80er 90er 100% Berlin - Bauzombies in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255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88.8 - 2019-07-29 20:58:17</a:t>
                      </a:r>
                      <a:r>
                        <a:rPr kumimoji="0" lang="de-DE" sz="1000" b="0" i="0" u="none" strike="noStrike" kern="1200" cap="none" spc="0" normalizeH="0" baseline="0" noProof="0">
                          <a:ln>
                            <a:noFill/>
                          </a:ln>
                          <a:solidFill>
                            <a:prstClr val="black"/>
                          </a:solidFill>
                          <a:effectLst/>
                          <a:uLnTx/>
                          <a:uFillTx/>
                          <a:latin typeface="+mn-lt"/>
                          <a:ea typeface="+mn-ea"/>
                          <a:cs typeface="+mn-cs"/>
                        </a:rPr>
                        <a:t> 
 Habt ihr auch nasse Füße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11538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88.8 - 2019-07-28 21:55:58</a:t>
                      </a:r>
                      <a:r>
                        <a:rPr kumimoji="0" lang="de-DE" sz="1000" b="0" i="0" u="none" strike="noStrike" kern="1200" cap="none" spc="0" normalizeH="0" baseline="0" noProof="0">
                          <a:ln>
                            <a:noFill/>
                          </a:ln>
                          <a:solidFill>
                            <a:prstClr val="black"/>
                          </a:solidFill>
                          <a:effectLst/>
                          <a:uLnTx/>
                          <a:uFillTx/>
                          <a:latin typeface="+mn-lt"/>
                          <a:ea typeface="+mn-ea"/>
                          <a:cs typeface="+mn-cs"/>
                        </a:rPr>
                        <a:t> 
 Toller Einsatz für unsere schöne Stadt. Danke an Sebastian aus Britz! &lt;3 (y)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57708344"/>
                  </a:ext>
                </a:extLst>
              </a:tr>
            </a:tbl>
          </a:graphicData>
        </a:graphic>
      </p:graphicFrame>
      <p:sp>
        <p:nvSpPr>
          <p:cNvPr id="4" name="Text Placeholder 3">
            <a:extLst>
              <a:ext uri="{FF2B5EF4-FFF2-40B4-BE49-F238E27FC236}">
                <a16:creationId xmlns:a16="http://schemas.microsoft.com/office/drawing/2014/main" id="{CC019B1C-20A1-4EE5-A260-DA023E25C8A6}"/>
              </a:ext>
            </a:extLst>
          </p:cNvPr>
          <p:cNvSpPr>
            <a:spLocks noGrp="1"/>
          </p:cNvSpPr>
          <p:nvPr>
            <p:ph type="body" sz="quarter" idx="14"/>
          </p:nvPr>
        </p:nvSpPr>
        <p:spPr/>
        <p:txBody>
          <a:bodyPr/>
          <a:lstStyle/>
          <a:p>
            <a:r>
              <a:rPr lang="en-US"/>
              <a:t>01/01/2019 - 07/31/2019</a:t>
            </a:r>
          </a:p>
        </p:txBody>
      </p:sp>
    </p:spTree>
    <p:extLst>
      <p:ext uri="{BB962C8B-B14F-4D97-AF65-F5344CB8AC3E}">
        <p14:creationId xmlns:p14="http://schemas.microsoft.com/office/powerpoint/2010/main" val="12538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0EED4-3F0D-4079-AA28-22CC2F6CE68D}"/>
              </a:ext>
            </a:extLst>
          </p:cNvPr>
          <p:cNvSpPr>
            <a:spLocks noGrp="1"/>
          </p:cNvSpPr>
          <p:nvPr>
            <p:ph type="title"/>
          </p:nvPr>
        </p:nvSpPr>
        <p:spPr/>
        <p:txBody>
          <a:bodyPr/>
          <a:lstStyle/>
          <a:p>
            <a:r>
              <a:rPr lang="en-US"/>
              <a:t>Facebook Video Top List | rbb 88.8 - 3 of 7</a:t>
            </a:r>
          </a:p>
        </p:txBody>
      </p:sp>
      <p:graphicFrame>
        <p:nvGraphicFramePr>
          <p:cNvPr id="5" name="Table Placeholder 4">
            <a:extLst>
              <a:ext uri="{FF2B5EF4-FFF2-40B4-BE49-F238E27FC236}">
                <a16:creationId xmlns:a16="http://schemas.microsoft.com/office/drawing/2014/main" id="{A928213E-4636-4B19-B7F0-7D5A943743A4}"/>
              </a:ext>
            </a:extLst>
          </p:cNvPr>
          <p:cNvGraphicFramePr>
            <a:graphicFrameLocks noGrp="1"/>
          </p:cNvGraphicFramePr>
          <p:nvPr>
            <p:ph type="tbl" sz="quarter" idx="13"/>
            <p:extLst>
              <p:ext uri="{D42A27DB-BD31-4B8C-83A1-F6EECF244321}">
                <p14:modId xmlns:p14="http://schemas.microsoft.com/office/powerpoint/2010/main" val="1973242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93453553"/>
                    </a:ext>
                  </a:extLst>
                </a:gridCol>
                <a:gridCol w="658368">
                  <a:extLst>
                    <a:ext uri="{9D8B030D-6E8A-4147-A177-3AD203B41FA5}">
                      <a16:colId xmlns:a16="http://schemas.microsoft.com/office/drawing/2014/main" val="366330927"/>
                    </a:ext>
                  </a:extLst>
                </a:gridCol>
                <a:gridCol w="658368">
                  <a:extLst>
                    <a:ext uri="{9D8B030D-6E8A-4147-A177-3AD203B41FA5}">
                      <a16:colId xmlns:a16="http://schemas.microsoft.com/office/drawing/2014/main" val="520420198"/>
                    </a:ext>
                  </a:extLst>
                </a:gridCol>
                <a:gridCol w="658368">
                  <a:extLst>
                    <a:ext uri="{9D8B030D-6E8A-4147-A177-3AD203B41FA5}">
                      <a16:colId xmlns:a16="http://schemas.microsoft.com/office/drawing/2014/main" val="321500569"/>
                    </a:ext>
                  </a:extLst>
                </a:gridCol>
                <a:gridCol w="658368">
                  <a:extLst>
                    <a:ext uri="{9D8B030D-6E8A-4147-A177-3AD203B41FA5}">
                      <a16:colId xmlns:a16="http://schemas.microsoft.com/office/drawing/2014/main" val="939668383"/>
                    </a:ext>
                  </a:extLst>
                </a:gridCol>
                <a:gridCol w="658368">
                  <a:extLst>
                    <a:ext uri="{9D8B030D-6E8A-4147-A177-3AD203B41FA5}">
                      <a16:colId xmlns:a16="http://schemas.microsoft.com/office/drawing/2014/main" val="979064363"/>
                    </a:ext>
                  </a:extLst>
                </a:gridCol>
                <a:gridCol w="658368">
                  <a:extLst>
                    <a:ext uri="{9D8B030D-6E8A-4147-A177-3AD203B41FA5}">
                      <a16:colId xmlns:a16="http://schemas.microsoft.com/office/drawing/2014/main" val="2410385053"/>
                    </a:ext>
                  </a:extLst>
                </a:gridCol>
                <a:gridCol w="658368">
                  <a:extLst>
                    <a:ext uri="{9D8B030D-6E8A-4147-A177-3AD203B41FA5}">
                      <a16:colId xmlns:a16="http://schemas.microsoft.com/office/drawing/2014/main" val="1150373556"/>
                    </a:ext>
                  </a:extLst>
                </a:gridCol>
                <a:gridCol w="658368">
                  <a:extLst>
                    <a:ext uri="{9D8B030D-6E8A-4147-A177-3AD203B41FA5}">
                      <a16:colId xmlns:a16="http://schemas.microsoft.com/office/drawing/2014/main" val="1449473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Shares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10s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599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88.8 - 2019-07-28 08:00:00</a:t>
                      </a:r>
                      <a:r>
                        <a:rPr kumimoji="0" lang="de-DE" sz="1000" b="0" i="0" u="none" strike="noStrike" kern="1200" cap="none" spc="0" normalizeH="0" baseline="0" noProof="0">
                          <a:ln>
                            <a:noFill/>
                          </a:ln>
                          <a:solidFill>
                            <a:prstClr val="black"/>
                          </a:solidFill>
                          <a:effectLst/>
                          <a:uLnTx/>
                          <a:uFillTx/>
                          <a:latin typeface="+mn-lt"/>
                          <a:ea typeface="+mn-ea"/>
                          <a:cs typeface="+mn-cs"/>
                        </a:rPr>
                        <a:t> 
 Die Stars der 80er und 90er kommen in den IFA-Sommergarten zum großen rbb 88.8 POP-HELDEN-FESTIVAL am 07.09.! Sie haben alle ihre Hits dabei, die wir so lieben! Und das natürlich LIVE! Mit dabei ist auch Limahl. Tickets gibts überall im VVK und jeden Morgen um 6:06 Uhr in der "Früh-Früh-Show" auf rbb 88.8 zu gewinnen! 
rbb 88.8 - 80er, 90er, 100%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05361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rbb 88.8 - 2019-07-27 14:24:50</a:t>
                      </a:r>
                      <a:r>
                        <a:rPr kumimoji="0" lang="en-US" sz="1000" b="0" i="0" u="none" strike="noStrike" kern="1200" cap="none" spc="0" normalizeH="0" baseline="0" noProof="0">
                          <a:ln>
                            <a:noFill/>
                          </a:ln>
                          <a:solidFill>
                            <a:prstClr val="black"/>
                          </a:solidFill>
                          <a:effectLst/>
                          <a:uLnTx/>
                          <a:uFillTx/>
                          <a:latin typeface="+mn-lt"/>
                          <a:ea typeface="+mn-ea"/>
                          <a:cs typeface="+mn-cs"/>
                        </a:rPr>
                        <a:t> 
 Berlin ist bunt!  Happy Pride!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9425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88.8 - 2019-07-26 21:00:00</a:t>
                      </a:r>
                      <a:r>
                        <a:rPr kumimoji="0" lang="de-DE" sz="1000" b="0" i="0" u="none" strike="noStrike" kern="1200" cap="none" spc="0" normalizeH="0" baseline="0" noProof="0">
                          <a:ln>
                            <a:noFill/>
                          </a:ln>
                          <a:solidFill>
                            <a:prstClr val="black"/>
                          </a:solidFill>
                          <a:effectLst/>
                          <a:uLnTx/>
                          <a:uFillTx/>
                          <a:latin typeface="+mn-lt"/>
                          <a:ea typeface="+mn-ea"/>
                          <a:cs typeface="+mn-cs"/>
                        </a:rPr>
                        <a:t> 
 Noch bis einschließlich Sonnabend kann man auf dem Washingtonplatz in Berlin die Ausstellung "Strich / Code / Move" besuchen. Prostitutierte informieren dort über ihren Beruf und wollen so Vorurteile abbauen und gegen das Prostitutionsgesetz kämpfen. Unser Reporter Matthias Bartsch hat sichs angeschaut. Sexarbeit ist Arbeit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31506927"/>
                  </a:ext>
                </a:extLst>
              </a:tr>
            </a:tbl>
          </a:graphicData>
        </a:graphic>
      </p:graphicFrame>
      <p:sp>
        <p:nvSpPr>
          <p:cNvPr id="4" name="Text Placeholder 3">
            <a:extLst>
              <a:ext uri="{FF2B5EF4-FFF2-40B4-BE49-F238E27FC236}">
                <a16:creationId xmlns:a16="http://schemas.microsoft.com/office/drawing/2014/main" id="{F47AD87A-87B9-4C63-A37B-67A52F5852CC}"/>
              </a:ext>
            </a:extLst>
          </p:cNvPr>
          <p:cNvSpPr>
            <a:spLocks noGrp="1"/>
          </p:cNvSpPr>
          <p:nvPr>
            <p:ph type="body" sz="quarter" idx="14"/>
          </p:nvPr>
        </p:nvSpPr>
        <p:spPr/>
        <p:txBody>
          <a:bodyPr/>
          <a:lstStyle/>
          <a:p>
            <a:r>
              <a:rPr lang="en-US"/>
              <a:t>01/01/2019 - 07/31/2019</a:t>
            </a:r>
          </a:p>
        </p:txBody>
      </p:sp>
    </p:spTree>
    <p:extLst>
      <p:ext uri="{BB962C8B-B14F-4D97-AF65-F5344CB8AC3E}">
        <p14:creationId xmlns:p14="http://schemas.microsoft.com/office/powerpoint/2010/main" val="1726462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A049A-B0AA-4ED0-9773-F6BFEC8A5928}"/>
              </a:ext>
            </a:extLst>
          </p:cNvPr>
          <p:cNvSpPr>
            <a:spLocks noGrp="1"/>
          </p:cNvSpPr>
          <p:nvPr>
            <p:ph type="title"/>
          </p:nvPr>
        </p:nvSpPr>
        <p:spPr/>
        <p:txBody>
          <a:bodyPr/>
          <a:lstStyle/>
          <a:p>
            <a:r>
              <a:rPr lang="en-US"/>
              <a:t>Facebook Video Top List | rbb 88.8 - 4 of 7</a:t>
            </a:r>
          </a:p>
        </p:txBody>
      </p:sp>
      <p:graphicFrame>
        <p:nvGraphicFramePr>
          <p:cNvPr id="5" name="Table Placeholder 4">
            <a:extLst>
              <a:ext uri="{FF2B5EF4-FFF2-40B4-BE49-F238E27FC236}">
                <a16:creationId xmlns:a16="http://schemas.microsoft.com/office/drawing/2014/main" id="{49E0013C-8252-4C34-AE7F-AC767FFD2EB0}"/>
              </a:ext>
            </a:extLst>
          </p:cNvPr>
          <p:cNvGraphicFramePr>
            <a:graphicFrameLocks noGrp="1"/>
          </p:cNvGraphicFramePr>
          <p:nvPr>
            <p:ph type="tbl" sz="quarter" idx="13"/>
            <p:extLst>
              <p:ext uri="{D42A27DB-BD31-4B8C-83A1-F6EECF244321}">
                <p14:modId xmlns:p14="http://schemas.microsoft.com/office/powerpoint/2010/main" val="1483722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42868229"/>
                    </a:ext>
                  </a:extLst>
                </a:gridCol>
                <a:gridCol w="658368">
                  <a:extLst>
                    <a:ext uri="{9D8B030D-6E8A-4147-A177-3AD203B41FA5}">
                      <a16:colId xmlns:a16="http://schemas.microsoft.com/office/drawing/2014/main" val="1222364108"/>
                    </a:ext>
                  </a:extLst>
                </a:gridCol>
                <a:gridCol w="658368">
                  <a:extLst>
                    <a:ext uri="{9D8B030D-6E8A-4147-A177-3AD203B41FA5}">
                      <a16:colId xmlns:a16="http://schemas.microsoft.com/office/drawing/2014/main" val="3474190346"/>
                    </a:ext>
                  </a:extLst>
                </a:gridCol>
                <a:gridCol w="658368">
                  <a:extLst>
                    <a:ext uri="{9D8B030D-6E8A-4147-A177-3AD203B41FA5}">
                      <a16:colId xmlns:a16="http://schemas.microsoft.com/office/drawing/2014/main" val="3645651762"/>
                    </a:ext>
                  </a:extLst>
                </a:gridCol>
                <a:gridCol w="658368">
                  <a:extLst>
                    <a:ext uri="{9D8B030D-6E8A-4147-A177-3AD203B41FA5}">
                      <a16:colId xmlns:a16="http://schemas.microsoft.com/office/drawing/2014/main" val="1084794950"/>
                    </a:ext>
                  </a:extLst>
                </a:gridCol>
                <a:gridCol w="658368">
                  <a:extLst>
                    <a:ext uri="{9D8B030D-6E8A-4147-A177-3AD203B41FA5}">
                      <a16:colId xmlns:a16="http://schemas.microsoft.com/office/drawing/2014/main" val="3185610435"/>
                    </a:ext>
                  </a:extLst>
                </a:gridCol>
                <a:gridCol w="658368">
                  <a:extLst>
                    <a:ext uri="{9D8B030D-6E8A-4147-A177-3AD203B41FA5}">
                      <a16:colId xmlns:a16="http://schemas.microsoft.com/office/drawing/2014/main" val="171069242"/>
                    </a:ext>
                  </a:extLst>
                </a:gridCol>
                <a:gridCol w="658368">
                  <a:extLst>
                    <a:ext uri="{9D8B030D-6E8A-4147-A177-3AD203B41FA5}">
                      <a16:colId xmlns:a16="http://schemas.microsoft.com/office/drawing/2014/main" val="1870813167"/>
                    </a:ext>
                  </a:extLst>
                </a:gridCol>
                <a:gridCol w="658368">
                  <a:extLst>
                    <a:ext uri="{9D8B030D-6E8A-4147-A177-3AD203B41FA5}">
                      <a16:colId xmlns:a16="http://schemas.microsoft.com/office/drawing/2014/main" val="3863854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Shares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10s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7687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88.8 - 2019-07-26 11:11:43</a:t>
                      </a:r>
                      <a:r>
                        <a:rPr kumimoji="0" lang="de-DE" sz="1000" b="0" i="0" u="none" strike="noStrike" kern="1200" cap="none" spc="0" normalizeH="0" baseline="0" noProof="0">
                          <a:ln>
                            <a:noFill/>
                          </a:ln>
                          <a:solidFill>
                            <a:prstClr val="black"/>
                          </a:solidFill>
                          <a:effectLst/>
                          <a:uLnTx/>
                          <a:uFillTx/>
                          <a:latin typeface="+mn-lt"/>
                          <a:ea typeface="+mn-ea"/>
                          <a:cs typeface="+mn-cs"/>
                        </a:rPr>
                        <a:t> 
 15 Gramm Cannabis gelten in Berlin als Eigenbedarf und so müssen Dealer, die mit weniger Drogen im Görlitzer Park erwischt werden, von der Polizei wieder laufengelassen werden. Bezirksbürgermeisterin Monika Herrmann sagt, sie ist dagegen machtlos. Habt ihr das Gefühl, dass die Drogenpolitik in Berlin außer Kontrolle gerät oder seht ihr das eher entspannt?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76125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88.8 - 2019-07-25 06:00:00</a:t>
                      </a:r>
                      <a:r>
                        <a:rPr kumimoji="0" lang="de-DE" sz="1000" b="0" i="0" u="none" strike="noStrike" kern="1200" cap="none" spc="0" normalizeH="0" baseline="0" noProof="0">
                          <a:ln>
                            <a:noFill/>
                          </a:ln>
                          <a:solidFill>
                            <a:prstClr val="black"/>
                          </a:solidFill>
                          <a:effectLst/>
                          <a:uLnTx/>
                          <a:uFillTx/>
                          <a:latin typeface="+mn-lt"/>
                          <a:ea typeface="+mn-ea"/>
                          <a:cs typeface="+mn-cs"/>
                        </a:rPr>
                        <a:t> 
 Heute war der Bezirksbürgermeister von Charlottenburg-Wilmersdorf Reinhard Naumann zu Gast. Was er geworden wäre, wenn er sich nicht für die Politik entschieden hätte, erfahrt ihr u.a. im Video. Viel Spaß!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6691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88.8 - 2019-07-24 06:00:00</a:t>
                      </a:r>
                      <a:r>
                        <a:rPr kumimoji="0" lang="de-DE" sz="1000" b="0" i="0" u="none" strike="noStrike" kern="1200" cap="none" spc="0" normalizeH="0" baseline="0" noProof="0">
                          <a:ln>
                            <a:noFill/>
                          </a:ln>
                          <a:solidFill>
                            <a:prstClr val="black"/>
                          </a:solidFill>
                          <a:effectLst/>
                          <a:uLnTx/>
                          <a:uFillTx/>
                          <a:latin typeface="+mn-lt"/>
                          <a:ea typeface="+mn-ea"/>
                          <a:cs typeface="+mn-cs"/>
                        </a:rPr>
                        <a:t> 
 BAUZOMBIE: Das Parkhaus Franz-Klühs-Straße/Wilhelmstraße rottet seit Jahren vor sich hin, hat uns Hörerin Viola aus Kreuzberg gemeldet. Unser Reporter Matthias Bartsch hat nachgehakt, welche Zukunftspläne es für diesen "Bauzombie" gibt. 
rbb 88.8 - 80er 90er 100%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14080507"/>
                  </a:ext>
                </a:extLst>
              </a:tr>
            </a:tbl>
          </a:graphicData>
        </a:graphic>
      </p:graphicFrame>
      <p:sp>
        <p:nvSpPr>
          <p:cNvPr id="4" name="Text Placeholder 3">
            <a:extLst>
              <a:ext uri="{FF2B5EF4-FFF2-40B4-BE49-F238E27FC236}">
                <a16:creationId xmlns:a16="http://schemas.microsoft.com/office/drawing/2014/main" id="{EA9D9B85-AE5F-4FB3-9B05-18E900C3FB41}"/>
              </a:ext>
            </a:extLst>
          </p:cNvPr>
          <p:cNvSpPr>
            <a:spLocks noGrp="1"/>
          </p:cNvSpPr>
          <p:nvPr>
            <p:ph type="body" sz="quarter" idx="14"/>
          </p:nvPr>
        </p:nvSpPr>
        <p:spPr/>
        <p:txBody>
          <a:bodyPr/>
          <a:lstStyle/>
          <a:p>
            <a:r>
              <a:rPr lang="en-US"/>
              <a:t>01/01/2019 - 07/31/2019</a:t>
            </a:r>
          </a:p>
        </p:txBody>
      </p:sp>
    </p:spTree>
    <p:extLst>
      <p:ext uri="{BB962C8B-B14F-4D97-AF65-F5344CB8AC3E}">
        <p14:creationId xmlns:p14="http://schemas.microsoft.com/office/powerpoint/2010/main" val="2640657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7A85D-C22D-48A2-B3D7-909B7506B328}"/>
              </a:ext>
            </a:extLst>
          </p:cNvPr>
          <p:cNvSpPr>
            <a:spLocks noGrp="1"/>
          </p:cNvSpPr>
          <p:nvPr>
            <p:ph type="title"/>
          </p:nvPr>
        </p:nvSpPr>
        <p:spPr/>
        <p:txBody>
          <a:bodyPr/>
          <a:lstStyle/>
          <a:p>
            <a:r>
              <a:rPr lang="en-US"/>
              <a:t>Facebook Video Top List | rbb 88.8 - 5 of 7</a:t>
            </a:r>
          </a:p>
        </p:txBody>
      </p:sp>
      <p:graphicFrame>
        <p:nvGraphicFramePr>
          <p:cNvPr id="5" name="Table Placeholder 4">
            <a:extLst>
              <a:ext uri="{FF2B5EF4-FFF2-40B4-BE49-F238E27FC236}">
                <a16:creationId xmlns:a16="http://schemas.microsoft.com/office/drawing/2014/main" id="{7AF4EE33-730B-4EE3-A0F7-F549D4B9597F}"/>
              </a:ext>
            </a:extLst>
          </p:cNvPr>
          <p:cNvGraphicFramePr>
            <a:graphicFrameLocks noGrp="1"/>
          </p:cNvGraphicFramePr>
          <p:nvPr>
            <p:ph type="tbl" sz="quarter" idx="13"/>
            <p:extLst>
              <p:ext uri="{D42A27DB-BD31-4B8C-83A1-F6EECF244321}">
                <p14:modId xmlns:p14="http://schemas.microsoft.com/office/powerpoint/2010/main" val="3317524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94993178"/>
                    </a:ext>
                  </a:extLst>
                </a:gridCol>
                <a:gridCol w="658368">
                  <a:extLst>
                    <a:ext uri="{9D8B030D-6E8A-4147-A177-3AD203B41FA5}">
                      <a16:colId xmlns:a16="http://schemas.microsoft.com/office/drawing/2014/main" val="1866332020"/>
                    </a:ext>
                  </a:extLst>
                </a:gridCol>
                <a:gridCol w="658368">
                  <a:extLst>
                    <a:ext uri="{9D8B030D-6E8A-4147-A177-3AD203B41FA5}">
                      <a16:colId xmlns:a16="http://schemas.microsoft.com/office/drawing/2014/main" val="568071895"/>
                    </a:ext>
                  </a:extLst>
                </a:gridCol>
                <a:gridCol w="658368">
                  <a:extLst>
                    <a:ext uri="{9D8B030D-6E8A-4147-A177-3AD203B41FA5}">
                      <a16:colId xmlns:a16="http://schemas.microsoft.com/office/drawing/2014/main" val="4281766648"/>
                    </a:ext>
                  </a:extLst>
                </a:gridCol>
                <a:gridCol w="658368">
                  <a:extLst>
                    <a:ext uri="{9D8B030D-6E8A-4147-A177-3AD203B41FA5}">
                      <a16:colId xmlns:a16="http://schemas.microsoft.com/office/drawing/2014/main" val="1210934767"/>
                    </a:ext>
                  </a:extLst>
                </a:gridCol>
                <a:gridCol w="658368">
                  <a:extLst>
                    <a:ext uri="{9D8B030D-6E8A-4147-A177-3AD203B41FA5}">
                      <a16:colId xmlns:a16="http://schemas.microsoft.com/office/drawing/2014/main" val="2370742979"/>
                    </a:ext>
                  </a:extLst>
                </a:gridCol>
                <a:gridCol w="658368">
                  <a:extLst>
                    <a:ext uri="{9D8B030D-6E8A-4147-A177-3AD203B41FA5}">
                      <a16:colId xmlns:a16="http://schemas.microsoft.com/office/drawing/2014/main" val="650595386"/>
                    </a:ext>
                  </a:extLst>
                </a:gridCol>
                <a:gridCol w="658368">
                  <a:extLst>
                    <a:ext uri="{9D8B030D-6E8A-4147-A177-3AD203B41FA5}">
                      <a16:colId xmlns:a16="http://schemas.microsoft.com/office/drawing/2014/main" val="704281527"/>
                    </a:ext>
                  </a:extLst>
                </a:gridCol>
                <a:gridCol w="658368">
                  <a:extLst>
                    <a:ext uri="{9D8B030D-6E8A-4147-A177-3AD203B41FA5}">
                      <a16:colId xmlns:a16="http://schemas.microsoft.com/office/drawing/2014/main" val="1379235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Shares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10s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713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88.8 - 2019-07-23 15:48:05</a:t>
                      </a:r>
                      <a:r>
                        <a:rPr kumimoji="0" lang="de-DE" sz="1000" b="0" i="0" u="none" strike="noStrike" kern="1200" cap="none" spc="0" normalizeH="0" baseline="0" noProof="0">
                          <a:ln>
                            <a:noFill/>
                          </a:ln>
                          <a:solidFill>
                            <a:prstClr val="black"/>
                          </a:solidFill>
                          <a:effectLst/>
                          <a:uLnTx/>
                          <a:uFillTx/>
                          <a:latin typeface="+mn-lt"/>
                          <a:ea typeface="+mn-ea"/>
                          <a:cs typeface="+mn-cs"/>
                        </a:rPr>
                        <a:t> 
 Früher war auch nicht alles besser, wie Archivaufnahmen aus Berlin zeigen :-) Unbedingt den Ton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6274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88.8 - 2019-07-23 14:21:35</a:t>
                      </a:r>
                      <a:r>
                        <a:rPr kumimoji="0" lang="de-DE" sz="1000" b="0" i="0" u="none" strike="noStrike" kern="1200" cap="none" spc="0" normalizeH="0" baseline="0" noProof="0">
                          <a:ln>
                            <a:noFill/>
                          </a:ln>
                          <a:solidFill>
                            <a:prstClr val="black"/>
                          </a:solidFill>
                          <a:effectLst/>
                          <a:uLnTx/>
                          <a:uFillTx/>
                          <a:latin typeface="+mn-lt"/>
                          <a:ea typeface="+mn-ea"/>
                          <a:cs typeface="+mn-cs"/>
                        </a:rPr>
                        <a:t> 
 Wenn es um Klimaschutz geht reden viele von der Kerosinsteuer. Sie könnte helfen, die Zahl der Flüge zu reduzieren. Doch warum ist es eigentlich so schwierig, diese Idee umzusetzen?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9085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88.8 - 2019-07-23 06:00:00</a:t>
                      </a:r>
                      <a:r>
                        <a:rPr kumimoji="0" lang="de-DE" sz="1000" b="0" i="0" u="none" strike="noStrike" kern="1200" cap="none" spc="0" normalizeH="0" baseline="0" noProof="0">
                          <a:ln>
                            <a:noFill/>
                          </a:ln>
                          <a:solidFill>
                            <a:prstClr val="black"/>
                          </a:solidFill>
                          <a:effectLst/>
                          <a:uLnTx/>
                          <a:uFillTx/>
                          <a:latin typeface="+mn-lt"/>
                          <a:ea typeface="+mn-ea"/>
                          <a:cs typeface="+mn-cs"/>
                        </a:rPr>
                        <a:t> 
 Heute stellt sich Bezirksbürgermeister Frank Balzer (Reinickendorf) unseren Fragen. Welcher Ort in seinem Bezirk unbedingt in jedem Berlin-Reiseführer stehen muss, erfahrt ihr im Video! Bezirk Reinickendorf Bezirksamt Reinickendorf CDU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5655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88.8 - 2019-07-22 12:21:20</a:t>
                      </a:r>
                      <a:r>
                        <a:rPr kumimoji="0" lang="de-DE" sz="1000" b="0" i="0" u="none" strike="noStrike" kern="1200" cap="none" spc="0" normalizeH="0" baseline="0" noProof="0">
                          <a:ln>
                            <a:noFill/>
                          </a:ln>
                          <a:solidFill>
                            <a:prstClr val="black"/>
                          </a:solidFill>
                          <a:effectLst/>
                          <a:uLnTx/>
                          <a:uFillTx/>
                          <a:latin typeface="+mn-lt"/>
                          <a:ea typeface="+mn-ea"/>
                          <a:cs typeface="+mn-cs"/>
                        </a:rPr>
                        <a:t> 
 Wer wünscht sich auch so eine Unterstützung am Grill?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2480932"/>
                  </a:ext>
                </a:extLst>
              </a:tr>
            </a:tbl>
          </a:graphicData>
        </a:graphic>
      </p:graphicFrame>
      <p:sp>
        <p:nvSpPr>
          <p:cNvPr id="4" name="Text Placeholder 3">
            <a:extLst>
              <a:ext uri="{FF2B5EF4-FFF2-40B4-BE49-F238E27FC236}">
                <a16:creationId xmlns:a16="http://schemas.microsoft.com/office/drawing/2014/main" id="{DC6D9CA3-9130-46BA-B77C-D76A2A4B3D6F}"/>
              </a:ext>
            </a:extLst>
          </p:cNvPr>
          <p:cNvSpPr>
            <a:spLocks noGrp="1"/>
          </p:cNvSpPr>
          <p:nvPr>
            <p:ph type="body" sz="quarter" idx="14"/>
          </p:nvPr>
        </p:nvSpPr>
        <p:spPr/>
        <p:txBody>
          <a:bodyPr/>
          <a:lstStyle/>
          <a:p>
            <a:r>
              <a:rPr lang="en-US"/>
              <a:t>01/01/2019 - 07/31/2019</a:t>
            </a:r>
          </a:p>
        </p:txBody>
      </p:sp>
    </p:spTree>
    <p:extLst>
      <p:ext uri="{BB962C8B-B14F-4D97-AF65-F5344CB8AC3E}">
        <p14:creationId xmlns:p14="http://schemas.microsoft.com/office/powerpoint/2010/main" val="621977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85646-B051-4449-851F-35B3396C4006}"/>
              </a:ext>
            </a:extLst>
          </p:cNvPr>
          <p:cNvSpPr>
            <a:spLocks noGrp="1"/>
          </p:cNvSpPr>
          <p:nvPr>
            <p:ph type="title"/>
          </p:nvPr>
        </p:nvSpPr>
        <p:spPr/>
        <p:txBody>
          <a:bodyPr/>
          <a:lstStyle/>
          <a:p>
            <a:r>
              <a:rPr lang="en-US"/>
              <a:t>Facebook Video Top List | rbb 88.8 - 6 of 7</a:t>
            </a:r>
          </a:p>
        </p:txBody>
      </p:sp>
      <p:graphicFrame>
        <p:nvGraphicFramePr>
          <p:cNvPr id="5" name="Table Placeholder 4">
            <a:extLst>
              <a:ext uri="{FF2B5EF4-FFF2-40B4-BE49-F238E27FC236}">
                <a16:creationId xmlns:a16="http://schemas.microsoft.com/office/drawing/2014/main" id="{07E2D9DF-E5BA-4122-B9F0-8273DBCD5249}"/>
              </a:ext>
            </a:extLst>
          </p:cNvPr>
          <p:cNvGraphicFramePr>
            <a:graphicFrameLocks noGrp="1"/>
          </p:cNvGraphicFramePr>
          <p:nvPr>
            <p:ph type="tbl" sz="quarter" idx="13"/>
            <p:extLst>
              <p:ext uri="{D42A27DB-BD31-4B8C-83A1-F6EECF244321}">
                <p14:modId xmlns:p14="http://schemas.microsoft.com/office/powerpoint/2010/main" val="2877567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83904711"/>
                    </a:ext>
                  </a:extLst>
                </a:gridCol>
                <a:gridCol w="658368">
                  <a:extLst>
                    <a:ext uri="{9D8B030D-6E8A-4147-A177-3AD203B41FA5}">
                      <a16:colId xmlns:a16="http://schemas.microsoft.com/office/drawing/2014/main" val="2391374037"/>
                    </a:ext>
                  </a:extLst>
                </a:gridCol>
                <a:gridCol w="658368">
                  <a:extLst>
                    <a:ext uri="{9D8B030D-6E8A-4147-A177-3AD203B41FA5}">
                      <a16:colId xmlns:a16="http://schemas.microsoft.com/office/drawing/2014/main" val="1198249685"/>
                    </a:ext>
                  </a:extLst>
                </a:gridCol>
                <a:gridCol w="658368">
                  <a:extLst>
                    <a:ext uri="{9D8B030D-6E8A-4147-A177-3AD203B41FA5}">
                      <a16:colId xmlns:a16="http://schemas.microsoft.com/office/drawing/2014/main" val="3338055188"/>
                    </a:ext>
                  </a:extLst>
                </a:gridCol>
                <a:gridCol w="658368">
                  <a:extLst>
                    <a:ext uri="{9D8B030D-6E8A-4147-A177-3AD203B41FA5}">
                      <a16:colId xmlns:a16="http://schemas.microsoft.com/office/drawing/2014/main" val="4232039390"/>
                    </a:ext>
                  </a:extLst>
                </a:gridCol>
                <a:gridCol w="658368">
                  <a:extLst>
                    <a:ext uri="{9D8B030D-6E8A-4147-A177-3AD203B41FA5}">
                      <a16:colId xmlns:a16="http://schemas.microsoft.com/office/drawing/2014/main" val="1908085292"/>
                    </a:ext>
                  </a:extLst>
                </a:gridCol>
                <a:gridCol w="658368">
                  <a:extLst>
                    <a:ext uri="{9D8B030D-6E8A-4147-A177-3AD203B41FA5}">
                      <a16:colId xmlns:a16="http://schemas.microsoft.com/office/drawing/2014/main" val="3797035794"/>
                    </a:ext>
                  </a:extLst>
                </a:gridCol>
                <a:gridCol w="658368">
                  <a:extLst>
                    <a:ext uri="{9D8B030D-6E8A-4147-A177-3AD203B41FA5}">
                      <a16:colId xmlns:a16="http://schemas.microsoft.com/office/drawing/2014/main" val="3083792074"/>
                    </a:ext>
                  </a:extLst>
                </a:gridCol>
                <a:gridCol w="658368">
                  <a:extLst>
                    <a:ext uri="{9D8B030D-6E8A-4147-A177-3AD203B41FA5}">
                      <a16:colId xmlns:a16="http://schemas.microsoft.com/office/drawing/2014/main" val="997372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Shares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10s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5779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88.8 - 2019-07-21 20:00:01</a:t>
                      </a:r>
                      <a:r>
                        <a:rPr kumimoji="0" lang="de-DE" sz="1000" b="0" i="0" u="none" strike="noStrike" kern="1200" cap="none" spc="0" normalizeH="0" baseline="0" noProof="0">
                          <a:ln>
                            <a:noFill/>
                          </a:ln>
                          <a:solidFill>
                            <a:prstClr val="black"/>
                          </a:solidFill>
                          <a:effectLst/>
                          <a:uLnTx/>
                          <a:uFillTx/>
                          <a:latin typeface="+mn-lt"/>
                          <a:ea typeface="+mn-ea"/>
                          <a:cs typeface="+mn-cs"/>
                        </a:rPr>
                        <a:t> 
 In unser großen Interview-Serie mit den Bezirksbürgermeister*Innen Berlins ist  Helmut Kleebank aus Spandau zu Gast. Er sagt unter anderem, wie er die Herausforderungen im Bezirk meistern will und verrät seinen Lieblingsort in Spandau. Bezirk Spandau Spandau Helmut Kleebank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40652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88.8 - 2019-07-21 12:25:08</a:t>
                      </a:r>
                      <a:r>
                        <a:rPr kumimoji="0" lang="de-DE" sz="1000" b="0" i="0" u="none" strike="noStrike" kern="1200" cap="none" spc="0" normalizeH="0" baseline="0" noProof="0">
                          <a:ln>
                            <a:noFill/>
                          </a:ln>
                          <a:solidFill>
                            <a:prstClr val="black"/>
                          </a:solidFill>
                          <a:effectLst/>
                          <a:uLnTx/>
                          <a:uFillTx/>
                          <a:latin typeface="+mn-lt"/>
                          <a:ea typeface="+mn-ea"/>
                          <a:cs typeface="+mn-cs"/>
                        </a:rPr>
                        <a:t> 
 Wie sah es bei euch mit dem Gewitter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260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rbb 88.8 - 2019-07-21 12:23:36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804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88.8 - 2019-07-20 13:20:00</a:t>
                      </a:r>
                      <a:r>
                        <a:rPr kumimoji="0" lang="de-DE" sz="1000" b="0" i="0" u="none" strike="noStrike" kern="1200" cap="none" spc="0" normalizeH="0" baseline="0" noProof="0">
                          <a:ln>
                            <a:noFill/>
                          </a:ln>
                          <a:solidFill>
                            <a:prstClr val="black"/>
                          </a:solidFill>
                          <a:effectLst/>
                          <a:uLnTx/>
                          <a:uFillTx/>
                          <a:latin typeface="+mn-lt"/>
                          <a:ea typeface="+mn-ea"/>
                          <a:cs typeface="+mn-cs"/>
                        </a:rPr>
                        <a:t> 
 Kneippen ist doch nur was für alte Leute, oder? Stimmt nicht! Davon konnte sich unserer Reporter Matthias Bartsch bei der Wieder-Eröffnung des Kneipp-Pfades im Düppeler Forst überzeugen. Mit dabei war auch Umweltstaatssekretär Stefan Tidow. Würdet ihr den Pfad mal ausprobieren?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27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88.8 - 2019-07-20 11:24:33</a:t>
                      </a:r>
                      <a:r>
                        <a:rPr kumimoji="0" lang="de-DE" sz="1000" b="0" i="0" u="none" strike="noStrike" kern="1200" cap="none" spc="0" normalizeH="0" baseline="0" noProof="0">
                          <a:ln>
                            <a:noFill/>
                          </a:ln>
                          <a:solidFill>
                            <a:prstClr val="black"/>
                          </a:solidFill>
                          <a:effectLst/>
                          <a:uLnTx/>
                          <a:uFillTx/>
                          <a:latin typeface="+mn-lt"/>
                          <a:ea typeface="+mn-ea"/>
                          <a:cs typeface="+mn-cs"/>
                        </a:rPr>
                        <a:t> 
 Demo gegen die Sperrstunde im Holzmarkt.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13694855"/>
                  </a:ext>
                </a:extLst>
              </a:tr>
            </a:tbl>
          </a:graphicData>
        </a:graphic>
      </p:graphicFrame>
      <p:sp>
        <p:nvSpPr>
          <p:cNvPr id="4" name="Text Placeholder 3">
            <a:extLst>
              <a:ext uri="{FF2B5EF4-FFF2-40B4-BE49-F238E27FC236}">
                <a16:creationId xmlns:a16="http://schemas.microsoft.com/office/drawing/2014/main" id="{AE2D09EB-C75D-4C9F-BF60-E711418C3859}"/>
              </a:ext>
            </a:extLst>
          </p:cNvPr>
          <p:cNvSpPr>
            <a:spLocks noGrp="1"/>
          </p:cNvSpPr>
          <p:nvPr>
            <p:ph type="body" sz="quarter" idx="14"/>
          </p:nvPr>
        </p:nvSpPr>
        <p:spPr/>
        <p:txBody>
          <a:bodyPr/>
          <a:lstStyle/>
          <a:p>
            <a:r>
              <a:rPr lang="en-US"/>
              <a:t>01/01/2019 - 07/31/2019</a:t>
            </a:r>
          </a:p>
        </p:txBody>
      </p:sp>
    </p:spTree>
    <p:extLst>
      <p:ext uri="{BB962C8B-B14F-4D97-AF65-F5344CB8AC3E}">
        <p14:creationId xmlns:p14="http://schemas.microsoft.com/office/powerpoint/2010/main" val="2098334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A0C0B-9B3A-4FA7-995D-F91A4FADC854}"/>
              </a:ext>
            </a:extLst>
          </p:cNvPr>
          <p:cNvSpPr>
            <a:spLocks noGrp="1"/>
          </p:cNvSpPr>
          <p:nvPr>
            <p:ph type="title"/>
          </p:nvPr>
        </p:nvSpPr>
        <p:spPr/>
        <p:txBody>
          <a:bodyPr/>
          <a:lstStyle/>
          <a:p>
            <a:r>
              <a:rPr lang="en-US"/>
              <a:t>Facebook Video Top List | rbb 88.8 - 7 of 7</a:t>
            </a:r>
          </a:p>
        </p:txBody>
      </p:sp>
      <p:graphicFrame>
        <p:nvGraphicFramePr>
          <p:cNvPr id="5" name="Table Placeholder 4">
            <a:extLst>
              <a:ext uri="{FF2B5EF4-FFF2-40B4-BE49-F238E27FC236}">
                <a16:creationId xmlns:a16="http://schemas.microsoft.com/office/drawing/2014/main" id="{3CC8A1A2-B5EB-4AFC-991F-DAC148DACE1D}"/>
              </a:ext>
            </a:extLst>
          </p:cNvPr>
          <p:cNvGraphicFramePr>
            <a:graphicFrameLocks noGrp="1"/>
          </p:cNvGraphicFramePr>
          <p:nvPr>
            <p:ph type="tbl" sz="quarter" idx="13"/>
            <p:extLst>
              <p:ext uri="{D42A27DB-BD31-4B8C-83A1-F6EECF244321}">
                <p14:modId xmlns:p14="http://schemas.microsoft.com/office/powerpoint/2010/main" val="1337156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9635010"/>
                    </a:ext>
                  </a:extLst>
                </a:gridCol>
                <a:gridCol w="658368">
                  <a:extLst>
                    <a:ext uri="{9D8B030D-6E8A-4147-A177-3AD203B41FA5}">
                      <a16:colId xmlns:a16="http://schemas.microsoft.com/office/drawing/2014/main" val="2700136277"/>
                    </a:ext>
                  </a:extLst>
                </a:gridCol>
                <a:gridCol w="658368">
                  <a:extLst>
                    <a:ext uri="{9D8B030D-6E8A-4147-A177-3AD203B41FA5}">
                      <a16:colId xmlns:a16="http://schemas.microsoft.com/office/drawing/2014/main" val="2578245613"/>
                    </a:ext>
                  </a:extLst>
                </a:gridCol>
                <a:gridCol w="658368">
                  <a:extLst>
                    <a:ext uri="{9D8B030D-6E8A-4147-A177-3AD203B41FA5}">
                      <a16:colId xmlns:a16="http://schemas.microsoft.com/office/drawing/2014/main" val="850450424"/>
                    </a:ext>
                  </a:extLst>
                </a:gridCol>
                <a:gridCol w="658368">
                  <a:extLst>
                    <a:ext uri="{9D8B030D-6E8A-4147-A177-3AD203B41FA5}">
                      <a16:colId xmlns:a16="http://schemas.microsoft.com/office/drawing/2014/main" val="306913039"/>
                    </a:ext>
                  </a:extLst>
                </a:gridCol>
                <a:gridCol w="658368">
                  <a:extLst>
                    <a:ext uri="{9D8B030D-6E8A-4147-A177-3AD203B41FA5}">
                      <a16:colId xmlns:a16="http://schemas.microsoft.com/office/drawing/2014/main" val="1527029710"/>
                    </a:ext>
                  </a:extLst>
                </a:gridCol>
                <a:gridCol w="658368">
                  <a:extLst>
                    <a:ext uri="{9D8B030D-6E8A-4147-A177-3AD203B41FA5}">
                      <a16:colId xmlns:a16="http://schemas.microsoft.com/office/drawing/2014/main" val="2719734831"/>
                    </a:ext>
                  </a:extLst>
                </a:gridCol>
                <a:gridCol w="658368">
                  <a:extLst>
                    <a:ext uri="{9D8B030D-6E8A-4147-A177-3AD203B41FA5}">
                      <a16:colId xmlns:a16="http://schemas.microsoft.com/office/drawing/2014/main" val="2586168382"/>
                    </a:ext>
                  </a:extLst>
                </a:gridCol>
                <a:gridCol w="658368">
                  <a:extLst>
                    <a:ext uri="{9D8B030D-6E8A-4147-A177-3AD203B41FA5}">
                      <a16:colId xmlns:a16="http://schemas.microsoft.com/office/drawing/2014/main" val="4179071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3s Shares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10s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&gt;= 30s gesehen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4425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88.8 - 2019-07-19 17:27:58</a:t>
                      </a:r>
                      <a:r>
                        <a:rPr kumimoji="0" lang="de-DE" sz="1000" b="0" i="0" u="none" strike="noStrike" kern="1200" cap="none" spc="0" normalizeH="0" baseline="0" noProof="0">
                          <a:ln>
                            <a:noFill/>
                          </a:ln>
                          <a:solidFill>
                            <a:prstClr val="black"/>
                          </a:solidFill>
                          <a:effectLst/>
                          <a:uLnTx/>
                          <a:uFillTx/>
                          <a:latin typeface="+mn-lt"/>
                          <a:ea typeface="+mn-ea"/>
                          <a:cs typeface="+mn-cs"/>
                        </a:rPr>
                        <a:t> 
 Rund 3.000 Teilnehmer waren heute auf der "Fridays for Future"-Demo im Berliner Invalidenpark. Unter den Rednern war auch die 16-jährige Aktivistin Greta Thunberg. Unser Reporter Mathhias Bartsch hat sich unter den Teilnehmern umgehört und sie nach ihren Eindrücken gefragt. #fridaysforfuture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8104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88.8 - 2019-07-19 10:30:00</a:t>
                      </a:r>
                      <a:r>
                        <a:rPr kumimoji="0" lang="de-DE" sz="1000" b="0" i="0" u="none" strike="noStrike" kern="1200" cap="none" spc="0" normalizeH="0" baseline="0" noProof="0">
                          <a:ln>
                            <a:noFill/>
                          </a:ln>
                          <a:solidFill>
                            <a:prstClr val="black"/>
                          </a:solidFill>
                          <a:effectLst/>
                          <a:uLnTx/>
                          <a:uFillTx/>
                          <a:latin typeface="+mn-lt"/>
                          <a:ea typeface="+mn-ea"/>
                          <a:cs typeface="+mn-cs"/>
                        </a:rPr>
                        <a:t> 
 Nach 34 Jahren gibts mit "Top Gun 2" endlich eine Fortsetzung des Kultfilms der 80er. 2020 kommt Tom Cruise als Kampfpilot "Maverick" zurück ins Kino. Habt ihr das 80er-Original damals gesehen und wollltet auch Kampfpilot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46911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88.8 - 2019-07-17 20:00:35</a:t>
                      </a:r>
                      <a:r>
                        <a:rPr kumimoji="0" lang="de-DE" sz="1000" b="0" i="0" u="none" strike="noStrike" kern="1200" cap="none" spc="0" normalizeH="0" baseline="0" noProof="0">
                          <a:ln>
                            <a:noFill/>
                          </a:ln>
                          <a:solidFill>
                            <a:prstClr val="black"/>
                          </a:solidFill>
                          <a:effectLst/>
                          <a:uLnTx/>
                          <a:uFillTx/>
                          <a:latin typeface="+mn-lt"/>
                          <a:ea typeface="+mn-ea"/>
                          <a:cs typeface="+mn-cs"/>
                        </a:rPr>
                        <a:t> 
 Die ARD Audiothek hilft euch aus der Klemme - mit Krimis, Podcasts und Comedy. Ihr findet in der ARD auch unsere Podcasts wie "Der Blick auf die Berliner Politik" oder "100% Promi". 
Jetzt hier downloaden: 
🍏 http://x.ard.de/s/itunes 
📱 http://x.ard.de/s/android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7105535"/>
                  </a:ext>
                </a:extLst>
              </a:tr>
            </a:tbl>
          </a:graphicData>
        </a:graphic>
      </p:graphicFrame>
      <p:sp>
        <p:nvSpPr>
          <p:cNvPr id="4" name="Text Placeholder 3">
            <a:extLst>
              <a:ext uri="{FF2B5EF4-FFF2-40B4-BE49-F238E27FC236}">
                <a16:creationId xmlns:a16="http://schemas.microsoft.com/office/drawing/2014/main" id="{E10328E6-47F2-4F6D-A776-4E386CF55CCE}"/>
              </a:ext>
            </a:extLst>
          </p:cNvPr>
          <p:cNvSpPr>
            <a:spLocks noGrp="1"/>
          </p:cNvSpPr>
          <p:nvPr>
            <p:ph type="body" sz="quarter" idx="14"/>
          </p:nvPr>
        </p:nvSpPr>
        <p:spPr/>
        <p:txBody>
          <a:bodyPr/>
          <a:lstStyle/>
          <a:p>
            <a:r>
              <a:rPr lang="en-US"/>
              <a:t>01/01/2019 - 07/31/2019</a:t>
            </a:r>
          </a:p>
        </p:txBody>
      </p:sp>
    </p:spTree>
    <p:extLst>
      <p:ext uri="{BB962C8B-B14F-4D97-AF65-F5344CB8AC3E}">
        <p14:creationId xmlns:p14="http://schemas.microsoft.com/office/powerpoint/2010/main" val="5044838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546</Words>
  <Application>Microsoft Office PowerPoint</Application>
  <PresentationFormat>On-screen Show (4:3)</PresentationFormat>
  <Paragraphs>299</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Video Top List | rbb 88.8 - 1 of 7</vt:lpstr>
      <vt:lpstr>Facebook Video Top List | rbb 88.8 - 2 of 7</vt:lpstr>
      <vt:lpstr>Facebook Video Top List | rbb 88.8 - 3 of 7</vt:lpstr>
      <vt:lpstr>Facebook Video Top List | rbb 88.8 - 4 of 7</vt:lpstr>
      <vt:lpstr>Facebook Video Top List | rbb 88.8 - 5 of 7</vt:lpstr>
      <vt:lpstr>Facebook Video Top List | rbb 88.8 - 6 of 7</vt:lpstr>
      <vt:lpstr>Facebook Video Top List | rbb 88.8 - 7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Video Top List | rbb 88.8 - 1 of 7</dc:title>
  <dc:creator>Frederik Peiniger</dc:creator>
  <cp:lastModifiedBy>Frederik Peiniger</cp:lastModifiedBy>
  <cp:revision>1</cp:revision>
  <dcterms:created xsi:type="dcterms:W3CDTF">2019-08-28T11:02:17Z</dcterms:created>
  <dcterms:modified xsi:type="dcterms:W3CDTF">2019-08-28T11:04:53Z</dcterms:modified>
</cp:coreProperties>
</file>