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01E3-3E31-4460-BA62-4C3833D48D88}"/>
              </a:ext>
            </a:extLst>
          </p:cNvPr>
          <p:cNvSpPr>
            <a:spLocks noGrp="1"/>
          </p:cNvSpPr>
          <p:nvPr>
            <p:ph type="title"/>
          </p:nvPr>
        </p:nvSpPr>
        <p:spPr/>
        <p:txBody>
          <a:bodyPr/>
          <a:lstStyle/>
          <a:p>
            <a:r>
              <a:rPr lang="en-US"/>
              <a:t>Instagram Posts Table | saradarbank - 1 of 12</a:t>
            </a:r>
          </a:p>
        </p:txBody>
      </p:sp>
      <p:graphicFrame>
        <p:nvGraphicFramePr>
          <p:cNvPr id="5" name="Table Placeholder 4">
            <a:extLst>
              <a:ext uri="{FF2B5EF4-FFF2-40B4-BE49-F238E27FC236}">
                <a16:creationId xmlns:a16="http://schemas.microsoft.com/office/drawing/2014/main" id="{206292E6-CA06-4AD1-91F5-88EB31FA6349}"/>
              </a:ext>
            </a:extLst>
          </p:cNvPr>
          <p:cNvGraphicFramePr>
            <a:graphicFrameLocks noGrp="1"/>
          </p:cNvGraphicFramePr>
          <p:nvPr>
            <p:ph type="tbl" sz="quarter" idx="13"/>
            <p:extLst>
              <p:ext uri="{D42A27DB-BD31-4B8C-83A1-F6EECF244321}">
                <p14:modId xmlns:p14="http://schemas.microsoft.com/office/powerpoint/2010/main" val="338977403"/>
              </p:ext>
            </p:extLst>
          </p:nvPr>
        </p:nvGraphicFramePr>
        <p:xfrm>
          <a:off x="457200" y="1731963"/>
          <a:ext cx="8229600" cy="438912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25290817"/>
                    </a:ext>
                  </a:extLst>
                </a:gridCol>
                <a:gridCol w="1810512">
                  <a:extLst>
                    <a:ext uri="{9D8B030D-6E8A-4147-A177-3AD203B41FA5}">
                      <a16:colId xmlns:a16="http://schemas.microsoft.com/office/drawing/2014/main" val="1520059296"/>
                    </a:ext>
                  </a:extLst>
                </a:gridCol>
                <a:gridCol w="822960">
                  <a:extLst>
                    <a:ext uri="{9D8B030D-6E8A-4147-A177-3AD203B41FA5}">
                      <a16:colId xmlns:a16="http://schemas.microsoft.com/office/drawing/2014/main" val="2846465420"/>
                    </a:ext>
                  </a:extLst>
                </a:gridCol>
                <a:gridCol w="822960">
                  <a:extLst>
                    <a:ext uri="{9D8B030D-6E8A-4147-A177-3AD203B41FA5}">
                      <a16:colId xmlns:a16="http://schemas.microsoft.com/office/drawing/2014/main" val="1588030898"/>
                    </a:ext>
                  </a:extLst>
                </a:gridCol>
                <a:gridCol w="822960">
                  <a:extLst>
                    <a:ext uri="{9D8B030D-6E8A-4147-A177-3AD203B41FA5}">
                      <a16:colId xmlns:a16="http://schemas.microsoft.com/office/drawing/2014/main" val="3571911848"/>
                    </a:ext>
                  </a:extLst>
                </a:gridCol>
                <a:gridCol w="822960">
                  <a:extLst>
                    <a:ext uri="{9D8B030D-6E8A-4147-A177-3AD203B41FA5}">
                      <a16:colId xmlns:a16="http://schemas.microsoft.com/office/drawing/2014/main" val="2421321054"/>
                    </a:ext>
                  </a:extLst>
                </a:gridCol>
                <a:gridCol w="822960">
                  <a:extLst>
                    <a:ext uri="{9D8B030D-6E8A-4147-A177-3AD203B41FA5}">
                      <a16:colId xmlns:a16="http://schemas.microsoft.com/office/drawing/2014/main" val="4104447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453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- 2019-09-13 13:15:51</a:t>
                      </a:r>
                      <a:r>
                        <a:rPr kumimoji="0" lang="en-US" sz="1000" b="0" i="0" u="none" strike="noStrike" kern="1200" cap="none" spc="0" normalizeH="0" baseline="0" noProof="0">
                          <a:ln>
                            <a:noFill/>
                          </a:ln>
                          <a:solidFill>
                            <a:prstClr val="black"/>
                          </a:solidFill>
                          <a:effectLst/>
                          <a:uLnTx/>
                          <a:uFillTx/>
                          <a:latin typeface="+mn-lt"/>
                          <a:ea typeface="+mn-ea"/>
                          <a:cs typeface="+mn-cs"/>
                        </a:rPr>
                        <a:t>
 Creativity ✓ 
Innovation ✓ 
Progressive thinking ✓
Welcome to Saradar Bank's new training academy, where great minds meet to provide you with valuable solutions.
Learn more on the link in our bio!
#SaradarBank #TrainingAcademy #SBTrainingAcademy #Lebanon #Hub #Beirut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https://www.instagram.com/p/B2WP9k8Hm_q/media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770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- 2019-09-04 13:33:06</a:t>
                      </a:r>
                      <a:r>
                        <a:rPr kumimoji="0" lang="en-US" sz="1000" b="0" i="0" u="none" strike="noStrike" kern="1200" cap="none" spc="0" normalizeH="0" baseline="0" noProof="0">
                          <a:ln>
                            <a:noFill/>
                          </a:ln>
                          <a:solidFill>
                            <a:prstClr val="black"/>
                          </a:solidFill>
                          <a:effectLst/>
                          <a:uLnTx/>
                          <a:uFillTx/>
                          <a:latin typeface="+mn-lt"/>
                          <a:ea typeface="+mn-ea"/>
                          <a:cs typeface="+mn-cs"/>
                        </a:rPr>
                        <a:t>
 Back to school is just around the corner and we're here to help get your family members ready!
Take the quiz and leave your answers in the comments below for a chance to enter the draw and win a  QuiQ Prepaid Gift Card.
#SaradarBank #Competition #BackToSchool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https://www.instagram.com/p/B1_G9X0Jieh/media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48043986"/>
                  </a:ext>
                </a:extLst>
              </a:tr>
            </a:tbl>
          </a:graphicData>
        </a:graphic>
      </p:graphicFrame>
      <p:sp>
        <p:nvSpPr>
          <p:cNvPr id="4" name="Text Placeholder 3">
            <a:extLst>
              <a:ext uri="{FF2B5EF4-FFF2-40B4-BE49-F238E27FC236}">
                <a16:creationId xmlns:a16="http://schemas.microsoft.com/office/drawing/2014/main" id="{CE9632C5-2E10-46AB-B0E1-8110970EE12F}"/>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2388901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32066-7BA7-4681-A018-82E40368A9FB}"/>
              </a:ext>
            </a:extLst>
          </p:cNvPr>
          <p:cNvSpPr>
            <a:spLocks noGrp="1"/>
          </p:cNvSpPr>
          <p:nvPr>
            <p:ph type="title"/>
          </p:nvPr>
        </p:nvSpPr>
        <p:spPr/>
        <p:txBody>
          <a:bodyPr/>
          <a:lstStyle/>
          <a:p>
            <a:r>
              <a:rPr lang="en-US"/>
              <a:t>Instagram Posts Table | saradarbank - 2 of 12</a:t>
            </a:r>
          </a:p>
        </p:txBody>
      </p:sp>
      <p:graphicFrame>
        <p:nvGraphicFramePr>
          <p:cNvPr id="5" name="Table Placeholder 4">
            <a:extLst>
              <a:ext uri="{FF2B5EF4-FFF2-40B4-BE49-F238E27FC236}">
                <a16:creationId xmlns:a16="http://schemas.microsoft.com/office/drawing/2014/main" id="{667BBD2A-FC53-497B-B410-0E53AD9D0DED}"/>
              </a:ext>
            </a:extLst>
          </p:cNvPr>
          <p:cNvGraphicFramePr>
            <a:graphicFrameLocks noGrp="1"/>
          </p:cNvGraphicFramePr>
          <p:nvPr>
            <p:ph type="tbl" sz="quarter" idx="13"/>
            <p:extLst>
              <p:ext uri="{D42A27DB-BD31-4B8C-83A1-F6EECF244321}">
                <p14:modId xmlns:p14="http://schemas.microsoft.com/office/powerpoint/2010/main" val="46089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13477524"/>
                    </a:ext>
                  </a:extLst>
                </a:gridCol>
                <a:gridCol w="1810512">
                  <a:extLst>
                    <a:ext uri="{9D8B030D-6E8A-4147-A177-3AD203B41FA5}">
                      <a16:colId xmlns:a16="http://schemas.microsoft.com/office/drawing/2014/main" val="203758065"/>
                    </a:ext>
                  </a:extLst>
                </a:gridCol>
                <a:gridCol w="822960">
                  <a:extLst>
                    <a:ext uri="{9D8B030D-6E8A-4147-A177-3AD203B41FA5}">
                      <a16:colId xmlns:a16="http://schemas.microsoft.com/office/drawing/2014/main" val="4233799465"/>
                    </a:ext>
                  </a:extLst>
                </a:gridCol>
                <a:gridCol w="822960">
                  <a:extLst>
                    <a:ext uri="{9D8B030D-6E8A-4147-A177-3AD203B41FA5}">
                      <a16:colId xmlns:a16="http://schemas.microsoft.com/office/drawing/2014/main" val="304596339"/>
                    </a:ext>
                  </a:extLst>
                </a:gridCol>
                <a:gridCol w="822960">
                  <a:extLst>
                    <a:ext uri="{9D8B030D-6E8A-4147-A177-3AD203B41FA5}">
                      <a16:colId xmlns:a16="http://schemas.microsoft.com/office/drawing/2014/main" val="1523926207"/>
                    </a:ext>
                  </a:extLst>
                </a:gridCol>
                <a:gridCol w="822960">
                  <a:extLst>
                    <a:ext uri="{9D8B030D-6E8A-4147-A177-3AD203B41FA5}">
                      <a16:colId xmlns:a16="http://schemas.microsoft.com/office/drawing/2014/main" val="3043981841"/>
                    </a:ext>
                  </a:extLst>
                </a:gridCol>
                <a:gridCol w="822960">
                  <a:extLst>
                    <a:ext uri="{9D8B030D-6E8A-4147-A177-3AD203B41FA5}">
                      <a16:colId xmlns:a16="http://schemas.microsoft.com/office/drawing/2014/main" val="2958360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3711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- 2019-07-22 15:12:40</a:t>
                      </a:r>
                      <a:r>
                        <a:rPr kumimoji="0" lang="en-US" sz="1000" b="0" i="0" u="none" strike="noStrike" kern="1200" cap="none" spc="0" normalizeH="0" baseline="0" noProof="0">
                          <a:ln>
                            <a:noFill/>
                          </a:ln>
                          <a:solidFill>
                            <a:prstClr val="black"/>
                          </a:solidFill>
                          <a:effectLst/>
                          <a:uLnTx/>
                          <a:uFillTx/>
                          <a:latin typeface="+mn-lt"/>
                          <a:ea typeface="+mn-ea"/>
                          <a:cs typeface="+mn-cs"/>
                        </a:rPr>
                        <a:t>
 Guess the city for a chance to enter the draw and win two tickets for Kadim Al Sahir's concert.
Winner will be announced on July 29th. 
Let the fun begin! 
#SaradarBank #Competition #SummerFestivals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https://www.instagram.com/p/B0N_WOSHekf/media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414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- 2019-09-05 15:20:19</a:t>
                      </a:r>
                      <a:r>
                        <a:rPr kumimoji="0" lang="en-US" sz="1000" b="0" i="0" u="none" strike="noStrike" kern="1200" cap="none" spc="0" normalizeH="0" baseline="0" noProof="0">
                          <a:ln>
                            <a:noFill/>
                          </a:ln>
                          <a:solidFill>
                            <a:prstClr val="black"/>
                          </a:solidFill>
                          <a:effectLst/>
                          <a:uLnTx/>
                          <a:uFillTx/>
                          <a:latin typeface="+mn-lt"/>
                          <a:ea typeface="+mn-ea"/>
                          <a:cs typeface="+mn-cs"/>
                        </a:rPr>
                        <a:t>
 Score big and ace it!
Answer the third question of our back to school quiz in the comments below for a chance to enter the draw and win a  QuiQ Prepaid Gift Card.
#SaradarBank #Competition #BackToSchool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https://www.instagram.com/p/B2B4Bm-pvdo/media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351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- 2019-09-10 14:05:20</a:t>
                      </a:r>
                      <a:r>
                        <a:rPr kumimoji="0" lang="en-US" sz="1000" b="0" i="0" u="none" strike="noStrike" kern="1200" cap="none" spc="0" normalizeH="0" baseline="0" noProof="0">
                          <a:ln>
                            <a:noFill/>
                          </a:ln>
                          <a:solidFill>
                            <a:prstClr val="black"/>
                          </a:solidFill>
                          <a:effectLst/>
                          <a:uLnTx/>
                          <a:uFillTx/>
                          <a:latin typeface="+mn-lt"/>
                          <a:ea typeface="+mn-ea"/>
                          <a:cs typeface="+mn-cs"/>
                        </a:rPr>
                        <a:t>
 A new football pitch in the making?
#SaradarBank #GreatMinds #Expectations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https://www.instagram.com/p/B2OnXvFHxAk/media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8650462"/>
                  </a:ext>
                </a:extLst>
              </a:tr>
            </a:tbl>
          </a:graphicData>
        </a:graphic>
      </p:graphicFrame>
      <p:sp>
        <p:nvSpPr>
          <p:cNvPr id="4" name="Text Placeholder 3">
            <a:extLst>
              <a:ext uri="{FF2B5EF4-FFF2-40B4-BE49-F238E27FC236}">
                <a16:creationId xmlns:a16="http://schemas.microsoft.com/office/drawing/2014/main" id="{368D9361-58E2-49FE-82BE-36C2DF9845E2}"/>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3126866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46813-95EC-4DE2-9C5F-4B34958A03A4}"/>
              </a:ext>
            </a:extLst>
          </p:cNvPr>
          <p:cNvSpPr>
            <a:spLocks noGrp="1"/>
          </p:cNvSpPr>
          <p:nvPr>
            <p:ph type="title"/>
          </p:nvPr>
        </p:nvSpPr>
        <p:spPr/>
        <p:txBody>
          <a:bodyPr/>
          <a:lstStyle/>
          <a:p>
            <a:r>
              <a:rPr lang="en-US"/>
              <a:t>Instagram Posts Table | saradarbank - 3 of 12</a:t>
            </a:r>
          </a:p>
        </p:txBody>
      </p:sp>
      <p:graphicFrame>
        <p:nvGraphicFramePr>
          <p:cNvPr id="5" name="Table Placeholder 4">
            <a:extLst>
              <a:ext uri="{FF2B5EF4-FFF2-40B4-BE49-F238E27FC236}">
                <a16:creationId xmlns:a16="http://schemas.microsoft.com/office/drawing/2014/main" id="{8558DB34-E60C-4A79-8CEA-228EB464D41D}"/>
              </a:ext>
            </a:extLst>
          </p:cNvPr>
          <p:cNvGraphicFramePr>
            <a:graphicFrameLocks noGrp="1"/>
          </p:cNvGraphicFramePr>
          <p:nvPr>
            <p:ph type="tbl" sz="quarter" idx="13"/>
            <p:extLst>
              <p:ext uri="{D42A27DB-BD31-4B8C-83A1-F6EECF244321}">
                <p14:modId xmlns:p14="http://schemas.microsoft.com/office/powerpoint/2010/main" val="1185364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77432870"/>
                    </a:ext>
                  </a:extLst>
                </a:gridCol>
                <a:gridCol w="1810512">
                  <a:extLst>
                    <a:ext uri="{9D8B030D-6E8A-4147-A177-3AD203B41FA5}">
                      <a16:colId xmlns:a16="http://schemas.microsoft.com/office/drawing/2014/main" val="1174871029"/>
                    </a:ext>
                  </a:extLst>
                </a:gridCol>
                <a:gridCol w="822960">
                  <a:extLst>
                    <a:ext uri="{9D8B030D-6E8A-4147-A177-3AD203B41FA5}">
                      <a16:colId xmlns:a16="http://schemas.microsoft.com/office/drawing/2014/main" val="171661720"/>
                    </a:ext>
                  </a:extLst>
                </a:gridCol>
                <a:gridCol w="822960">
                  <a:extLst>
                    <a:ext uri="{9D8B030D-6E8A-4147-A177-3AD203B41FA5}">
                      <a16:colId xmlns:a16="http://schemas.microsoft.com/office/drawing/2014/main" val="1825542605"/>
                    </a:ext>
                  </a:extLst>
                </a:gridCol>
                <a:gridCol w="822960">
                  <a:extLst>
                    <a:ext uri="{9D8B030D-6E8A-4147-A177-3AD203B41FA5}">
                      <a16:colId xmlns:a16="http://schemas.microsoft.com/office/drawing/2014/main" val="2251869406"/>
                    </a:ext>
                  </a:extLst>
                </a:gridCol>
                <a:gridCol w="822960">
                  <a:extLst>
                    <a:ext uri="{9D8B030D-6E8A-4147-A177-3AD203B41FA5}">
                      <a16:colId xmlns:a16="http://schemas.microsoft.com/office/drawing/2014/main" val="1670110130"/>
                    </a:ext>
                  </a:extLst>
                </a:gridCol>
                <a:gridCol w="822960">
                  <a:extLst>
                    <a:ext uri="{9D8B030D-6E8A-4147-A177-3AD203B41FA5}">
                      <a16:colId xmlns:a16="http://schemas.microsoft.com/office/drawing/2014/main" val="170253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288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- 2019-07-19 11:23:25</a:t>
                      </a:r>
                      <a:r>
                        <a:rPr kumimoji="0" lang="en-US" sz="1000" b="0" i="0" u="none" strike="noStrike" kern="1200" cap="none" spc="0" normalizeH="0" baseline="0" noProof="0">
                          <a:ln>
                            <a:noFill/>
                          </a:ln>
                          <a:solidFill>
                            <a:prstClr val="black"/>
                          </a:solidFill>
                          <a:effectLst/>
                          <a:uLnTx/>
                          <a:uFillTx/>
                          <a:latin typeface="+mn-lt"/>
                          <a:ea typeface="+mn-ea"/>
                          <a:cs typeface="+mn-cs"/>
                        </a:rPr>
                        <a:t>
 You can come to work on your projects, network and enjoy a beautiful banking experience at #S17BySaradarBank, our new branch concept in Sodeco.
Find out more on the link in our bio. 
#SaradarBank #S17 #Sodeco #Beirut #Lebanon 
#Banking #CoworkingSpace #CreativeSpace 
#DigitalBanking 
#BankingMadeSimple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https://www.instagram.com/p/B0F2ruPndaB/media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0948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- 2019-08-01 09:23:03</a:t>
                      </a:r>
                      <a:r>
                        <a:rPr kumimoji="0" lang="en-US" sz="1000" b="0" i="0" u="none" strike="noStrike" kern="1200" cap="none" spc="0" normalizeH="0" baseline="0" noProof="0">
                          <a:ln>
                            <a:noFill/>
                          </a:ln>
                          <a:solidFill>
                            <a:prstClr val="black"/>
                          </a:solidFill>
                          <a:effectLst/>
                          <a:uLnTx/>
                          <a:uFillTx/>
                          <a:latin typeface="+mn-lt"/>
                          <a:ea typeface="+mn-ea"/>
                          <a:cs typeface="+mn-cs"/>
                        </a:rPr>
                        <a:t>
 Standing with those who stand for us. 
Happy Army Day!
#SaradarBank #Lebanon #Lebanese #LebaneseArmy #LebanonArmyDay #LebaneseArmyDay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https://www.instagram.com/p/B0nHToiHWZI/media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03510140"/>
                  </a:ext>
                </a:extLst>
              </a:tr>
            </a:tbl>
          </a:graphicData>
        </a:graphic>
      </p:graphicFrame>
      <p:sp>
        <p:nvSpPr>
          <p:cNvPr id="4" name="Text Placeholder 3">
            <a:extLst>
              <a:ext uri="{FF2B5EF4-FFF2-40B4-BE49-F238E27FC236}">
                <a16:creationId xmlns:a16="http://schemas.microsoft.com/office/drawing/2014/main" id="{36F21A65-DA6E-4C99-803F-A2908F8571C3}"/>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3589046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7E974-317D-459C-A5B2-9E2176D691D3}"/>
              </a:ext>
            </a:extLst>
          </p:cNvPr>
          <p:cNvSpPr>
            <a:spLocks noGrp="1"/>
          </p:cNvSpPr>
          <p:nvPr>
            <p:ph type="title"/>
          </p:nvPr>
        </p:nvSpPr>
        <p:spPr/>
        <p:txBody>
          <a:bodyPr/>
          <a:lstStyle/>
          <a:p>
            <a:r>
              <a:rPr lang="en-US"/>
              <a:t>Instagram Posts Table | saradarbank - 4 of 12</a:t>
            </a:r>
          </a:p>
        </p:txBody>
      </p:sp>
      <p:graphicFrame>
        <p:nvGraphicFramePr>
          <p:cNvPr id="5" name="Table Placeholder 4">
            <a:extLst>
              <a:ext uri="{FF2B5EF4-FFF2-40B4-BE49-F238E27FC236}">
                <a16:creationId xmlns:a16="http://schemas.microsoft.com/office/drawing/2014/main" id="{ED58D9DD-DDCD-413B-9DFC-A06840181185}"/>
              </a:ext>
            </a:extLst>
          </p:cNvPr>
          <p:cNvGraphicFramePr>
            <a:graphicFrameLocks noGrp="1"/>
          </p:cNvGraphicFramePr>
          <p:nvPr>
            <p:ph type="tbl" sz="quarter" idx="13"/>
            <p:extLst>
              <p:ext uri="{D42A27DB-BD31-4B8C-83A1-F6EECF244321}">
                <p14:modId xmlns:p14="http://schemas.microsoft.com/office/powerpoint/2010/main" val="3772349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8850124"/>
                    </a:ext>
                  </a:extLst>
                </a:gridCol>
                <a:gridCol w="1810512">
                  <a:extLst>
                    <a:ext uri="{9D8B030D-6E8A-4147-A177-3AD203B41FA5}">
                      <a16:colId xmlns:a16="http://schemas.microsoft.com/office/drawing/2014/main" val="2514325226"/>
                    </a:ext>
                  </a:extLst>
                </a:gridCol>
                <a:gridCol w="822960">
                  <a:extLst>
                    <a:ext uri="{9D8B030D-6E8A-4147-A177-3AD203B41FA5}">
                      <a16:colId xmlns:a16="http://schemas.microsoft.com/office/drawing/2014/main" val="2491701495"/>
                    </a:ext>
                  </a:extLst>
                </a:gridCol>
                <a:gridCol w="822960">
                  <a:extLst>
                    <a:ext uri="{9D8B030D-6E8A-4147-A177-3AD203B41FA5}">
                      <a16:colId xmlns:a16="http://schemas.microsoft.com/office/drawing/2014/main" val="3680747965"/>
                    </a:ext>
                  </a:extLst>
                </a:gridCol>
                <a:gridCol w="822960">
                  <a:extLst>
                    <a:ext uri="{9D8B030D-6E8A-4147-A177-3AD203B41FA5}">
                      <a16:colId xmlns:a16="http://schemas.microsoft.com/office/drawing/2014/main" val="141102065"/>
                    </a:ext>
                  </a:extLst>
                </a:gridCol>
                <a:gridCol w="822960">
                  <a:extLst>
                    <a:ext uri="{9D8B030D-6E8A-4147-A177-3AD203B41FA5}">
                      <a16:colId xmlns:a16="http://schemas.microsoft.com/office/drawing/2014/main" val="3481032432"/>
                    </a:ext>
                  </a:extLst>
                </a:gridCol>
                <a:gridCol w="822960">
                  <a:extLst>
                    <a:ext uri="{9D8B030D-6E8A-4147-A177-3AD203B41FA5}">
                      <a16:colId xmlns:a16="http://schemas.microsoft.com/office/drawing/2014/main" val="2131999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2641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- 2019-09-06 14:23:06</a:t>
                      </a:r>
                      <a:r>
                        <a:rPr kumimoji="0" lang="en-US" sz="1000" b="0" i="0" u="none" strike="noStrike" kern="1200" cap="none" spc="0" normalizeH="0" baseline="0" noProof="0">
                          <a:ln>
                            <a:noFill/>
                          </a:ln>
                          <a:solidFill>
                            <a:prstClr val="black"/>
                          </a:solidFill>
                          <a:effectLst/>
                          <a:uLnTx/>
                          <a:uFillTx/>
                          <a:latin typeface="+mn-lt"/>
                          <a:ea typeface="+mn-ea"/>
                          <a:cs typeface="+mn-cs"/>
                        </a:rPr>
                        <a:t>
 Last chance to win a  QuiQ Prepaid Gift Card!
Answer the fourth question of our back to school quiz in the comments below for a chance to be a lucky winner.
All winners will be announced on Monday September 9! 
#SaradarBank #Competition #BackToSchool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https://www.instagram.com/p/B2EWRXBJx3C/media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805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- 2019-09-21 12:04:33</a:t>
                      </a:r>
                      <a:r>
                        <a:rPr kumimoji="0" lang="en-US" sz="1000" b="0" i="0" u="none" strike="noStrike" kern="1200" cap="none" spc="0" normalizeH="0" baseline="0" noProof="0">
                          <a:ln>
                            <a:noFill/>
                          </a:ln>
                          <a:solidFill>
                            <a:prstClr val="black"/>
                          </a:solidFill>
                          <a:effectLst/>
                          <a:uLnTx/>
                          <a:uFillTx/>
                          <a:latin typeface="+mn-lt"/>
                          <a:ea typeface="+mn-ea"/>
                          <a:cs typeface="+mn-cs"/>
                        </a:rPr>
                        <a:t>
 Here’s “Live Rewards” loyalty program through the triple-camera system of iPhone 11 Pro!
Learn more about our loyalty program on the link in our bio.
#SaradarBank #LiveRewards #LoyaltyProgram #iPhone11Pro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https://www.instagram.com/p/B2quVsxpybE/media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88438835"/>
                  </a:ext>
                </a:extLst>
              </a:tr>
            </a:tbl>
          </a:graphicData>
        </a:graphic>
      </p:graphicFrame>
      <p:sp>
        <p:nvSpPr>
          <p:cNvPr id="4" name="Text Placeholder 3">
            <a:extLst>
              <a:ext uri="{FF2B5EF4-FFF2-40B4-BE49-F238E27FC236}">
                <a16:creationId xmlns:a16="http://schemas.microsoft.com/office/drawing/2014/main" id="{AF42A1AB-AFBC-4FA0-884B-B5C0B3837CAA}"/>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4277497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D1FE-2F29-46F0-9E6B-1535D5AF9AEC}"/>
              </a:ext>
            </a:extLst>
          </p:cNvPr>
          <p:cNvSpPr>
            <a:spLocks noGrp="1"/>
          </p:cNvSpPr>
          <p:nvPr>
            <p:ph type="title"/>
          </p:nvPr>
        </p:nvSpPr>
        <p:spPr/>
        <p:txBody>
          <a:bodyPr/>
          <a:lstStyle/>
          <a:p>
            <a:r>
              <a:rPr lang="en-US"/>
              <a:t>Instagram Posts Table | saradarbank - 5 of 12</a:t>
            </a:r>
          </a:p>
        </p:txBody>
      </p:sp>
      <p:graphicFrame>
        <p:nvGraphicFramePr>
          <p:cNvPr id="5" name="Table Placeholder 4">
            <a:extLst>
              <a:ext uri="{FF2B5EF4-FFF2-40B4-BE49-F238E27FC236}">
                <a16:creationId xmlns:a16="http://schemas.microsoft.com/office/drawing/2014/main" id="{2C19226E-976E-40C0-8B78-F47DBBD2AA27}"/>
              </a:ext>
            </a:extLst>
          </p:cNvPr>
          <p:cNvGraphicFramePr>
            <a:graphicFrameLocks noGrp="1"/>
          </p:cNvGraphicFramePr>
          <p:nvPr>
            <p:ph type="tbl" sz="quarter" idx="13"/>
            <p:extLst>
              <p:ext uri="{D42A27DB-BD31-4B8C-83A1-F6EECF244321}">
                <p14:modId xmlns:p14="http://schemas.microsoft.com/office/powerpoint/2010/main" val="7934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91988872"/>
                    </a:ext>
                  </a:extLst>
                </a:gridCol>
                <a:gridCol w="1810512">
                  <a:extLst>
                    <a:ext uri="{9D8B030D-6E8A-4147-A177-3AD203B41FA5}">
                      <a16:colId xmlns:a16="http://schemas.microsoft.com/office/drawing/2014/main" val="1883724426"/>
                    </a:ext>
                  </a:extLst>
                </a:gridCol>
                <a:gridCol w="822960">
                  <a:extLst>
                    <a:ext uri="{9D8B030D-6E8A-4147-A177-3AD203B41FA5}">
                      <a16:colId xmlns:a16="http://schemas.microsoft.com/office/drawing/2014/main" val="1361965587"/>
                    </a:ext>
                  </a:extLst>
                </a:gridCol>
                <a:gridCol w="822960">
                  <a:extLst>
                    <a:ext uri="{9D8B030D-6E8A-4147-A177-3AD203B41FA5}">
                      <a16:colId xmlns:a16="http://schemas.microsoft.com/office/drawing/2014/main" val="2633056473"/>
                    </a:ext>
                  </a:extLst>
                </a:gridCol>
                <a:gridCol w="822960">
                  <a:extLst>
                    <a:ext uri="{9D8B030D-6E8A-4147-A177-3AD203B41FA5}">
                      <a16:colId xmlns:a16="http://schemas.microsoft.com/office/drawing/2014/main" val="97820546"/>
                    </a:ext>
                  </a:extLst>
                </a:gridCol>
                <a:gridCol w="822960">
                  <a:extLst>
                    <a:ext uri="{9D8B030D-6E8A-4147-A177-3AD203B41FA5}">
                      <a16:colId xmlns:a16="http://schemas.microsoft.com/office/drawing/2014/main" val="2878324108"/>
                    </a:ext>
                  </a:extLst>
                </a:gridCol>
                <a:gridCol w="822960">
                  <a:extLst>
                    <a:ext uri="{9D8B030D-6E8A-4147-A177-3AD203B41FA5}">
                      <a16:colId xmlns:a16="http://schemas.microsoft.com/office/drawing/2014/main" val="2685246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508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- 2019-09-16 14:13:05</a:t>
                      </a:r>
                      <a:r>
                        <a:rPr kumimoji="0" lang="en-US" sz="1000" b="0" i="0" u="none" strike="noStrike" kern="1200" cap="none" spc="0" normalizeH="0" baseline="0" noProof="0">
                          <a:ln>
                            <a:noFill/>
                          </a:ln>
                          <a:solidFill>
                            <a:prstClr val="black"/>
                          </a:solidFill>
                          <a:effectLst/>
                          <a:uLnTx/>
                          <a:uFillTx/>
                          <a:latin typeface="+mn-lt"/>
                          <a:ea typeface="+mn-ea"/>
                          <a:cs typeface="+mn-cs"/>
                        </a:rPr>
                        <a:t>
 A few stretches a day keeps the doctor away.
Here are some of our stretching tips to increase your muscle movement at work.
#SaradarBank #Stretching #StretchingTips #Tips #TipofTheDay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https://www.instagram.com/p/B2eFEv9JT6m/media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39241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- 2019-07-15 10:19:54</a:t>
                      </a:r>
                      <a:r>
                        <a:rPr kumimoji="0" lang="en-US" sz="1000" b="0" i="0" u="none" strike="noStrike" kern="1200" cap="none" spc="0" normalizeH="0" baseline="0" noProof="0">
                          <a:ln>
                            <a:noFill/>
                          </a:ln>
                          <a:solidFill>
                            <a:prstClr val="black"/>
                          </a:solidFill>
                          <a:effectLst/>
                          <a:uLnTx/>
                          <a:uFillTx/>
                          <a:latin typeface="+mn-lt"/>
                          <a:ea typeface="+mn-ea"/>
                          <a:cs typeface="+mn-cs"/>
                        </a:rPr>
                        <a:t>
 Competition alert!
All festival lovers out there, we’re giving you the chance to be a lucky winner this summer.
All you got to do is guess the city, write your answer below and enter the draw to win two tickets for Jain concert on August 1st. 
Winners will be announced on July 22nd. 
Let the fun begin! 
#SaradarBank #Competition #SummerFestivals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https://www.instagram.com/p/Bz7cQWAn9xS/media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56932013"/>
                  </a:ext>
                </a:extLst>
              </a:tr>
            </a:tbl>
          </a:graphicData>
        </a:graphic>
      </p:graphicFrame>
      <p:sp>
        <p:nvSpPr>
          <p:cNvPr id="4" name="Text Placeholder 3">
            <a:extLst>
              <a:ext uri="{FF2B5EF4-FFF2-40B4-BE49-F238E27FC236}">
                <a16:creationId xmlns:a16="http://schemas.microsoft.com/office/drawing/2014/main" id="{E42B0CE8-52FE-4D09-AA8B-F8E70D3933AE}"/>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2819876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033B1-1C61-4641-9456-391D45E61B51}"/>
              </a:ext>
            </a:extLst>
          </p:cNvPr>
          <p:cNvSpPr>
            <a:spLocks noGrp="1"/>
          </p:cNvSpPr>
          <p:nvPr>
            <p:ph type="title"/>
          </p:nvPr>
        </p:nvSpPr>
        <p:spPr/>
        <p:txBody>
          <a:bodyPr/>
          <a:lstStyle/>
          <a:p>
            <a:r>
              <a:rPr lang="en-US"/>
              <a:t>Instagram Posts Table | saradarbank - 6 of 12</a:t>
            </a:r>
          </a:p>
        </p:txBody>
      </p:sp>
      <p:graphicFrame>
        <p:nvGraphicFramePr>
          <p:cNvPr id="5" name="Table Placeholder 4">
            <a:extLst>
              <a:ext uri="{FF2B5EF4-FFF2-40B4-BE49-F238E27FC236}">
                <a16:creationId xmlns:a16="http://schemas.microsoft.com/office/drawing/2014/main" id="{94BA4780-83E1-4F31-8E4F-2F8B026D280D}"/>
              </a:ext>
            </a:extLst>
          </p:cNvPr>
          <p:cNvGraphicFramePr>
            <a:graphicFrameLocks noGrp="1"/>
          </p:cNvGraphicFramePr>
          <p:nvPr>
            <p:ph type="tbl" sz="quarter" idx="13"/>
            <p:extLst>
              <p:ext uri="{D42A27DB-BD31-4B8C-83A1-F6EECF244321}">
                <p14:modId xmlns:p14="http://schemas.microsoft.com/office/powerpoint/2010/main" val="2099208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87256832"/>
                    </a:ext>
                  </a:extLst>
                </a:gridCol>
                <a:gridCol w="1810512">
                  <a:extLst>
                    <a:ext uri="{9D8B030D-6E8A-4147-A177-3AD203B41FA5}">
                      <a16:colId xmlns:a16="http://schemas.microsoft.com/office/drawing/2014/main" val="2361317999"/>
                    </a:ext>
                  </a:extLst>
                </a:gridCol>
                <a:gridCol w="822960">
                  <a:extLst>
                    <a:ext uri="{9D8B030D-6E8A-4147-A177-3AD203B41FA5}">
                      <a16:colId xmlns:a16="http://schemas.microsoft.com/office/drawing/2014/main" val="2562580764"/>
                    </a:ext>
                  </a:extLst>
                </a:gridCol>
                <a:gridCol w="822960">
                  <a:extLst>
                    <a:ext uri="{9D8B030D-6E8A-4147-A177-3AD203B41FA5}">
                      <a16:colId xmlns:a16="http://schemas.microsoft.com/office/drawing/2014/main" val="910825697"/>
                    </a:ext>
                  </a:extLst>
                </a:gridCol>
                <a:gridCol w="822960">
                  <a:extLst>
                    <a:ext uri="{9D8B030D-6E8A-4147-A177-3AD203B41FA5}">
                      <a16:colId xmlns:a16="http://schemas.microsoft.com/office/drawing/2014/main" val="1437567489"/>
                    </a:ext>
                  </a:extLst>
                </a:gridCol>
                <a:gridCol w="822960">
                  <a:extLst>
                    <a:ext uri="{9D8B030D-6E8A-4147-A177-3AD203B41FA5}">
                      <a16:colId xmlns:a16="http://schemas.microsoft.com/office/drawing/2014/main" val="2664352946"/>
                    </a:ext>
                  </a:extLst>
                </a:gridCol>
                <a:gridCol w="822960">
                  <a:extLst>
                    <a:ext uri="{9D8B030D-6E8A-4147-A177-3AD203B41FA5}">
                      <a16:colId xmlns:a16="http://schemas.microsoft.com/office/drawing/2014/main" val="3095266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734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- 2019-07-29 16:26:20</a:t>
                      </a:r>
                      <a:r>
                        <a:rPr kumimoji="0" lang="en-US" sz="1000" b="0" i="0" u="none" strike="noStrike" kern="1200" cap="none" spc="0" normalizeH="0" baseline="0" noProof="0">
                          <a:ln>
                            <a:noFill/>
                          </a:ln>
                          <a:solidFill>
                            <a:prstClr val="black"/>
                          </a:solidFill>
                          <a:effectLst/>
                          <a:uLnTx/>
                          <a:uFillTx/>
                          <a:latin typeface="+mn-lt"/>
                          <a:ea typeface="+mn-ea"/>
                          <a:cs typeface="+mn-cs"/>
                        </a:rPr>
                        <a:t>
 Guess the city for a chance to enter the draw and win two tickets for Within Temptation's concert.
Winner will be announced on August 2nd. 
Let the fun begin! 
#SaradarBank #Competition #SummerFestivals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https://www.instagram.com/p/B0gJVtpny1w/media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5902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- 2019-09-11 20:56:20</a:t>
                      </a:r>
                      <a:r>
                        <a:rPr kumimoji="0" lang="en-US" sz="1000" b="0" i="0" u="none" strike="noStrike" kern="1200" cap="none" spc="0" normalizeH="0" baseline="0" noProof="0">
                          <a:ln>
                            <a:noFill/>
                          </a:ln>
                          <a:solidFill>
                            <a:prstClr val="black"/>
                          </a:solidFill>
                          <a:effectLst/>
                          <a:uLnTx/>
                          <a:uFillTx/>
                          <a:latin typeface="+mn-lt"/>
                          <a:ea typeface="+mn-ea"/>
                          <a:cs typeface="+mn-cs"/>
                        </a:rPr>
                        <a:t>
 3 new reasons to download our mobile app, create a goal account and start saving for your new iPhone!
Learn more about our “Goals” feature on the link in our bio.
#SaradarBank #iPhone11 #iPhone11Pro #iPhone11ProMax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https://www.instagram.com/p/B2R7P7Qp-wF/media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323965"/>
                  </a:ext>
                </a:extLst>
              </a:tr>
            </a:tbl>
          </a:graphicData>
        </a:graphic>
      </p:graphicFrame>
      <p:sp>
        <p:nvSpPr>
          <p:cNvPr id="4" name="Text Placeholder 3">
            <a:extLst>
              <a:ext uri="{FF2B5EF4-FFF2-40B4-BE49-F238E27FC236}">
                <a16:creationId xmlns:a16="http://schemas.microsoft.com/office/drawing/2014/main" id="{6ABCEAB1-9EFE-464F-A6BB-54729F1F4B13}"/>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906847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92CF1-9B82-41AF-BA8E-B03E3615922F}"/>
              </a:ext>
            </a:extLst>
          </p:cNvPr>
          <p:cNvSpPr>
            <a:spLocks noGrp="1"/>
          </p:cNvSpPr>
          <p:nvPr>
            <p:ph type="title"/>
          </p:nvPr>
        </p:nvSpPr>
        <p:spPr/>
        <p:txBody>
          <a:bodyPr/>
          <a:lstStyle/>
          <a:p>
            <a:r>
              <a:rPr lang="en-US"/>
              <a:t>Instagram Posts Table | saradarbank - 7 of 12</a:t>
            </a:r>
          </a:p>
        </p:txBody>
      </p:sp>
      <p:graphicFrame>
        <p:nvGraphicFramePr>
          <p:cNvPr id="5" name="Table Placeholder 4">
            <a:extLst>
              <a:ext uri="{FF2B5EF4-FFF2-40B4-BE49-F238E27FC236}">
                <a16:creationId xmlns:a16="http://schemas.microsoft.com/office/drawing/2014/main" id="{60FF4098-8C0E-409F-AFC8-BAEA4E05C964}"/>
              </a:ext>
            </a:extLst>
          </p:cNvPr>
          <p:cNvGraphicFramePr>
            <a:graphicFrameLocks noGrp="1"/>
          </p:cNvGraphicFramePr>
          <p:nvPr>
            <p:ph type="tbl" sz="quarter" idx="13"/>
            <p:extLst>
              <p:ext uri="{D42A27DB-BD31-4B8C-83A1-F6EECF244321}">
                <p14:modId xmlns:p14="http://schemas.microsoft.com/office/powerpoint/2010/main" val="2337951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35794252"/>
                    </a:ext>
                  </a:extLst>
                </a:gridCol>
                <a:gridCol w="1810512">
                  <a:extLst>
                    <a:ext uri="{9D8B030D-6E8A-4147-A177-3AD203B41FA5}">
                      <a16:colId xmlns:a16="http://schemas.microsoft.com/office/drawing/2014/main" val="4265239591"/>
                    </a:ext>
                  </a:extLst>
                </a:gridCol>
                <a:gridCol w="822960">
                  <a:extLst>
                    <a:ext uri="{9D8B030D-6E8A-4147-A177-3AD203B41FA5}">
                      <a16:colId xmlns:a16="http://schemas.microsoft.com/office/drawing/2014/main" val="3952747027"/>
                    </a:ext>
                  </a:extLst>
                </a:gridCol>
                <a:gridCol w="822960">
                  <a:extLst>
                    <a:ext uri="{9D8B030D-6E8A-4147-A177-3AD203B41FA5}">
                      <a16:colId xmlns:a16="http://schemas.microsoft.com/office/drawing/2014/main" val="1870950970"/>
                    </a:ext>
                  </a:extLst>
                </a:gridCol>
                <a:gridCol w="822960">
                  <a:extLst>
                    <a:ext uri="{9D8B030D-6E8A-4147-A177-3AD203B41FA5}">
                      <a16:colId xmlns:a16="http://schemas.microsoft.com/office/drawing/2014/main" val="3614179784"/>
                    </a:ext>
                  </a:extLst>
                </a:gridCol>
                <a:gridCol w="822960">
                  <a:extLst>
                    <a:ext uri="{9D8B030D-6E8A-4147-A177-3AD203B41FA5}">
                      <a16:colId xmlns:a16="http://schemas.microsoft.com/office/drawing/2014/main" val="2663293266"/>
                    </a:ext>
                  </a:extLst>
                </a:gridCol>
                <a:gridCol w="822960">
                  <a:extLst>
                    <a:ext uri="{9D8B030D-6E8A-4147-A177-3AD203B41FA5}">
                      <a16:colId xmlns:a16="http://schemas.microsoft.com/office/drawing/2014/main" val="216993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15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- 2019-08-14 12:42:32</a:t>
                      </a:r>
                      <a:r>
                        <a:rPr kumimoji="0" lang="en-US" sz="1000" b="0" i="0" u="none" strike="noStrike" kern="1200" cap="none" spc="0" normalizeH="0" baseline="0" noProof="0">
                          <a:ln>
                            <a:noFill/>
                          </a:ln>
                          <a:solidFill>
                            <a:prstClr val="black"/>
                          </a:solidFill>
                          <a:effectLst/>
                          <a:uLnTx/>
                          <a:uFillTx/>
                          <a:latin typeface="+mn-lt"/>
                          <a:ea typeface="+mn-ea"/>
                          <a:cs typeface="+mn-cs"/>
                        </a:rPr>
                        <a:t>
 Locate the QuiQ Prepaid Gift Card and WIN IT!
Leave your answer in the comments section and enter the draw. 
#SaradarBank #QuiQCard #GuessAndWin #Lebanon #Beirut #Giveaway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https://www.instagram.com/p/B1I8eMaHDqh/media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120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- 2019-09-12 14:53:11</a:t>
                      </a:r>
                      <a:r>
                        <a:rPr kumimoji="0" lang="en-US" sz="1000" b="0" i="0" u="none" strike="noStrike" kern="1200" cap="none" spc="0" normalizeH="0" baseline="0" noProof="0">
                          <a:ln>
                            <a:noFill/>
                          </a:ln>
                          <a:solidFill>
                            <a:prstClr val="black"/>
                          </a:solidFill>
                          <a:effectLst/>
                          <a:uLnTx/>
                          <a:uFillTx/>
                          <a:latin typeface="+mn-lt"/>
                          <a:ea typeface="+mn-ea"/>
                          <a:cs typeface="+mn-cs"/>
                        </a:rPr>
                        <a:t>
 What's cooler than a playground?
A "Dare Zone" of course!
#SaradarBank #Creativity #Gravity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https://www.instagram.com/p/B2T2dFqHw-4/media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14686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- 2019-08-19 15:32:08</a:t>
                      </a:r>
                      <a:r>
                        <a:rPr kumimoji="0" lang="en-US" sz="1000" b="0" i="0" u="none" strike="noStrike" kern="1200" cap="none" spc="0" normalizeH="0" baseline="0" noProof="0">
                          <a:ln>
                            <a:noFill/>
                          </a:ln>
                          <a:solidFill>
                            <a:prstClr val="black"/>
                          </a:solidFill>
                          <a:effectLst/>
                          <a:uLnTx/>
                          <a:uFillTx/>
                          <a:latin typeface="+mn-lt"/>
                          <a:ea typeface="+mn-ea"/>
                          <a:cs typeface="+mn-cs"/>
                        </a:rPr>
                        <a:t>
 Live Rewards es la casa de viajes!
Book your entire trip on the link in our bio and travel the globe with Live Rewards loyalty program!
#SaradarBank #LoyaltyProgram #LiveRewards #Travel #Miles #Points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https://www.instagram.com/p/B1WH0GTnm6l/media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44881949"/>
                  </a:ext>
                </a:extLst>
              </a:tr>
            </a:tbl>
          </a:graphicData>
        </a:graphic>
      </p:graphicFrame>
      <p:sp>
        <p:nvSpPr>
          <p:cNvPr id="4" name="Text Placeholder 3">
            <a:extLst>
              <a:ext uri="{FF2B5EF4-FFF2-40B4-BE49-F238E27FC236}">
                <a16:creationId xmlns:a16="http://schemas.microsoft.com/office/drawing/2014/main" id="{DF4235C1-6376-47B6-80AB-F1A9BFDB32CF}"/>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1940716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7984C-FBE3-4A61-8F49-9D548C7F753C}"/>
              </a:ext>
            </a:extLst>
          </p:cNvPr>
          <p:cNvSpPr>
            <a:spLocks noGrp="1"/>
          </p:cNvSpPr>
          <p:nvPr>
            <p:ph type="title"/>
          </p:nvPr>
        </p:nvSpPr>
        <p:spPr/>
        <p:txBody>
          <a:bodyPr/>
          <a:lstStyle/>
          <a:p>
            <a:r>
              <a:rPr lang="en-US"/>
              <a:t>Instagram Posts Table | saradarbank - 8 of 12</a:t>
            </a:r>
          </a:p>
        </p:txBody>
      </p:sp>
      <p:graphicFrame>
        <p:nvGraphicFramePr>
          <p:cNvPr id="5" name="Table Placeholder 4">
            <a:extLst>
              <a:ext uri="{FF2B5EF4-FFF2-40B4-BE49-F238E27FC236}">
                <a16:creationId xmlns:a16="http://schemas.microsoft.com/office/drawing/2014/main" id="{ECB29DE8-0ACD-42A7-84BA-2450165E1C41}"/>
              </a:ext>
            </a:extLst>
          </p:cNvPr>
          <p:cNvGraphicFramePr>
            <a:graphicFrameLocks noGrp="1"/>
          </p:cNvGraphicFramePr>
          <p:nvPr>
            <p:ph type="tbl" sz="quarter" idx="13"/>
            <p:extLst>
              <p:ext uri="{D42A27DB-BD31-4B8C-83A1-F6EECF244321}">
                <p14:modId xmlns:p14="http://schemas.microsoft.com/office/powerpoint/2010/main" val="1518730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3399628"/>
                    </a:ext>
                  </a:extLst>
                </a:gridCol>
                <a:gridCol w="1810512">
                  <a:extLst>
                    <a:ext uri="{9D8B030D-6E8A-4147-A177-3AD203B41FA5}">
                      <a16:colId xmlns:a16="http://schemas.microsoft.com/office/drawing/2014/main" val="1806940720"/>
                    </a:ext>
                  </a:extLst>
                </a:gridCol>
                <a:gridCol w="822960">
                  <a:extLst>
                    <a:ext uri="{9D8B030D-6E8A-4147-A177-3AD203B41FA5}">
                      <a16:colId xmlns:a16="http://schemas.microsoft.com/office/drawing/2014/main" val="3501150847"/>
                    </a:ext>
                  </a:extLst>
                </a:gridCol>
                <a:gridCol w="822960">
                  <a:extLst>
                    <a:ext uri="{9D8B030D-6E8A-4147-A177-3AD203B41FA5}">
                      <a16:colId xmlns:a16="http://schemas.microsoft.com/office/drawing/2014/main" val="2977404375"/>
                    </a:ext>
                  </a:extLst>
                </a:gridCol>
                <a:gridCol w="822960">
                  <a:extLst>
                    <a:ext uri="{9D8B030D-6E8A-4147-A177-3AD203B41FA5}">
                      <a16:colId xmlns:a16="http://schemas.microsoft.com/office/drawing/2014/main" val="557426756"/>
                    </a:ext>
                  </a:extLst>
                </a:gridCol>
                <a:gridCol w="822960">
                  <a:extLst>
                    <a:ext uri="{9D8B030D-6E8A-4147-A177-3AD203B41FA5}">
                      <a16:colId xmlns:a16="http://schemas.microsoft.com/office/drawing/2014/main" val="1712022256"/>
                    </a:ext>
                  </a:extLst>
                </a:gridCol>
                <a:gridCol w="822960">
                  <a:extLst>
                    <a:ext uri="{9D8B030D-6E8A-4147-A177-3AD203B41FA5}">
                      <a16:colId xmlns:a16="http://schemas.microsoft.com/office/drawing/2014/main" val="704809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6647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- 2019-09-11 14:53:52</a:t>
                      </a:r>
                      <a:r>
                        <a:rPr kumimoji="0" lang="en-US" sz="1000" b="0" i="0" u="none" strike="noStrike" kern="1200" cap="none" spc="0" normalizeH="0" baseline="0" noProof="0">
                          <a:ln>
                            <a:noFill/>
                          </a:ln>
                          <a:solidFill>
                            <a:prstClr val="black"/>
                          </a:solidFill>
                          <a:effectLst/>
                          <a:uLnTx/>
                          <a:uFillTx/>
                          <a:latin typeface="+mn-lt"/>
                          <a:ea typeface="+mn-ea"/>
                          <a:cs typeface="+mn-cs"/>
                        </a:rPr>
                        <a:t>
 A new basketball court or the coolest "Operation Base"? #SaradarBank #Knowledge #Experience #UserExperience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https://www.instagram.com/p/B2RRtrQngdM/media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3031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- 2019-08-07 17:30:18</a:t>
                      </a:r>
                      <a:r>
                        <a:rPr kumimoji="0" lang="en-US" sz="1000" b="0" i="0" u="none" strike="noStrike" kern="1200" cap="none" spc="0" normalizeH="0" baseline="0" noProof="0">
                          <a:ln>
                            <a:noFill/>
                          </a:ln>
                          <a:solidFill>
                            <a:prstClr val="black"/>
                          </a:solidFill>
                          <a:effectLst/>
                          <a:uLnTx/>
                          <a:uFillTx/>
                          <a:latin typeface="+mn-lt"/>
                          <a:ea typeface="+mn-ea"/>
                          <a:cs typeface="+mn-cs"/>
                        </a:rPr>
                        <a:t>
 Learn how to adopt a mindset and business model fit for a digital economy, and how to look at and measure the right KPIs in our next workshop on August 20.
Register now on the link in our bio since places are limited! 
ihavelearnedacademy 
#SaradarBank #OnlineSales #Digital #BusinessModel #S17 #S17BySaradarBank
 #Lebanon #Beirut #Sodeco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https://www.instagram.com/p/B03b1LpnWNz/media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280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- 2019-09-09 16:33:24</a:t>
                      </a:r>
                      <a:r>
                        <a:rPr kumimoji="0" lang="en-US" sz="1000" b="0" i="0" u="none" strike="noStrike" kern="1200" cap="none" spc="0" normalizeH="0" baseline="0" noProof="0">
                          <a:ln>
                            <a:noFill/>
                          </a:ln>
                          <a:solidFill>
                            <a:prstClr val="black"/>
                          </a:solidFill>
                          <a:effectLst/>
                          <a:uLnTx/>
                          <a:uFillTx/>
                          <a:latin typeface="+mn-lt"/>
                          <a:ea typeface="+mn-ea"/>
                          <a:cs typeface="+mn-cs"/>
                        </a:rPr>
                        <a:t>
 A new running track in town?
#SaradarBank #BounceIdeas #Solutions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https://www.instagram.com/p/B2MThCMHg0q/media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25532482"/>
                  </a:ext>
                </a:extLst>
              </a:tr>
            </a:tbl>
          </a:graphicData>
        </a:graphic>
      </p:graphicFrame>
      <p:sp>
        <p:nvSpPr>
          <p:cNvPr id="4" name="Text Placeholder 3">
            <a:extLst>
              <a:ext uri="{FF2B5EF4-FFF2-40B4-BE49-F238E27FC236}">
                <a16:creationId xmlns:a16="http://schemas.microsoft.com/office/drawing/2014/main" id="{35CC955E-AEF1-46BB-89ED-136E76B4D2D1}"/>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3110459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09D2A-A181-4B3F-A000-50EA45887A0B}"/>
              </a:ext>
            </a:extLst>
          </p:cNvPr>
          <p:cNvSpPr>
            <a:spLocks noGrp="1"/>
          </p:cNvSpPr>
          <p:nvPr>
            <p:ph type="title"/>
          </p:nvPr>
        </p:nvSpPr>
        <p:spPr/>
        <p:txBody>
          <a:bodyPr/>
          <a:lstStyle/>
          <a:p>
            <a:r>
              <a:rPr lang="en-US"/>
              <a:t>Instagram Posts Table | saradarbank - 9 of 12</a:t>
            </a:r>
          </a:p>
        </p:txBody>
      </p:sp>
      <p:graphicFrame>
        <p:nvGraphicFramePr>
          <p:cNvPr id="5" name="Table Placeholder 4">
            <a:extLst>
              <a:ext uri="{FF2B5EF4-FFF2-40B4-BE49-F238E27FC236}">
                <a16:creationId xmlns:a16="http://schemas.microsoft.com/office/drawing/2014/main" id="{FB97ABFC-D707-4D17-9A55-336C0965A7A5}"/>
              </a:ext>
            </a:extLst>
          </p:cNvPr>
          <p:cNvGraphicFramePr>
            <a:graphicFrameLocks noGrp="1"/>
          </p:cNvGraphicFramePr>
          <p:nvPr>
            <p:ph type="tbl" sz="quarter" idx="13"/>
            <p:extLst>
              <p:ext uri="{D42A27DB-BD31-4B8C-83A1-F6EECF244321}">
                <p14:modId xmlns:p14="http://schemas.microsoft.com/office/powerpoint/2010/main" val="492613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30878965"/>
                    </a:ext>
                  </a:extLst>
                </a:gridCol>
                <a:gridCol w="1810512">
                  <a:extLst>
                    <a:ext uri="{9D8B030D-6E8A-4147-A177-3AD203B41FA5}">
                      <a16:colId xmlns:a16="http://schemas.microsoft.com/office/drawing/2014/main" val="1586633822"/>
                    </a:ext>
                  </a:extLst>
                </a:gridCol>
                <a:gridCol w="822960">
                  <a:extLst>
                    <a:ext uri="{9D8B030D-6E8A-4147-A177-3AD203B41FA5}">
                      <a16:colId xmlns:a16="http://schemas.microsoft.com/office/drawing/2014/main" val="131110857"/>
                    </a:ext>
                  </a:extLst>
                </a:gridCol>
                <a:gridCol w="822960">
                  <a:extLst>
                    <a:ext uri="{9D8B030D-6E8A-4147-A177-3AD203B41FA5}">
                      <a16:colId xmlns:a16="http://schemas.microsoft.com/office/drawing/2014/main" val="726457190"/>
                    </a:ext>
                  </a:extLst>
                </a:gridCol>
                <a:gridCol w="822960">
                  <a:extLst>
                    <a:ext uri="{9D8B030D-6E8A-4147-A177-3AD203B41FA5}">
                      <a16:colId xmlns:a16="http://schemas.microsoft.com/office/drawing/2014/main" val="4204948294"/>
                    </a:ext>
                  </a:extLst>
                </a:gridCol>
                <a:gridCol w="822960">
                  <a:extLst>
                    <a:ext uri="{9D8B030D-6E8A-4147-A177-3AD203B41FA5}">
                      <a16:colId xmlns:a16="http://schemas.microsoft.com/office/drawing/2014/main" val="1036031407"/>
                    </a:ext>
                  </a:extLst>
                </a:gridCol>
                <a:gridCol w="822960">
                  <a:extLst>
                    <a:ext uri="{9D8B030D-6E8A-4147-A177-3AD203B41FA5}">
                      <a16:colId xmlns:a16="http://schemas.microsoft.com/office/drawing/2014/main" val="761209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4065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- 2019-07-17 10:51:17</a:t>
                      </a:r>
                      <a:r>
                        <a:rPr kumimoji="0" lang="en-US" sz="1000" b="0" i="0" u="none" strike="noStrike" kern="1200" cap="none" spc="0" normalizeH="0" baseline="0" noProof="0">
                          <a:ln>
                            <a:noFill/>
                          </a:ln>
                          <a:solidFill>
                            <a:prstClr val="black"/>
                          </a:solidFill>
                          <a:effectLst/>
                          <a:uLnTx/>
                          <a:uFillTx/>
                          <a:latin typeface="+mn-lt"/>
                          <a:ea typeface="+mn-ea"/>
                          <a:cs typeface="+mn-cs"/>
                        </a:rPr>
                        <a:t>
 Imagine traveling in time to the future, what do you think banking will be like?💸 Let us know your thoughts in the comments below!
#SaradarBank #FutureOfBanking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https://www.instagram.com/p/B0ApfU_JG9W/media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060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- 2019-07-26 17:39:14</a:t>
                      </a:r>
                      <a:r>
                        <a:rPr kumimoji="0" lang="en-US" sz="1000" b="0" i="0" u="none" strike="noStrike" kern="1200" cap="none" spc="0" normalizeH="0" baseline="0" noProof="0">
                          <a:ln>
                            <a:noFill/>
                          </a:ln>
                          <a:solidFill>
                            <a:prstClr val="black"/>
                          </a:solidFill>
                          <a:effectLst/>
                          <a:uLnTx/>
                          <a:uFillTx/>
                          <a:latin typeface="+mn-lt"/>
                          <a:ea typeface="+mn-ea"/>
                          <a:cs typeface="+mn-cs"/>
                        </a:rPr>
                        <a:t>
 Do you have a business idea that has real potential?
Here are 5 tips on how to set up a perfect business plan!
Read more on the link in our bio.
#SaradarBank #BusinessPlan #Business #Tips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https://www.instagram.com/p/B0YjVHzJhcE/media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16130674"/>
                  </a:ext>
                </a:extLst>
              </a:tr>
            </a:tbl>
          </a:graphicData>
        </a:graphic>
      </p:graphicFrame>
      <p:sp>
        <p:nvSpPr>
          <p:cNvPr id="4" name="Text Placeholder 3">
            <a:extLst>
              <a:ext uri="{FF2B5EF4-FFF2-40B4-BE49-F238E27FC236}">
                <a16:creationId xmlns:a16="http://schemas.microsoft.com/office/drawing/2014/main" id="{CB83CE32-DB56-463C-85DE-A92257FD5C06}"/>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1935634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2CD6-24D0-45C1-9A3E-E878EDF46DB9}"/>
              </a:ext>
            </a:extLst>
          </p:cNvPr>
          <p:cNvSpPr>
            <a:spLocks noGrp="1"/>
          </p:cNvSpPr>
          <p:nvPr>
            <p:ph type="title"/>
          </p:nvPr>
        </p:nvSpPr>
        <p:spPr/>
        <p:txBody>
          <a:bodyPr/>
          <a:lstStyle/>
          <a:p>
            <a:r>
              <a:rPr lang="en-US"/>
              <a:t>Instagram Posts Table | saradarbank - 10 of 12</a:t>
            </a:r>
          </a:p>
        </p:txBody>
      </p:sp>
      <p:graphicFrame>
        <p:nvGraphicFramePr>
          <p:cNvPr id="5" name="Table Placeholder 4">
            <a:extLst>
              <a:ext uri="{FF2B5EF4-FFF2-40B4-BE49-F238E27FC236}">
                <a16:creationId xmlns:a16="http://schemas.microsoft.com/office/drawing/2014/main" id="{FAA7683A-94DA-4A85-B8AE-A7B674F47F11}"/>
              </a:ext>
            </a:extLst>
          </p:cNvPr>
          <p:cNvGraphicFramePr>
            <a:graphicFrameLocks noGrp="1"/>
          </p:cNvGraphicFramePr>
          <p:nvPr>
            <p:ph type="tbl" sz="quarter" idx="13"/>
            <p:extLst>
              <p:ext uri="{D42A27DB-BD31-4B8C-83A1-F6EECF244321}">
                <p14:modId xmlns:p14="http://schemas.microsoft.com/office/powerpoint/2010/main" val="1171517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96068796"/>
                    </a:ext>
                  </a:extLst>
                </a:gridCol>
                <a:gridCol w="1810512">
                  <a:extLst>
                    <a:ext uri="{9D8B030D-6E8A-4147-A177-3AD203B41FA5}">
                      <a16:colId xmlns:a16="http://schemas.microsoft.com/office/drawing/2014/main" val="1570287633"/>
                    </a:ext>
                  </a:extLst>
                </a:gridCol>
                <a:gridCol w="822960">
                  <a:extLst>
                    <a:ext uri="{9D8B030D-6E8A-4147-A177-3AD203B41FA5}">
                      <a16:colId xmlns:a16="http://schemas.microsoft.com/office/drawing/2014/main" val="3462684290"/>
                    </a:ext>
                  </a:extLst>
                </a:gridCol>
                <a:gridCol w="822960">
                  <a:extLst>
                    <a:ext uri="{9D8B030D-6E8A-4147-A177-3AD203B41FA5}">
                      <a16:colId xmlns:a16="http://schemas.microsoft.com/office/drawing/2014/main" val="2052492547"/>
                    </a:ext>
                  </a:extLst>
                </a:gridCol>
                <a:gridCol w="822960">
                  <a:extLst>
                    <a:ext uri="{9D8B030D-6E8A-4147-A177-3AD203B41FA5}">
                      <a16:colId xmlns:a16="http://schemas.microsoft.com/office/drawing/2014/main" val="2866186126"/>
                    </a:ext>
                  </a:extLst>
                </a:gridCol>
                <a:gridCol w="822960">
                  <a:extLst>
                    <a:ext uri="{9D8B030D-6E8A-4147-A177-3AD203B41FA5}">
                      <a16:colId xmlns:a16="http://schemas.microsoft.com/office/drawing/2014/main" val="2024270881"/>
                    </a:ext>
                  </a:extLst>
                </a:gridCol>
                <a:gridCol w="822960">
                  <a:extLst>
                    <a:ext uri="{9D8B030D-6E8A-4147-A177-3AD203B41FA5}">
                      <a16:colId xmlns:a16="http://schemas.microsoft.com/office/drawing/2014/main" val="145899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432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- 2019-09-25 11:18:40</a:t>
                      </a:r>
                      <a:r>
                        <a:rPr kumimoji="0" lang="en-US" sz="1000" b="0" i="0" u="none" strike="noStrike" kern="1200" cap="none" spc="0" normalizeH="0" baseline="0" noProof="0">
                          <a:ln>
                            <a:noFill/>
                          </a:ln>
                          <a:solidFill>
                            <a:prstClr val="black"/>
                          </a:solidFill>
                          <a:effectLst/>
                          <a:uLnTx/>
                          <a:uFillTx/>
                          <a:latin typeface="+mn-lt"/>
                          <a:ea typeface="+mn-ea"/>
                          <a:cs typeface="+mn-cs"/>
                        </a:rPr>
                        <a:t>
 Convenience, security and many other unique benefits; that’s all what Rami was looking for.
Apply now for our Mastercard Titanium Credit Card on the link in our bio!
#SaradarBank #Mastercard #MastercardMEA #Lebanon #CreditCard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https://www.instagram.com/p/B208RKjp7aO/media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5027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- 2019-09-10 09:19:40</a:t>
                      </a:r>
                      <a:r>
                        <a:rPr kumimoji="0" lang="en-US" sz="1000" b="0" i="0" u="none" strike="noStrike" kern="1200" cap="none" spc="0" normalizeH="0" baseline="0" noProof="0">
                          <a:ln>
                            <a:noFill/>
                          </a:ln>
                          <a:solidFill>
                            <a:prstClr val="black"/>
                          </a:solidFill>
                          <a:effectLst/>
                          <a:uLnTx/>
                          <a:uFillTx/>
                          <a:latin typeface="+mn-lt"/>
                          <a:ea typeface="+mn-ea"/>
                          <a:cs typeface="+mn-cs"/>
                        </a:rPr>
                        <a:t>
 They say that the secret to success is not only by what you know, but also by who you know.
Learn more about the art of networking from researching your network, interacting to following up.
Register now in our upcoming workshop on the link in our bio since places are limited!
#SaradarBank #S17 #Networking #S17BySaradarBank
#Lebanon #Beirut #Sodeco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https://www.instagram.com/p/B2OGufnJPK_/media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44174"/>
                  </a:ext>
                </a:extLst>
              </a:tr>
            </a:tbl>
          </a:graphicData>
        </a:graphic>
      </p:graphicFrame>
      <p:sp>
        <p:nvSpPr>
          <p:cNvPr id="4" name="Text Placeholder 3">
            <a:extLst>
              <a:ext uri="{FF2B5EF4-FFF2-40B4-BE49-F238E27FC236}">
                <a16:creationId xmlns:a16="http://schemas.microsoft.com/office/drawing/2014/main" id="{0132C53E-00E2-4F72-9C4B-AD0D6B58F72F}"/>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1585502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D22DE-ED5E-489A-B1F9-82C823060C17}"/>
              </a:ext>
            </a:extLst>
          </p:cNvPr>
          <p:cNvSpPr>
            <a:spLocks noGrp="1"/>
          </p:cNvSpPr>
          <p:nvPr>
            <p:ph type="title"/>
          </p:nvPr>
        </p:nvSpPr>
        <p:spPr/>
        <p:txBody>
          <a:bodyPr/>
          <a:lstStyle/>
          <a:p>
            <a:r>
              <a:rPr lang="en-US"/>
              <a:t>Instagram Posts Table | saradarbank - 11 of 12</a:t>
            </a:r>
          </a:p>
        </p:txBody>
      </p:sp>
      <p:graphicFrame>
        <p:nvGraphicFramePr>
          <p:cNvPr id="5" name="Table Placeholder 4">
            <a:extLst>
              <a:ext uri="{FF2B5EF4-FFF2-40B4-BE49-F238E27FC236}">
                <a16:creationId xmlns:a16="http://schemas.microsoft.com/office/drawing/2014/main" id="{76FE7D5A-C756-4013-9BC8-AFDFFCB24D54}"/>
              </a:ext>
            </a:extLst>
          </p:cNvPr>
          <p:cNvGraphicFramePr>
            <a:graphicFrameLocks noGrp="1"/>
          </p:cNvGraphicFramePr>
          <p:nvPr>
            <p:ph type="tbl" sz="quarter" idx="13"/>
            <p:extLst>
              <p:ext uri="{D42A27DB-BD31-4B8C-83A1-F6EECF244321}">
                <p14:modId xmlns:p14="http://schemas.microsoft.com/office/powerpoint/2010/main" val="368055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18285168"/>
                    </a:ext>
                  </a:extLst>
                </a:gridCol>
                <a:gridCol w="1810512">
                  <a:extLst>
                    <a:ext uri="{9D8B030D-6E8A-4147-A177-3AD203B41FA5}">
                      <a16:colId xmlns:a16="http://schemas.microsoft.com/office/drawing/2014/main" val="4046731403"/>
                    </a:ext>
                  </a:extLst>
                </a:gridCol>
                <a:gridCol w="822960">
                  <a:extLst>
                    <a:ext uri="{9D8B030D-6E8A-4147-A177-3AD203B41FA5}">
                      <a16:colId xmlns:a16="http://schemas.microsoft.com/office/drawing/2014/main" val="3574581667"/>
                    </a:ext>
                  </a:extLst>
                </a:gridCol>
                <a:gridCol w="822960">
                  <a:extLst>
                    <a:ext uri="{9D8B030D-6E8A-4147-A177-3AD203B41FA5}">
                      <a16:colId xmlns:a16="http://schemas.microsoft.com/office/drawing/2014/main" val="2559774017"/>
                    </a:ext>
                  </a:extLst>
                </a:gridCol>
                <a:gridCol w="822960">
                  <a:extLst>
                    <a:ext uri="{9D8B030D-6E8A-4147-A177-3AD203B41FA5}">
                      <a16:colId xmlns:a16="http://schemas.microsoft.com/office/drawing/2014/main" val="1017049075"/>
                    </a:ext>
                  </a:extLst>
                </a:gridCol>
                <a:gridCol w="822960">
                  <a:extLst>
                    <a:ext uri="{9D8B030D-6E8A-4147-A177-3AD203B41FA5}">
                      <a16:colId xmlns:a16="http://schemas.microsoft.com/office/drawing/2014/main" val="2036093213"/>
                    </a:ext>
                  </a:extLst>
                </a:gridCol>
                <a:gridCol w="822960">
                  <a:extLst>
                    <a:ext uri="{9D8B030D-6E8A-4147-A177-3AD203B41FA5}">
                      <a16:colId xmlns:a16="http://schemas.microsoft.com/office/drawing/2014/main" val="1153412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477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- 2019-08-08 16:58:26</a:t>
                      </a:r>
                      <a:r>
                        <a:rPr kumimoji="0" lang="en-US" sz="1000" b="0" i="0" u="none" strike="noStrike" kern="1200" cap="none" spc="0" normalizeH="0" baseline="0" noProof="0">
                          <a:ln>
                            <a:noFill/>
                          </a:ln>
                          <a:solidFill>
                            <a:prstClr val="black"/>
                          </a:solidFill>
                          <a:effectLst/>
                          <a:uLnTx/>
                          <a:uFillTx/>
                          <a:latin typeface="+mn-lt"/>
                          <a:ea typeface="+mn-ea"/>
                          <a:cs typeface="+mn-cs"/>
                        </a:rPr>
                        <a:t>
 Short on miles/points?
We’ve got you covered! Now, you can buy your missing points/miles instantly online.
Visit our revamped website on the link in bio to discover more!
#SaradarBank #NewFeature #LoyaltyProgram 
#LiveRewards #Points #Miles #Buy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https://www.instagram.com/p/B058-4dnjM5/media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40880121"/>
                  </a:ext>
                </a:extLst>
              </a:tr>
            </a:tbl>
          </a:graphicData>
        </a:graphic>
      </p:graphicFrame>
      <p:sp>
        <p:nvSpPr>
          <p:cNvPr id="4" name="Text Placeholder 3">
            <a:extLst>
              <a:ext uri="{FF2B5EF4-FFF2-40B4-BE49-F238E27FC236}">
                <a16:creationId xmlns:a16="http://schemas.microsoft.com/office/drawing/2014/main" id="{AA9FB308-7C93-4E37-99E6-100FD7AC949A}"/>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3764712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9034-CD9C-4966-B6D5-C67F3C7A56D3}"/>
              </a:ext>
            </a:extLst>
          </p:cNvPr>
          <p:cNvSpPr>
            <a:spLocks noGrp="1"/>
          </p:cNvSpPr>
          <p:nvPr>
            <p:ph type="title"/>
          </p:nvPr>
        </p:nvSpPr>
        <p:spPr/>
        <p:txBody>
          <a:bodyPr/>
          <a:lstStyle/>
          <a:p>
            <a:r>
              <a:rPr lang="en-US"/>
              <a:t>Instagram Posts Table | saradarbank - 12 of 12</a:t>
            </a:r>
          </a:p>
        </p:txBody>
      </p:sp>
      <p:graphicFrame>
        <p:nvGraphicFramePr>
          <p:cNvPr id="5" name="Table Placeholder 4">
            <a:extLst>
              <a:ext uri="{FF2B5EF4-FFF2-40B4-BE49-F238E27FC236}">
                <a16:creationId xmlns:a16="http://schemas.microsoft.com/office/drawing/2014/main" id="{A08FB775-3CDE-4504-A6E8-E2C21FA16558}"/>
              </a:ext>
            </a:extLst>
          </p:cNvPr>
          <p:cNvGraphicFramePr>
            <a:graphicFrameLocks noGrp="1"/>
          </p:cNvGraphicFramePr>
          <p:nvPr>
            <p:ph type="tbl" sz="quarter" idx="13"/>
            <p:extLst>
              <p:ext uri="{D42A27DB-BD31-4B8C-83A1-F6EECF244321}">
                <p14:modId xmlns:p14="http://schemas.microsoft.com/office/powerpoint/2010/main" val="3159230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24652526"/>
                    </a:ext>
                  </a:extLst>
                </a:gridCol>
                <a:gridCol w="1810512">
                  <a:extLst>
                    <a:ext uri="{9D8B030D-6E8A-4147-A177-3AD203B41FA5}">
                      <a16:colId xmlns:a16="http://schemas.microsoft.com/office/drawing/2014/main" val="3865192998"/>
                    </a:ext>
                  </a:extLst>
                </a:gridCol>
                <a:gridCol w="822960">
                  <a:extLst>
                    <a:ext uri="{9D8B030D-6E8A-4147-A177-3AD203B41FA5}">
                      <a16:colId xmlns:a16="http://schemas.microsoft.com/office/drawing/2014/main" val="1643413786"/>
                    </a:ext>
                  </a:extLst>
                </a:gridCol>
                <a:gridCol w="822960">
                  <a:extLst>
                    <a:ext uri="{9D8B030D-6E8A-4147-A177-3AD203B41FA5}">
                      <a16:colId xmlns:a16="http://schemas.microsoft.com/office/drawing/2014/main" val="2874180532"/>
                    </a:ext>
                  </a:extLst>
                </a:gridCol>
                <a:gridCol w="822960">
                  <a:extLst>
                    <a:ext uri="{9D8B030D-6E8A-4147-A177-3AD203B41FA5}">
                      <a16:colId xmlns:a16="http://schemas.microsoft.com/office/drawing/2014/main" val="1124788482"/>
                    </a:ext>
                  </a:extLst>
                </a:gridCol>
                <a:gridCol w="822960">
                  <a:extLst>
                    <a:ext uri="{9D8B030D-6E8A-4147-A177-3AD203B41FA5}">
                      <a16:colId xmlns:a16="http://schemas.microsoft.com/office/drawing/2014/main" val="69066916"/>
                    </a:ext>
                  </a:extLst>
                </a:gridCol>
                <a:gridCol w="822960">
                  <a:extLst>
                    <a:ext uri="{9D8B030D-6E8A-4147-A177-3AD203B41FA5}">
                      <a16:colId xmlns:a16="http://schemas.microsoft.com/office/drawing/2014/main" val="1386137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353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saradarbank - 2019-08-20 13:55:13</a:t>
                      </a:r>
                      <a:r>
                        <a:rPr kumimoji="0" lang="en-US" sz="1000" b="0" i="0" u="none" strike="noStrike" kern="1200" cap="none" spc="0" normalizeH="0" baseline="0" noProof="0">
                          <a:ln>
                            <a:noFill/>
                          </a:ln>
                          <a:solidFill>
                            <a:prstClr val="black"/>
                          </a:solidFill>
                          <a:effectLst/>
                          <a:uLnTx/>
                          <a:uFillTx/>
                          <a:latin typeface="+mn-lt"/>
                          <a:ea typeface="+mn-ea"/>
                          <a:cs typeface="+mn-cs"/>
                        </a:rPr>
                        <a:t>
 Our mobile app is here to make your life easier.
You can now recharge your Alfa or Touch prepaid mobile lines on our app with no additional charge!
Learn more on the link in our bio.
#SaradarBank #BankingMadeSimple #Banking #Lebanon #MobileApp #DigitalBanking #DigitalBank #GoDigital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https://www.instagram.com/p/B1Yhh8DHvG9/media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28.11.2019 12:53:52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02832899"/>
                  </a:ext>
                </a:extLst>
              </a:tr>
            </a:tbl>
          </a:graphicData>
        </a:graphic>
      </p:graphicFrame>
      <p:sp>
        <p:nvSpPr>
          <p:cNvPr id="4" name="Text Placeholder 3">
            <a:extLst>
              <a:ext uri="{FF2B5EF4-FFF2-40B4-BE49-F238E27FC236}">
                <a16:creationId xmlns:a16="http://schemas.microsoft.com/office/drawing/2014/main" id="{791855A1-AFB2-4AC5-A28F-D8AE36C51630}"/>
              </a:ext>
            </a:extLst>
          </p:cNvPr>
          <p:cNvSpPr>
            <a:spLocks noGrp="1"/>
          </p:cNvSpPr>
          <p:nvPr>
            <p:ph type="body" sz="quarter" idx="14"/>
          </p:nvPr>
        </p:nvSpPr>
        <p:spPr/>
        <p:txBody>
          <a:bodyPr/>
          <a:lstStyle/>
          <a:p>
            <a:r>
              <a:rPr lang="en-US"/>
              <a:t>01.07.2019 - 30.09.2019</a:t>
            </a:r>
          </a:p>
        </p:txBody>
      </p:sp>
    </p:spTree>
    <p:extLst>
      <p:ext uri="{BB962C8B-B14F-4D97-AF65-F5344CB8AC3E}">
        <p14:creationId xmlns:p14="http://schemas.microsoft.com/office/powerpoint/2010/main" val="18032448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873</Words>
  <Application>Microsoft Office PowerPoint</Application>
  <PresentationFormat>On-screen Show (4:3)</PresentationFormat>
  <Paragraphs>283</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Instagram Posts Table | saradarbank - 1 of 12</vt:lpstr>
      <vt:lpstr>Instagram Posts Table | saradarbank - 2 of 12</vt:lpstr>
      <vt:lpstr>Instagram Posts Table | saradarbank - 3 of 12</vt:lpstr>
      <vt:lpstr>Instagram Posts Table | saradarbank - 4 of 12</vt:lpstr>
      <vt:lpstr>Instagram Posts Table | saradarbank - 5 of 12</vt:lpstr>
      <vt:lpstr>Instagram Posts Table | saradarbank - 6 of 12</vt:lpstr>
      <vt:lpstr>Instagram Posts Table | saradarbank - 7 of 12</vt:lpstr>
      <vt:lpstr>Instagram Posts Table | saradarbank - 8 of 12</vt:lpstr>
      <vt:lpstr>Instagram Posts Table | saradarbank - 9 of 12</vt:lpstr>
      <vt:lpstr>Instagram Posts Table | saradarbank - 10 of 12</vt:lpstr>
      <vt:lpstr>Instagram Posts Table | saradarbank - 11 of 12</vt:lpstr>
      <vt:lpstr>Instagram Posts Table | saradarbank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saradarbank - 1 of 12</dc:title>
  <dc:creator>Frederik Peiniger</dc:creator>
  <cp:lastModifiedBy>Frederik Peiniger</cp:lastModifiedBy>
  <cp:revision>1</cp:revision>
  <dcterms:created xsi:type="dcterms:W3CDTF">2019-11-28T12:56:32Z</dcterms:created>
  <dcterms:modified xsi:type="dcterms:W3CDTF">2019-11-28T12:58:20Z</dcterms:modified>
</cp:coreProperties>
</file>