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1413F-7639-48D4-A630-887B8900545A}"/>
              </a:ext>
            </a:extLst>
          </p:cNvPr>
          <p:cNvSpPr>
            <a:spLocks noGrp="1"/>
          </p:cNvSpPr>
          <p:nvPr>
            <p:ph type="title"/>
          </p:nvPr>
        </p:nvSpPr>
        <p:spPr/>
        <p:txBody>
          <a:bodyPr/>
          <a:lstStyle/>
          <a:p>
            <a:r>
              <a:rPr lang="en-US"/>
              <a:t>Instagram Posts Table | BoConcept Lebanon - 1 of 18</a:t>
            </a:r>
          </a:p>
        </p:txBody>
      </p:sp>
      <p:graphicFrame>
        <p:nvGraphicFramePr>
          <p:cNvPr id="5" name="Table Placeholder 4">
            <a:extLst>
              <a:ext uri="{FF2B5EF4-FFF2-40B4-BE49-F238E27FC236}">
                <a16:creationId xmlns:a16="http://schemas.microsoft.com/office/drawing/2014/main" id="{DCB6858E-8216-4ADE-B002-AD208958C566}"/>
              </a:ext>
            </a:extLst>
          </p:cNvPr>
          <p:cNvGraphicFramePr>
            <a:graphicFrameLocks noGrp="1"/>
          </p:cNvGraphicFramePr>
          <p:nvPr>
            <p:ph type="tbl" sz="quarter" idx="13"/>
            <p:extLst>
              <p:ext uri="{D42A27DB-BD31-4B8C-83A1-F6EECF244321}">
                <p14:modId xmlns:p14="http://schemas.microsoft.com/office/powerpoint/2010/main" val="4075435771"/>
              </p:ext>
            </p:extLst>
          </p:nvPr>
        </p:nvGraphicFramePr>
        <p:xfrm>
          <a:off x="457200" y="1731963"/>
          <a:ext cx="8229600" cy="3754120"/>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67844015"/>
                    </a:ext>
                  </a:extLst>
                </a:gridCol>
                <a:gridCol w="987552">
                  <a:extLst>
                    <a:ext uri="{9D8B030D-6E8A-4147-A177-3AD203B41FA5}">
                      <a16:colId xmlns:a16="http://schemas.microsoft.com/office/drawing/2014/main" val="3274511859"/>
                    </a:ext>
                  </a:extLst>
                </a:gridCol>
                <a:gridCol w="987552">
                  <a:extLst>
                    <a:ext uri="{9D8B030D-6E8A-4147-A177-3AD203B41FA5}">
                      <a16:colId xmlns:a16="http://schemas.microsoft.com/office/drawing/2014/main" val="2204533028"/>
                    </a:ext>
                  </a:extLst>
                </a:gridCol>
                <a:gridCol w="987552">
                  <a:extLst>
                    <a:ext uri="{9D8B030D-6E8A-4147-A177-3AD203B41FA5}">
                      <a16:colId xmlns:a16="http://schemas.microsoft.com/office/drawing/2014/main" val="1807869634"/>
                    </a:ext>
                  </a:extLst>
                </a:gridCol>
                <a:gridCol w="987552">
                  <a:extLst>
                    <a:ext uri="{9D8B030D-6E8A-4147-A177-3AD203B41FA5}">
                      <a16:colId xmlns:a16="http://schemas.microsoft.com/office/drawing/2014/main" val="705237855"/>
                    </a:ext>
                  </a:extLst>
                </a:gridCol>
                <a:gridCol w="987552">
                  <a:extLst>
                    <a:ext uri="{9D8B030D-6E8A-4147-A177-3AD203B41FA5}">
                      <a16:colId xmlns:a16="http://schemas.microsoft.com/office/drawing/2014/main" val="646674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21021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boconceptlb - 2018-12-10 15:52:56 </a:t>
                      </a:r>
                      <a:r>
                        <a:rPr kumimoji="0" lang="en-US" sz="1000" b="0" i="0" u="none" strike="noStrike" kern="1200" cap="none" spc="0" normalizeH="0" baseline="0" noProof="0">
                          <a:ln>
                            <a:noFill/>
                          </a:ln>
                          <a:solidFill>
                            <a:prstClr val="black"/>
                          </a:solidFill>
                          <a:effectLst/>
                          <a:uLnTx/>
                          <a:uFillTx/>
                          <a:latin typeface="+mn-lt"/>
                          <a:ea typeface="+mn-ea"/>
                          <a:cs typeface="+mn-cs"/>
                        </a:rPr>
                        <a:t>
 Add elegant little masterpieces to your home interior.
#BoConcept #BoConceptLebanon #BoConceptlb #home #interior #interiordesign #design #furniture #piece #architecture #house #space #living #modern #modernfurniture #newfurniture #homedecor #decoration #furnituredesign #interiorstyle #interiorlovers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https://www.instagram.com/p/BrNYyfFAeFm/media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72668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boconceptlb - 2018-12-08 11:30:35 </a:t>
                      </a:r>
                      <a:r>
                        <a:rPr kumimoji="0" lang="en-US" sz="1000" b="0" i="0" u="none" strike="noStrike" kern="1200" cap="none" spc="0" normalizeH="0" baseline="0" noProof="0">
                          <a:ln>
                            <a:noFill/>
                          </a:ln>
                          <a:solidFill>
                            <a:prstClr val="black"/>
                          </a:solidFill>
                          <a:effectLst/>
                          <a:uLnTx/>
                          <a:uFillTx/>
                          <a:latin typeface="+mn-lt"/>
                          <a:ea typeface="+mn-ea"/>
                          <a:cs typeface="+mn-cs"/>
                        </a:rPr>
                        <a:t>
 Striking beauty, curvey shapes, and a seating comfort out of this world. Our Lucca, Reno, and Athena armchairs are not only beautiful from all angles, they almost call for you to come to sit down and relax.
#BoConcept #BoConceptLebanon #BoConceptlb #home #interior #interiordesign #design #furniture #piece #architecture #house #space #living #modern #modernfurniture #newfurniture #homedecor #decoration #furnituredesign #interiorstyle #interiorlovers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https://www.instagram.com/p/BrHxLOuDQsY/media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22596308"/>
                  </a:ext>
                </a:extLst>
              </a:tr>
            </a:tbl>
          </a:graphicData>
        </a:graphic>
      </p:graphicFrame>
      <p:sp>
        <p:nvSpPr>
          <p:cNvPr id="4" name="Text Placeholder 3">
            <a:extLst>
              <a:ext uri="{FF2B5EF4-FFF2-40B4-BE49-F238E27FC236}">
                <a16:creationId xmlns:a16="http://schemas.microsoft.com/office/drawing/2014/main" id="{04B81751-3293-4D5F-AF75-878A3AB5BE13}"/>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5503981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BC4BA-3E1B-46E7-911C-ED39FA380E6F}"/>
              </a:ext>
            </a:extLst>
          </p:cNvPr>
          <p:cNvSpPr>
            <a:spLocks noGrp="1"/>
          </p:cNvSpPr>
          <p:nvPr>
            <p:ph type="title"/>
          </p:nvPr>
        </p:nvSpPr>
        <p:spPr/>
        <p:txBody>
          <a:bodyPr/>
          <a:lstStyle/>
          <a:p>
            <a:r>
              <a:rPr lang="en-US"/>
              <a:t>Instagram Posts Table | BoConcept Lebanon - 2 of 18</a:t>
            </a:r>
          </a:p>
        </p:txBody>
      </p:sp>
      <p:graphicFrame>
        <p:nvGraphicFramePr>
          <p:cNvPr id="5" name="Table Placeholder 4">
            <a:extLst>
              <a:ext uri="{FF2B5EF4-FFF2-40B4-BE49-F238E27FC236}">
                <a16:creationId xmlns:a16="http://schemas.microsoft.com/office/drawing/2014/main" id="{29359EA8-B87D-424C-9D81-46835CB416D4}"/>
              </a:ext>
            </a:extLst>
          </p:cNvPr>
          <p:cNvGraphicFramePr>
            <a:graphicFrameLocks noGrp="1"/>
          </p:cNvGraphicFramePr>
          <p:nvPr>
            <p:ph type="tbl" sz="quarter" idx="13"/>
            <p:extLst>
              <p:ext uri="{D42A27DB-BD31-4B8C-83A1-F6EECF244321}">
                <p14:modId xmlns:p14="http://schemas.microsoft.com/office/powerpoint/2010/main" val="2942698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85410729"/>
                    </a:ext>
                  </a:extLst>
                </a:gridCol>
                <a:gridCol w="987552">
                  <a:extLst>
                    <a:ext uri="{9D8B030D-6E8A-4147-A177-3AD203B41FA5}">
                      <a16:colId xmlns:a16="http://schemas.microsoft.com/office/drawing/2014/main" val="1269761436"/>
                    </a:ext>
                  </a:extLst>
                </a:gridCol>
                <a:gridCol w="987552">
                  <a:extLst>
                    <a:ext uri="{9D8B030D-6E8A-4147-A177-3AD203B41FA5}">
                      <a16:colId xmlns:a16="http://schemas.microsoft.com/office/drawing/2014/main" val="4012654645"/>
                    </a:ext>
                  </a:extLst>
                </a:gridCol>
                <a:gridCol w="987552">
                  <a:extLst>
                    <a:ext uri="{9D8B030D-6E8A-4147-A177-3AD203B41FA5}">
                      <a16:colId xmlns:a16="http://schemas.microsoft.com/office/drawing/2014/main" val="3276027169"/>
                    </a:ext>
                  </a:extLst>
                </a:gridCol>
                <a:gridCol w="987552">
                  <a:extLst>
                    <a:ext uri="{9D8B030D-6E8A-4147-A177-3AD203B41FA5}">
                      <a16:colId xmlns:a16="http://schemas.microsoft.com/office/drawing/2014/main" val="1973252244"/>
                    </a:ext>
                  </a:extLst>
                </a:gridCol>
                <a:gridCol w="987552">
                  <a:extLst>
                    <a:ext uri="{9D8B030D-6E8A-4147-A177-3AD203B41FA5}">
                      <a16:colId xmlns:a16="http://schemas.microsoft.com/office/drawing/2014/main" val="3772194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169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boconceptlb - 2018-12-07 13:04:30 </a:t>
                      </a:r>
                      <a:r>
                        <a:rPr kumimoji="0" lang="en-US" sz="1000" b="0" i="0" u="none" strike="noStrike" kern="1200" cap="none" spc="0" normalizeH="0" baseline="0" noProof="0">
                          <a:ln>
                            <a:noFill/>
                          </a:ln>
                          <a:solidFill>
                            <a:prstClr val="black"/>
                          </a:solidFill>
                          <a:effectLst/>
                          <a:uLnTx/>
                          <a:uFillTx/>
                          <a:latin typeface="+mn-lt"/>
                          <a:ea typeface="+mn-ea"/>
                          <a:cs typeface="+mn-cs"/>
                        </a:rPr>
                        <a:t>
 Lounge like you’re at a trendy club in the stylish Veneto armchair, and let the Boston armchair cocoon you and relax to your full potential with the clever tilting function that turns into a recliner chair.
#BoConcept #BoConceptLebanon #BoConceptlb #home #interior #interiordesign #design #furniture #piece #architecture #house #space #living #modern #modernfurniture #newfurniture #homedecor #decoration #furnituredesign #interiorstyle #interiorlovers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https://www.instagram.com/p/BrFXITFDakt/media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88080989"/>
                  </a:ext>
                </a:extLst>
              </a:tr>
            </a:tbl>
          </a:graphicData>
        </a:graphic>
      </p:graphicFrame>
      <p:sp>
        <p:nvSpPr>
          <p:cNvPr id="4" name="Text Placeholder 3">
            <a:extLst>
              <a:ext uri="{FF2B5EF4-FFF2-40B4-BE49-F238E27FC236}">
                <a16:creationId xmlns:a16="http://schemas.microsoft.com/office/drawing/2014/main" id="{34F91778-F9E2-4AC0-BBE5-9D7FD9F86AC7}"/>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215284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6A87C-333D-42E5-9D73-DE5161433ADF}"/>
              </a:ext>
            </a:extLst>
          </p:cNvPr>
          <p:cNvSpPr>
            <a:spLocks noGrp="1"/>
          </p:cNvSpPr>
          <p:nvPr>
            <p:ph type="title"/>
          </p:nvPr>
        </p:nvSpPr>
        <p:spPr/>
        <p:txBody>
          <a:bodyPr/>
          <a:lstStyle/>
          <a:p>
            <a:r>
              <a:rPr lang="en-US"/>
              <a:t>Instagram Posts Table | BoConcept Lebanon - 3 of 18</a:t>
            </a:r>
          </a:p>
        </p:txBody>
      </p:sp>
      <p:graphicFrame>
        <p:nvGraphicFramePr>
          <p:cNvPr id="5" name="Table Placeholder 4">
            <a:extLst>
              <a:ext uri="{FF2B5EF4-FFF2-40B4-BE49-F238E27FC236}">
                <a16:creationId xmlns:a16="http://schemas.microsoft.com/office/drawing/2014/main" id="{46D55706-8D57-478E-A4EE-666F90304FD4}"/>
              </a:ext>
            </a:extLst>
          </p:cNvPr>
          <p:cNvGraphicFramePr>
            <a:graphicFrameLocks noGrp="1"/>
          </p:cNvGraphicFramePr>
          <p:nvPr>
            <p:ph type="tbl" sz="quarter" idx="13"/>
            <p:extLst>
              <p:ext uri="{D42A27DB-BD31-4B8C-83A1-F6EECF244321}">
                <p14:modId xmlns:p14="http://schemas.microsoft.com/office/powerpoint/2010/main" val="4259504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32786313"/>
                    </a:ext>
                  </a:extLst>
                </a:gridCol>
                <a:gridCol w="987552">
                  <a:extLst>
                    <a:ext uri="{9D8B030D-6E8A-4147-A177-3AD203B41FA5}">
                      <a16:colId xmlns:a16="http://schemas.microsoft.com/office/drawing/2014/main" val="326596589"/>
                    </a:ext>
                  </a:extLst>
                </a:gridCol>
                <a:gridCol w="987552">
                  <a:extLst>
                    <a:ext uri="{9D8B030D-6E8A-4147-A177-3AD203B41FA5}">
                      <a16:colId xmlns:a16="http://schemas.microsoft.com/office/drawing/2014/main" val="3506968777"/>
                    </a:ext>
                  </a:extLst>
                </a:gridCol>
                <a:gridCol w="987552">
                  <a:extLst>
                    <a:ext uri="{9D8B030D-6E8A-4147-A177-3AD203B41FA5}">
                      <a16:colId xmlns:a16="http://schemas.microsoft.com/office/drawing/2014/main" val="1815372925"/>
                    </a:ext>
                  </a:extLst>
                </a:gridCol>
                <a:gridCol w="987552">
                  <a:extLst>
                    <a:ext uri="{9D8B030D-6E8A-4147-A177-3AD203B41FA5}">
                      <a16:colId xmlns:a16="http://schemas.microsoft.com/office/drawing/2014/main" val="3007077837"/>
                    </a:ext>
                  </a:extLst>
                </a:gridCol>
                <a:gridCol w="987552">
                  <a:extLst>
                    <a:ext uri="{9D8B030D-6E8A-4147-A177-3AD203B41FA5}">
                      <a16:colId xmlns:a16="http://schemas.microsoft.com/office/drawing/2014/main" val="286534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2576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boconceptlb - 2018-11-30 12:02:07 </a:t>
                      </a:r>
                      <a:r>
                        <a:rPr kumimoji="0" lang="en-US" sz="1000" b="0" i="0" u="none" strike="noStrike" kern="1200" cap="none" spc="0" normalizeH="0" baseline="0" noProof="0">
                          <a:ln>
                            <a:noFill/>
                          </a:ln>
                          <a:solidFill>
                            <a:prstClr val="black"/>
                          </a:solidFill>
                          <a:effectLst/>
                          <a:uLnTx/>
                          <a:uFillTx/>
                          <a:latin typeface="+mn-lt"/>
                          <a:ea typeface="+mn-ea"/>
                          <a:cs typeface="+mn-cs"/>
                        </a:rPr>
                        <a:t>
 Sleep like an angel in the elegant Lugano bed.
Lift the frame and reveal plenty of storage space for extra bedding, thick winter blankets or perhaps even for hiding presents.
Featuring: Lugano storage bed, Basel side table, Florence chair, Cupertino desk, Kip floor lamp, and Waza rug.
#BoConcept #BoConceptLebanon #BoConceptlb #home #interior #interiordesign #design #furniture #piece #architecture #house #space #living #modern #modernfurniture #newfurniture #homedecor #decoration #furnituredesign #interiorstyle #interiorlovers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https://www.instagram.com/p/BqzObQ4D8Vm/media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43633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boconceptlb - 2018-11-28 16:27:09 </a:t>
                      </a:r>
                      <a:r>
                        <a:rPr kumimoji="0" lang="en-US" sz="1000" b="0" i="0" u="none" strike="noStrike" kern="1200" cap="none" spc="0" normalizeH="0" baseline="0" noProof="0">
                          <a:ln>
                            <a:noFill/>
                          </a:ln>
                          <a:solidFill>
                            <a:prstClr val="black"/>
                          </a:solidFill>
                          <a:effectLst/>
                          <a:uLnTx/>
                          <a:uFillTx/>
                          <a:latin typeface="+mn-lt"/>
                          <a:ea typeface="+mn-ea"/>
                          <a:cs typeface="+mn-cs"/>
                        </a:rPr>
                        <a:t>
 The clean lines of the Nantes design easily interact with the architectural features of the home.
#BoConcept #BoConceptLebanon #BoConceptlb #home #interior #interiordesign #design #furniture #piece #architecture #house #space #living #modern #modernfurniture #newfurniture #homedecor #decoration #furnituredesign #interiorstyle #interiorlovers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https://www.instagram.com/p/BqujKskjzir/media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2436814"/>
                  </a:ext>
                </a:extLst>
              </a:tr>
            </a:tbl>
          </a:graphicData>
        </a:graphic>
      </p:graphicFrame>
      <p:sp>
        <p:nvSpPr>
          <p:cNvPr id="4" name="Text Placeholder 3">
            <a:extLst>
              <a:ext uri="{FF2B5EF4-FFF2-40B4-BE49-F238E27FC236}">
                <a16:creationId xmlns:a16="http://schemas.microsoft.com/office/drawing/2014/main" id="{0A993882-E3F0-4162-96C0-AAD3D724EC9B}"/>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42500543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0FEB5-D5FF-47EC-9C49-D51F07FD6115}"/>
              </a:ext>
            </a:extLst>
          </p:cNvPr>
          <p:cNvSpPr>
            <a:spLocks noGrp="1"/>
          </p:cNvSpPr>
          <p:nvPr>
            <p:ph type="title"/>
          </p:nvPr>
        </p:nvSpPr>
        <p:spPr/>
        <p:txBody>
          <a:bodyPr/>
          <a:lstStyle/>
          <a:p>
            <a:r>
              <a:rPr lang="en-US"/>
              <a:t>Instagram Posts Table | BoConcept Lebanon - 4 of 18</a:t>
            </a:r>
          </a:p>
        </p:txBody>
      </p:sp>
      <p:graphicFrame>
        <p:nvGraphicFramePr>
          <p:cNvPr id="5" name="Table Placeholder 4">
            <a:extLst>
              <a:ext uri="{FF2B5EF4-FFF2-40B4-BE49-F238E27FC236}">
                <a16:creationId xmlns:a16="http://schemas.microsoft.com/office/drawing/2014/main" id="{AB573624-4BAE-4BAE-BFF5-D062C06887C9}"/>
              </a:ext>
            </a:extLst>
          </p:cNvPr>
          <p:cNvGraphicFramePr>
            <a:graphicFrameLocks noGrp="1"/>
          </p:cNvGraphicFramePr>
          <p:nvPr>
            <p:ph type="tbl" sz="quarter" idx="13"/>
            <p:extLst>
              <p:ext uri="{D42A27DB-BD31-4B8C-83A1-F6EECF244321}">
                <p14:modId xmlns:p14="http://schemas.microsoft.com/office/powerpoint/2010/main" val="1404019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80385596"/>
                    </a:ext>
                  </a:extLst>
                </a:gridCol>
                <a:gridCol w="987552">
                  <a:extLst>
                    <a:ext uri="{9D8B030D-6E8A-4147-A177-3AD203B41FA5}">
                      <a16:colId xmlns:a16="http://schemas.microsoft.com/office/drawing/2014/main" val="1771749231"/>
                    </a:ext>
                  </a:extLst>
                </a:gridCol>
                <a:gridCol w="987552">
                  <a:extLst>
                    <a:ext uri="{9D8B030D-6E8A-4147-A177-3AD203B41FA5}">
                      <a16:colId xmlns:a16="http://schemas.microsoft.com/office/drawing/2014/main" val="3797105945"/>
                    </a:ext>
                  </a:extLst>
                </a:gridCol>
                <a:gridCol w="987552">
                  <a:extLst>
                    <a:ext uri="{9D8B030D-6E8A-4147-A177-3AD203B41FA5}">
                      <a16:colId xmlns:a16="http://schemas.microsoft.com/office/drawing/2014/main" val="2877226908"/>
                    </a:ext>
                  </a:extLst>
                </a:gridCol>
                <a:gridCol w="987552">
                  <a:extLst>
                    <a:ext uri="{9D8B030D-6E8A-4147-A177-3AD203B41FA5}">
                      <a16:colId xmlns:a16="http://schemas.microsoft.com/office/drawing/2014/main" val="2692686959"/>
                    </a:ext>
                  </a:extLst>
                </a:gridCol>
                <a:gridCol w="987552">
                  <a:extLst>
                    <a:ext uri="{9D8B030D-6E8A-4147-A177-3AD203B41FA5}">
                      <a16:colId xmlns:a16="http://schemas.microsoft.com/office/drawing/2014/main" val="1319354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2297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boconceptlb - 2018-11-26 13:36:37 </a:t>
                      </a:r>
                      <a:r>
                        <a:rPr kumimoji="0" lang="en-US" sz="1000" b="0" i="0" u="none" strike="noStrike" kern="1200" cap="none" spc="0" normalizeH="0" baseline="0" noProof="0">
                          <a:ln>
                            <a:noFill/>
                          </a:ln>
                          <a:solidFill>
                            <a:prstClr val="black"/>
                          </a:solidFill>
                          <a:effectLst/>
                          <a:uLnTx/>
                          <a:uFillTx/>
                          <a:latin typeface="+mn-lt"/>
                          <a:ea typeface="+mn-ea"/>
                          <a:cs typeface="+mn-cs"/>
                        </a:rPr>
                        <a:t>
 The Osaka sofa is phenomenal with its dusty rose hue, a soft tone to add vibrancy to small rooms and is a way to feel that your living room is a garden of peace and relaxation as the cooler weather propels us indoors. 
#BoConcept #BoConceptLebanon #BoConceptlb #NewCollection2019 #home #interior #interiordesign #design #furniture #piece #architecture #house #space #living #modern #modernfurniture #newfurniture #homedecor #decoration #furnituredesign #interiorstyle #interiorlovers #interiorforyou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https://www.instagram.com/p/BqpGD6rDsVO/media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25346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boconceptlb - 2018-11-21 18:26:49 </a:t>
                      </a:r>
                      <a:r>
                        <a:rPr kumimoji="0" lang="en-US" sz="1000" b="0" i="0" u="none" strike="noStrike" kern="1200" cap="none" spc="0" normalizeH="0" baseline="0" noProof="0">
                          <a:ln>
                            <a:noFill/>
                          </a:ln>
                          <a:solidFill>
                            <a:prstClr val="black"/>
                          </a:solidFill>
                          <a:effectLst/>
                          <a:uLnTx/>
                          <a:uFillTx/>
                          <a:latin typeface="+mn-lt"/>
                          <a:ea typeface="+mn-ea"/>
                          <a:cs typeface="+mn-cs"/>
                        </a:rPr>
                        <a:t>
 Happy Independence Day from all of us at BoConcept. #BoConceptLebanon #BoConceptlb #HappyIndependenceDay #Lebanon #Beirut 
#home #interior #interiordesign #furniture #architecture #house #living #modern #modernfurniture #homedecor #furnituredesign #interiorstyle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https://www.instagram.com/p/BqcvS_eDyQT/media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01522071"/>
                  </a:ext>
                </a:extLst>
              </a:tr>
            </a:tbl>
          </a:graphicData>
        </a:graphic>
      </p:graphicFrame>
      <p:sp>
        <p:nvSpPr>
          <p:cNvPr id="4" name="Text Placeholder 3">
            <a:extLst>
              <a:ext uri="{FF2B5EF4-FFF2-40B4-BE49-F238E27FC236}">
                <a16:creationId xmlns:a16="http://schemas.microsoft.com/office/drawing/2014/main" id="{32137A48-EBAB-4344-95A2-0A3F394A93ED}"/>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4980006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5581E-EF7F-4E1D-9479-1E2AF1965FFB}"/>
              </a:ext>
            </a:extLst>
          </p:cNvPr>
          <p:cNvSpPr>
            <a:spLocks noGrp="1"/>
          </p:cNvSpPr>
          <p:nvPr>
            <p:ph type="title"/>
          </p:nvPr>
        </p:nvSpPr>
        <p:spPr/>
        <p:txBody>
          <a:bodyPr/>
          <a:lstStyle/>
          <a:p>
            <a:r>
              <a:rPr lang="en-US"/>
              <a:t>Instagram Posts Table | BoConcept Lebanon - 5 of 18</a:t>
            </a:r>
          </a:p>
        </p:txBody>
      </p:sp>
      <p:graphicFrame>
        <p:nvGraphicFramePr>
          <p:cNvPr id="5" name="Table Placeholder 4">
            <a:extLst>
              <a:ext uri="{FF2B5EF4-FFF2-40B4-BE49-F238E27FC236}">
                <a16:creationId xmlns:a16="http://schemas.microsoft.com/office/drawing/2014/main" id="{0EABA73A-8D3B-4C6C-AF93-C3CF408240E0}"/>
              </a:ext>
            </a:extLst>
          </p:cNvPr>
          <p:cNvGraphicFramePr>
            <a:graphicFrameLocks noGrp="1"/>
          </p:cNvGraphicFramePr>
          <p:nvPr>
            <p:ph type="tbl" sz="quarter" idx="13"/>
            <p:extLst>
              <p:ext uri="{D42A27DB-BD31-4B8C-83A1-F6EECF244321}">
                <p14:modId xmlns:p14="http://schemas.microsoft.com/office/powerpoint/2010/main" val="1914453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09339224"/>
                    </a:ext>
                  </a:extLst>
                </a:gridCol>
                <a:gridCol w="987552">
                  <a:extLst>
                    <a:ext uri="{9D8B030D-6E8A-4147-A177-3AD203B41FA5}">
                      <a16:colId xmlns:a16="http://schemas.microsoft.com/office/drawing/2014/main" val="828877450"/>
                    </a:ext>
                  </a:extLst>
                </a:gridCol>
                <a:gridCol w="987552">
                  <a:extLst>
                    <a:ext uri="{9D8B030D-6E8A-4147-A177-3AD203B41FA5}">
                      <a16:colId xmlns:a16="http://schemas.microsoft.com/office/drawing/2014/main" val="1917856290"/>
                    </a:ext>
                  </a:extLst>
                </a:gridCol>
                <a:gridCol w="987552">
                  <a:extLst>
                    <a:ext uri="{9D8B030D-6E8A-4147-A177-3AD203B41FA5}">
                      <a16:colId xmlns:a16="http://schemas.microsoft.com/office/drawing/2014/main" val="773814259"/>
                    </a:ext>
                  </a:extLst>
                </a:gridCol>
                <a:gridCol w="987552">
                  <a:extLst>
                    <a:ext uri="{9D8B030D-6E8A-4147-A177-3AD203B41FA5}">
                      <a16:colId xmlns:a16="http://schemas.microsoft.com/office/drawing/2014/main" val="2068500635"/>
                    </a:ext>
                  </a:extLst>
                </a:gridCol>
                <a:gridCol w="987552">
                  <a:extLst>
                    <a:ext uri="{9D8B030D-6E8A-4147-A177-3AD203B41FA5}">
                      <a16:colId xmlns:a16="http://schemas.microsoft.com/office/drawing/2014/main" val="2236723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1047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boconceptlb - 2018-11-19 15:58:46 </a:t>
                      </a:r>
                      <a:r>
                        <a:rPr kumimoji="0" lang="en-US" sz="1000" b="0" i="0" u="none" strike="noStrike" kern="1200" cap="none" spc="0" normalizeH="0" baseline="0" noProof="0">
                          <a:ln>
                            <a:noFill/>
                          </a:ln>
                          <a:solidFill>
                            <a:prstClr val="black"/>
                          </a:solidFill>
                          <a:effectLst/>
                          <a:uLnTx/>
                          <a:uFillTx/>
                          <a:latin typeface="+mn-lt"/>
                          <a:ea typeface="+mn-ea"/>
                          <a:cs typeface="+mn-cs"/>
                        </a:rPr>
                        <a:t>
 10 Years of an Icon!
We're celebrating 10 years of Imola. See more at BoConcept.com 
#BoConceptLebanon #BoConceptlb #BoConcept #design #designinspiration #designer #craftsman #art #icon #limitededition #NewCollection2019
#home #interior #interiordesign #design #furniture #piece #architecture #house #space #living #modern #modernfurniture #newfurniture #homedecor #decoration #furnituredesign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https://www.instagram.com/p/BqXUw03DPiu/media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39950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boconceptlb - 2018-11-15 10:11:42 </a:t>
                      </a:r>
                      <a:r>
                        <a:rPr kumimoji="0" lang="en-US" sz="1000" b="0" i="0" u="none" strike="noStrike" kern="1200" cap="none" spc="0" normalizeH="0" baseline="0" noProof="0">
                          <a:ln>
                            <a:noFill/>
                          </a:ln>
                          <a:solidFill>
                            <a:prstClr val="black"/>
                          </a:solidFill>
                          <a:effectLst/>
                          <a:uLnTx/>
                          <a:uFillTx/>
                          <a:latin typeface="+mn-lt"/>
                          <a:ea typeface="+mn-ea"/>
                          <a:cs typeface="+mn-cs"/>
                        </a:rPr>
                        <a:t>
 Benefit from up to 40% reduction on BoConcept design items.
Join us at BoConcept's showrooms as we celebrate the end of our artistic collaborative platform "Space &amp; Stories" and the beginning of our Design Week this month. #BoConcept #BoDesignWeek #BoConceptLebanon #DesignWeek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https://www.instagram.com/p/BqMZ3akg6-2/media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80768051"/>
                  </a:ext>
                </a:extLst>
              </a:tr>
            </a:tbl>
          </a:graphicData>
        </a:graphic>
      </p:graphicFrame>
      <p:sp>
        <p:nvSpPr>
          <p:cNvPr id="4" name="Text Placeholder 3">
            <a:extLst>
              <a:ext uri="{FF2B5EF4-FFF2-40B4-BE49-F238E27FC236}">
                <a16:creationId xmlns:a16="http://schemas.microsoft.com/office/drawing/2014/main" id="{6F9EDFFD-811D-4FC6-84AB-9E501E1397BF}"/>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496277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3EF5D-96B1-44E8-A617-B52D6CCD1B5D}"/>
              </a:ext>
            </a:extLst>
          </p:cNvPr>
          <p:cNvSpPr>
            <a:spLocks noGrp="1"/>
          </p:cNvSpPr>
          <p:nvPr>
            <p:ph type="title"/>
          </p:nvPr>
        </p:nvSpPr>
        <p:spPr/>
        <p:txBody>
          <a:bodyPr/>
          <a:lstStyle/>
          <a:p>
            <a:r>
              <a:rPr lang="en-US"/>
              <a:t>Instagram Posts Table | BoConcept Lebanon - 6 of 18</a:t>
            </a:r>
          </a:p>
        </p:txBody>
      </p:sp>
      <p:graphicFrame>
        <p:nvGraphicFramePr>
          <p:cNvPr id="5" name="Table Placeholder 4">
            <a:extLst>
              <a:ext uri="{FF2B5EF4-FFF2-40B4-BE49-F238E27FC236}">
                <a16:creationId xmlns:a16="http://schemas.microsoft.com/office/drawing/2014/main" id="{FA78A040-D81F-410D-93BE-0658922F9774}"/>
              </a:ext>
            </a:extLst>
          </p:cNvPr>
          <p:cNvGraphicFramePr>
            <a:graphicFrameLocks noGrp="1"/>
          </p:cNvGraphicFramePr>
          <p:nvPr>
            <p:ph type="tbl" sz="quarter" idx="13"/>
            <p:extLst>
              <p:ext uri="{D42A27DB-BD31-4B8C-83A1-F6EECF244321}">
                <p14:modId xmlns:p14="http://schemas.microsoft.com/office/powerpoint/2010/main" val="1189139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29392860"/>
                    </a:ext>
                  </a:extLst>
                </a:gridCol>
                <a:gridCol w="987552">
                  <a:extLst>
                    <a:ext uri="{9D8B030D-6E8A-4147-A177-3AD203B41FA5}">
                      <a16:colId xmlns:a16="http://schemas.microsoft.com/office/drawing/2014/main" val="1528864533"/>
                    </a:ext>
                  </a:extLst>
                </a:gridCol>
                <a:gridCol w="987552">
                  <a:extLst>
                    <a:ext uri="{9D8B030D-6E8A-4147-A177-3AD203B41FA5}">
                      <a16:colId xmlns:a16="http://schemas.microsoft.com/office/drawing/2014/main" val="2196807477"/>
                    </a:ext>
                  </a:extLst>
                </a:gridCol>
                <a:gridCol w="987552">
                  <a:extLst>
                    <a:ext uri="{9D8B030D-6E8A-4147-A177-3AD203B41FA5}">
                      <a16:colId xmlns:a16="http://schemas.microsoft.com/office/drawing/2014/main" val="3397884107"/>
                    </a:ext>
                  </a:extLst>
                </a:gridCol>
                <a:gridCol w="987552">
                  <a:extLst>
                    <a:ext uri="{9D8B030D-6E8A-4147-A177-3AD203B41FA5}">
                      <a16:colId xmlns:a16="http://schemas.microsoft.com/office/drawing/2014/main" val="2432665161"/>
                    </a:ext>
                  </a:extLst>
                </a:gridCol>
                <a:gridCol w="987552">
                  <a:extLst>
                    <a:ext uri="{9D8B030D-6E8A-4147-A177-3AD203B41FA5}">
                      <a16:colId xmlns:a16="http://schemas.microsoft.com/office/drawing/2014/main" val="3645525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52390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boconceptlb - 2018-11-13 12:08:34 </a:t>
                      </a:r>
                      <a:r>
                        <a:rPr kumimoji="0" lang="en-US" sz="1000" b="0" i="0" u="none" strike="noStrike" kern="1200" cap="none" spc="0" normalizeH="0" baseline="0" noProof="0">
                          <a:ln>
                            <a:noFill/>
                          </a:ln>
                          <a:solidFill>
                            <a:prstClr val="black"/>
                          </a:solidFill>
                          <a:effectLst/>
                          <a:uLnTx/>
                          <a:uFillTx/>
                          <a:latin typeface="+mn-lt"/>
                          <a:ea typeface="+mn-ea"/>
                          <a:cs typeface="+mn-cs"/>
                        </a:rPr>
                        <a:t>
 Some pieces need an extra hand to find their true calling! Discover how nayeffrancis intervenes on BoConcept items in a limited edition creation; The crown jewel of our Space and Stories.
#BoConcept #SpaceandStories #BoConceptLebanon #BoConceptlb #home #interior #interiordesign #design #furniture #piece #architecture #house #space #living #modern #modernfurniture #newfurniture #homedecor #decoration #furnituredesign #limitededition #interiorstyle #interiorlovers #interiorforyou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https://www.instagram.com/p/BqHdpjVDfcH/media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6925597"/>
                  </a:ext>
                </a:extLst>
              </a:tr>
            </a:tbl>
          </a:graphicData>
        </a:graphic>
      </p:graphicFrame>
      <p:sp>
        <p:nvSpPr>
          <p:cNvPr id="4" name="Text Placeholder 3">
            <a:extLst>
              <a:ext uri="{FF2B5EF4-FFF2-40B4-BE49-F238E27FC236}">
                <a16:creationId xmlns:a16="http://schemas.microsoft.com/office/drawing/2014/main" id="{95163578-70D7-4A36-A52B-9907EB313B54}"/>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735635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4E6D9-B4E1-4AD5-A3CF-8329BBA7E423}"/>
              </a:ext>
            </a:extLst>
          </p:cNvPr>
          <p:cNvSpPr>
            <a:spLocks noGrp="1"/>
          </p:cNvSpPr>
          <p:nvPr>
            <p:ph type="title"/>
          </p:nvPr>
        </p:nvSpPr>
        <p:spPr/>
        <p:txBody>
          <a:bodyPr/>
          <a:lstStyle/>
          <a:p>
            <a:r>
              <a:rPr lang="en-US"/>
              <a:t>Instagram Posts Table | BoConcept Lebanon - 7 of 18</a:t>
            </a:r>
          </a:p>
        </p:txBody>
      </p:sp>
      <p:graphicFrame>
        <p:nvGraphicFramePr>
          <p:cNvPr id="5" name="Table Placeholder 4">
            <a:extLst>
              <a:ext uri="{FF2B5EF4-FFF2-40B4-BE49-F238E27FC236}">
                <a16:creationId xmlns:a16="http://schemas.microsoft.com/office/drawing/2014/main" id="{7ED002D9-D347-4753-850C-1C6761A33E3A}"/>
              </a:ext>
            </a:extLst>
          </p:cNvPr>
          <p:cNvGraphicFramePr>
            <a:graphicFrameLocks noGrp="1"/>
          </p:cNvGraphicFramePr>
          <p:nvPr>
            <p:ph type="tbl" sz="quarter" idx="13"/>
            <p:extLst>
              <p:ext uri="{D42A27DB-BD31-4B8C-83A1-F6EECF244321}">
                <p14:modId xmlns:p14="http://schemas.microsoft.com/office/powerpoint/2010/main" val="3707528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47503229"/>
                    </a:ext>
                  </a:extLst>
                </a:gridCol>
                <a:gridCol w="987552">
                  <a:extLst>
                    <a:ext uri="{9D8B030D-6E8A-4147-A177-3AD203B41FA5}">
                      <a16:colId xmlns:a16="http://schemas.microsoft.com/office/drawing/2014/main" val="3346817525"/>
                    </a:ext>
                  </a:extLst>
                </a:gridCol>
                <a:gridCol w="987552">
                  <a:extLst>
                    <a:ext uri="{9D8B030D-6E8A-4147-A177-3AD203B41FA5}">
                      <a16:colId xmlns:a16="http://schemas.microsoft.com/office/drawing/2014/main" val="962901335"/>
                    </a:ext>
                  </a:extLst>
                </a:gridCol>
                <a:gridCol w="987552">
                  <a:extLst>
                    <a:ext uri="{9D8B030D-6E8A-4147-A177-3AD203B41FA5}">
                      <a16:colId xmlns:a16="http://schemas.microsoft.com/office/drawing/2014/main" val="1544445714"/>
                    </a:ext>
                  </a:extLst>
                </a:gridCol>
                <a:gridCol w="987552">
                  <a:extLst>
                    <a:ext uri="{9D8B030D-6E8A-4147-A177-3AD203B41FA5}">
                      <a16:colId xmlns:a16="http://schemas.microsoft.com/office/drawing/2014/main" val="1836382496"/>
                    </a:ext>
                  </a:extLst>
                </a:gridCol>
                <a:gridCol w="987552">
                  <a:extLst>
                    <a:ext uri="{9D8B030D-6E8A-4147-A177-3AD203B41FA5}">
                      <a16:colId xmlns:a16="http://schemas.microsoft.com/office/drawing/2014/main" val="210895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65764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boconceptlb - 2018-11-10 15:05:24 </a:t>
                      </a:r>
                      <a:r>
                        <a:rPr kumimoji="0" lang="en-US" sz="1000" b="0" i="0" u="none" strike="noStrike" kern="1200" cap="none" spc="0" normalizeH="0" baseline="0" noProof="0">
                          <a:ln>
                            <a:noFill/>
                          </a:ln>
                          <a:solidFill>
                            <a:prstClr val="black"/>
                          </a:solidFill>
                          <a:effectLst/>
                          <a:uLnTx/>
                          <a:uFillTx/>
                          <a:latin typeface="+mn-lt"/>
                          <a:ea typeface="+mn-ea"/>
                          <a:cs typeface="+mn-cs"/>
                        </a:rPr>
                        <a:t>
 The ceramic and matte black Madrid coffee table is an excellent addition to each room, a piece that is both fashionable and modular. #BoConcept #NewCollection #ShedTheOldBringInTheNew
Featuring: Carlton sofa with lounging unit and Bordeaux wall unit.
#BoConceptLebanon #BoConceptlb #NewCollection2019 #home #interior #interiordesign #design #furniture #piece #architecture #house #space #living #modern #modernfurniture #newfurniture #homedecor #decoration #furnituredesign #interiorstyle #interiorlovers #interiorforyou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https://www.instagram.com/p/BqADgInj_mf/media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0353205"/>
                  </a:ext>
                </a:extLst>
              </a:tr>
            </a:tbl>
          </a:graphicData>
        </a:graphic>
      </p:graphicFrame>
      <p:sp>
        <p:nvSpPr>
          <p:cNvPr id="4" name="Text Placeholder 3">
            <a:extLst>
              <a:ext uri="{FF2B5EF4-FFF2-40B4-BE49-F238E27FC236}">
                <a16:creationId xmlns:a16="http://schemas.microsoft.com/office/drawing/2014/main" id="{1B4A1903-0391-4D9B-A109-9A6CA89EC6E2}"/>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6591755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C10DB-FB44-4742-82C2-947589400955}"/>
              </a:ext>
            </a:extLst>
          </p:cNvPr>
          <p:cNvSpPr>
            <a:spLocks noGrp="1"/>
          </p:cNvSpPr>
          <p:nvPr>
            <p:ph type="title"/>
          </p:nvPr>
        </p:nvSpPr>
        <p:spPr/>
        <p:txBody>
          <a:bodyPr/>
          <a:lstStyle/>
          <a:p>
            <a:r>
              <a:rPr lang="en-US"/>
              <a:t>Instagram Posts Table | BoConcept Lebanon - 8 of 18</a:t>
            </a:r>
          </a:p>
        </p:txBody>
      </p:sp>
      <p:graphicFrame>
        <p:nvGraphicFramePr>
          <p:cNvPr id="5" name="Table Placeholder 4">
            <a:extLst>
              <a:ext uri="{FF2B5EF4-FFF2-40B4-BE49-F238E27FC236}">
                <a16:creationId xmlns:a16="http://schemas.microsoft.com/office/drawing/2014/main" id="{EDF6CEB8-4DE0-4E57-BDA4-BDC07FD2F487}"/>
              </a:ext>
            </a:extLst>
          </p:cNvPr>
          <p:cNvGraphicFramePr>
            <a:graphicFrameLocks noGrp="1"/>
          </p:cNvGraphicFramePr>
          <p:nvPr>
            <p:ph type="tbl" sz="quarter" idx="13"/>
            <p:extLst>
              <p:ext uri="{D42A27DB-BD31-4B8C-83A1-F6EECF244321}">
                <p14:modId xmlns:p14="http://schemas.microsoft.com/office/powerpoint/2010/main" val="1828033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25342887"/>
                    </a:ext>
                  </a:extLst>
                </a:gridCol>
                <a:gridCol w="987552">
                  <a:extLst>
                    <a:ext uri="{9D8B030D-6E8A-4147-A177-3AD203B41FA5}">
                      <a16:colId xmlns:a16="http://schemas.microsoft.com/office/drawing/2014/main" val="4131007301"/>
                    </a:ext>
                  </a:extLst>
                </a:gridCol>
                <a:gridCol w="987552">
                  <a:extLst>
                    <a:ext uri="{9D8B030D-6E8A-4147-A177-3AD203B41FA5}">
                      <a16:colId xmlns:a16="http://schemas.microsoft.com/office/drawing/2014/main" val="3089447162"/>
                    </a:ext>
                  </a:extLst>
                </a:gridCol>
                <a:gridCol w="987552">
                  <a:extLst>
                    <a:ext uri="{9D8B030D-6E8A-4147-A177-3AD203B41FA5}">
                      <a16:colId xmlns:a16="http://schemas.microsoft.com/office/drawing/2014/main" val="299226114"/>
                    </a:ext>
                  </a:extLst>
                </a:gridCol>
                <a:gridCol w="987552">
                  <a:extLst>
                    <a:ext uri="{9D8B030D-6E8A-4147-A177-3AD203B41FA5}">
                      <a16:colId xmlns:a16="http://schemas.microsoft.com/office/drawing/2014/main" val="3166667733"/>
                    </a:ext>
                  </a:extLst>
                </a:gridCol>
                <a:gridCol w="987552">
                  <a:extLst>
                    <a:ext uri="{9D8B030D-6E8A-4147-A177-3AD203B41FA5}">
                      <a16:colId xmlns:a16="http://schemas.microsoft.com/office/drawing/2014/main" val="2086286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05079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boconceptlb - 2018-11-08 16:33:40 </a:t>
                      </a:r>
                      <a:r>
                        <a:rPr kumimoji="0" lang="en-US" sz="1000" b="0" i="0" u="none" strike="noStrike" kern="1200" cap="none" spc="0" normalizeH="0" baseline="0" noProof="0">
                          <a:ln>
                            <a:noFill/>
                          </a:ln>
                          <a:solidFill>
                            <a:prstClr val="black"/>
                          </a:solidFill>
                          <a:effectLst/>
                          <a:uLnTx/>
                          <a:uFillTx/>
                          <a:latin typeface="+mn-lt"/>
                          <a:ea typeface="+mn-ea"/>
                          <a:cs typeface="+mn-cs"/>
                        </a:rPr>
                        <a:t>
 Here's a preview of nayeffrancis #SpaceandStories intervention in Antelias, where Danish design meets Lebanese design. Come take a stroll and relive the vibe of Beirut's Corniche, the real inspiration behind Nayef installation.
#BoConcept #BoConceptLebanon #BoConceptlb #home #interior #interiordesign #design #furniture #piece #architecture #house #space #living #modern #modernfurniture #newfurniture #homedecor #decoration #furnituredesign #limitededition #interiorstyle #interiorlovers #interiorforyou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https://www.instagram.com/p/Bp7EA7TgqNV/media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13886882"/>
                  </a:ext>
                </a:extLst>
              </a:tr>
            </a:tbl>
          </a:graphicData>
        </a:graphic>
      </p:graphicFrame>
      <p:sp>
        <p:nvSpPr>
          <p:cNvPr id="4" name="Text Placeholder 3">
            <a:extLst>
              <a:ext uri="{FF2B5EF4-FFF2-40B4-BE49-F238E27FC236}">
                <a16:creationId xmlns:a16="http://schemas.microsoft.com/office/drawing/2014/main" id="{644A923A-4D4D-4721-B1AC-5189ADA37DBC}"/>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48658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FBFB7-07BA-42A1-BE29-84EE1A07E291}"/>
              </a:ext>
            </a:extLst>
          </p:cNvPr>
          <p:cNvSpPr>
            <a:spLocks noGrp="1"/>
          </p:cNvSpPr>
          <p:nvPr>
            <p:ph type="title"/>
          </p:nvPr>
        </p:nvSpPr>
        <p:spPr/>
        <p:txBody>
          <a:bodyPr/>
          <a:lstStyle/>
          <a:p>
            <a:r>
              <a:rPr lang="en-US"/>
              <a:t>Instagram Posts Table | BoConcept Lebanon - 9 of 18</a:t>
            </a:r>
          </a:p>
        </p:txBody>
      </p:sp>
      <p:graphicFrame>
        <p:nvGraphicFramePr>
          <p:cNvPr id="5" name="Table Placeholder 4">
            <a:extLst>
              <a:ext uri="{FF2B5EF4-FFF2-40B4-BE49-F238E27FC236}">
                <a16:creationId xmlns:a16="http://schemas.microsoft.com/office/drawing/2014/main" id="{810749BE-90AA-457E-A41F-0C0AB9C98E2D}"/>
              </a:ext>
            </a:extLst>
          </p:cNvPr>
          <p:cNvGraphicFramePr>
            <a:graphicFrameLocks noGrp="1"/>
          </p:cNvGraphicFramePr>
          <p:nvPr>
            <p:ph type="tbl" sz="quarter" idx="13"/>
            <p:extLst>
              <p:ext uri="{D42A27DB-BD31-4B8C-83A1-F6EECF244321}">
                <p14:modId xmlns:p14="http://schemas.microsoft.com/office/powerpoint/2010/main" val="1741892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27897817"/>
                    </a:ext>
                  </a:extLst>
                </a:gridCol>
                <a:gridCol w="987552">
                  <a:extLst>
                    <a:ext uri="{9D8B030D-6E8A-4147-A177-3AD203B41FA5}">
                      <a16:colId xmlns:a16="http://schemas.microsoft.com/office/drawing/2014/main" val="3433249379"/>
                    </a:ext>
                  </a:extLst>
                </a:gridCol>
                <a:gridCol w="987552">
                  <a:extLst>
                    <a:ext uri="{9D8B030D-6E8A-4147-A177-3AD203B41FA5}">
                      <a16:colId xmlns:a16="http://schemas.microsoft.com/office/drawing/2014/main" val="1791611875"/>
                    </a:ext>
                  </a:extLst>
                </a:gridCol>
                <a:gridCol w="987552">
                  <a:extLst>
                    <a:ext uri="{9D8B030D-6E8A-4147-A177-3AD203B41FA5}">
                      <a16:colId xmlns:a16="http://schemas.microsoft.com/office/drawing/2014/main" val="3361602467"/>
                    </a:ext>
                  </a:extLst>
                </a:gridCol>
                <a:gridCol w="987552">
                  <a:extLst>
                    <a:ext uri="{9D8B030D-6E8A-4147-A177-3AD203B41FA5}">
                      <a16:colId xmlns:a16="http://schemas.microsoft.com/office/drawing/2014/main" val="1296157379"/>
                    </a:ext>
                  </a:extLst>
                </a:gridCol>
                <a:gridCol w="987552">
                  <a:extLst>
                    <a:ext uri="{9D8B030D-6E8A-4147-A177-3AD203B41FA5}">
                      <a16:colId xmlns:a16="http://schemas.microsoft.com/office/drawing/2014/main" val="3193369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01753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boconceptlb - 2018-11-07 19:41:12 </a:t>
                      </a:r>
                      <a:r>
                        <a:rPr kumimoji="0" lang="en-US" sz="1000" b="0" i="0" u="none" strike="noStrike" kern="1200" cap="none" spc="0" normalizeH="0" baseline="0" noProof="0">
                          <a:ln>
                            <a:noFill/>
                          </a:ln>
                          <a:solidFill>
                            <a:prstClr val="black"/>
                          </a:solidFill>
                          <a:effectLst/>
                          <a:uLnTx/>
                          <a:uFillTx/>
                          <a:latin typeface="+mn-lt"/>
                          <a:ea typeface="+mn-ea"/>
                          <a:cs typeface="+mn-cs"/>
                        </a:rPr>
                        <a:t>
 The corner sofa lounging unit pairs perfectly with the oak veneer coffee table. This set from our latest collection will transform your home into a space of timeless comfort and elegance. #BoConcept #NewCollection #ShedTheOldBringInTheNew
#BoConceptLebanon #BoConceptlb #NewCollection2019 #home #interior #interiordesign #design #furniture #piece #architecture #house #space #living #modern #modernfurniture #newfurniture #homedecor #decoration #furnituredesign #interiorstyle #interiorlovers #interiorforyou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https://www.instagram.com/p/Bp40riBA4KI/media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8449690"/>
                  </a:ext>
                </a:extLst>
              </a:tr>
            </a:tbl>
          </a:graphicData>
        </a:graphic>
      </p:graphicFrame>
      <p:sp>
        <p:nvSpPr>
          <p:cNvPr id="4" name="Text Placeholder 3">
            <a:extLst>
              <a:ext uri="{FF2B5EF4-FFF2-40B4-BE49-F238E27FC236}">
                <a16:creationId xmlns:a16="http://schemas.microsoft.com/office/drawing/2014/main" id="{CFC9F61E-F75F-4507-89DD-13A2DF87A650}"/>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5490607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210A7-13D7-49A4-92C6-8BE55429AD73}"/>
              </a:ext>
            </a:extLst>
          </p:cNvPr>
          <p:cNvSpPr>
            <a:spLocks noGrp="1"/>
          </p:cNvSpPr>
          <p:nvPr>
            <p:ph type="title"/>
          </p:nvPr>
        </p:nvSpPr>
        <p:spPr/>
        <p:txBody>
          <a:bodyPr/>
          <a:lstStyle/>
          <a:p>
            <a:r>
              <a:rPr lang="en-US"/>
              <a:t>Instagram Posts Table | BoConcept Lebanon - 10 of 18</a:t>
            </a:r>
          </a:p>
        </p:txBody>
      </p:sp>
      <p:graphicFrame>
        <p:nvGraphicFramePr>
          <p:cNvPr id="5" name="Table Placeholder 4">
            <a:extLst>
              <a:ext uri="{FF2B5EF4-FFF2-40B4-BE49-F238E27FC236}">
                <a16:creationId xmlns:a16="http://schemas.microsoft.com/office/drawing/2014/main" id="{E3DCF7F5-716C-4385-B01F-73059064432E}"/>
              </a:ext>
            </a:extLst>
          </p:cNvPr>
          <p:cNvGraphicFramePr>
            <a:graphicFrameLocks noGrp="1"/>
          </p:cNvGraphicFramePr>
          <p:nvPr>
            <p:ph type="tbl" sz="quarter" idx="13"/>
            <p:extLst>
              <p:ext uri="{D42A27DB-BD31-4B8C-83A1-F6EECF244321}">
                <p14:modId xmlns:p14="http://schemas.microsoft.com/office/powerpoint/2010/main" val="2022682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09436383"/>
                    </a:ext>
                  </a:extLst>
                </a:gridCol>
                <a:gridCol w="987552">
                  <a:extLst>
                    <a:ext uri="{9D8B030D-6E8A-4147-A177-3AD203B41FA5}">
                      <a16:colId xmlns:a16="http://schemas.microsoft.com/office/drawing/2014/main" val="2710430915"/>
                    </a:ext>
                  </a:extLst>
                </a:gridCol>
                <a:gridCol w="987552">
                  <a:extLst>
                    <a:ext uri="{9D8B030D-6E8A-4147-A177-3AD203B41FA5}">
                      <a16:colId xmlns:a16="http://schemas.microsoft.com/office/drawing/2014/main" val="3626095496"/>
                    </a:ext>
                  </a:extLst>
                </a:gridCol>
                <a:gridCol w="987552">
                  <a:extLst>
                    <a:ext uri="{9D8B030D-6E8A-4147-A177-3AD203B41FA5}">
                      <a16:colId xmlns:a16="http://schemas.microsoft.com/office/drawing/2014/main" val="743346875"/>
                    </a:ext>
                  </a:extLst>
                </a:gridCol>
                <a:gridCol w="987552">
                  <a:extLst>
                    <a:ext uri="{9D8B030D-6E8A-4147-A177-3AD203B41FA5}">
                      <a16:colId xmlns:a16="http://schemas.microsoft.com/office/drawing/2014/main" val="1144421311"/>
                    </a:ext>
                  </a:extLst>
                </a:gridCol>
                <a:gridCol w="987552">
                  <a:extLst>
                    <a:ext uri="{9D8B030D-6E8A-4147-A177-3AD203B41FA5}">
                      <a16:colId xmlns:a16="http://schemas.microsoft.com/office/drawing/2014/main" val="254779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23673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boconceptlb - 2018-11-06 10:31:54 </a:t>
                      </a:r>
                      <a:r>
                        <a:rPr kumimoji="0" lang="en-US" sz="1000" b="0" i="0" u="none" strike="noStrike" kern="1200" cap="none" spc="0" normalizeH="0" baseline="0" noProof="0">
                          <a:ln>
                            <a:noFill/>
                          </a:ln>
                          <a:solidFill>
                            <a:prstClr val="black"/>
                          </a:solidFill>
                          <a:effectLst/>
                          <a:uLnTx/>
                          <a:uFillTx/>
                          <a:latin typeface="+mn-lt"/>
                          <a:ea typeface="+mn-ea"/>
                          <a:cs typeface="+mn-cs"/>
                        </a:rPr>
                        <a:t>
 #BoConcept is an experience that turns spaces into a slice of heaven, and of life. The beauty of life lies in its surprises and transformation. Much like nayeffrancis' intervention on Boconcept's Wire side tables, now turned into beautiful "Flip Trip" Lamp
#SpaceandStories #BoConceptLebanon #BoConceptlb #home #interior #interiordesign #design #furniture #piece #architecture #house #space #living #modern #modernfurniture #newfurniture #homedecor #decoration #furnituredesign #limitededition #interiorstyle #interiorlovers #interiorforyou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https://www.instagram.com/p/Bp1RBgCg3Cy/media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58162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boconceptlb - 2018-11-03 15:48:20 </a:t>
                      </a:r>
                      <a:r>
                        <a:rPr kumimoji="0" lang="en-US" sz="1000" b="0" i="0" u="none" strike="noStrike" kern="1200" cap="none" spc="0" normalizeH="0" baseline="0" noProof="0">
                          <a:ln>
                            <a:noFill/>
                          </a:ln>
                          <a:solidFill>
                            <a:prstClr val="black"/>
                          </a:solidFill>
                          <a:effectLst/>
                          <a:uLnTx/>
                          <a:uFillTx/>
                          <a:latin typeface="+mn-lt"/>
                          <a:ea typeface="+mn-ea"/>
                          <a:cs typeface="+mn-cs"/>
                        </a:rPr>
                        <a:t>
 Rugs have the power to transform spaces and turn the cold cozy. Add a pop of color and create a cozy atmosphere with our luxe, hand-woven rugs. #BoConcept #NewCollection #ShedTheOldBringInTheNew
#BoConceptLebanon #BoConceptlb #NewCollection2019 #home #interior #interiordesign #design #furniture #piece #architecture #house #space #living #modern #modernfurniture #newfurniture #homedecor #decoration #furnituredesign #interiorstyle #interiorlovers #interiorforyou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https://www.instagram.com/p/BpuG2fwjdJc/media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45724339"/>
                  </a:ext>
                </a:extLst>
              </a:tr>
            </a:tbl>
          </a:graphicData>
        </a:graphic>
      </p:graphicFrame>
      <p:sp>
        <p:nvSpPr>
          <p:cNvPr id="4" name="Text Placeholder 3">
            <a:extLst>
              <a:ext uri="{FF2B5EF4-FFF2-40B4-BE49-F238E27FC236}">
                <a16:creationId xmlns:a16="http://schemas.microsoft.com/office/drawing/2014/main" id="{C5A05FBF-905A-44E1-813B-EE25C229DA6F}"/>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2517786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ADFD4-DFB4-4914-B081-8BCFF81B19B1}"/>
              </a:ext>
            </a:extLst>
          </p:cNvPr>
          <p:cNvSpPr>
            <a:spLocks noGrp="1"/>
          </p:cNvSpPr>
          <p:nvPr>
            <p:ph type="title"/>
          </p:nvPr>
        </p:nvSpPr>
        <p:spPr/>
        <p:txBody>
          <a:bodyPr/>
          <a:lstStyle/>
          <a:p>
            <a:r>
              <a:rPr lang="en-US"/>
              <a:t>Instagram Posts Table | BoConcept Lebanon - 11 of 18</a:t>
            </a:r>
          </a:p>
        </p:txBody>
      </p:sp>
      <p:graphicFrame>
        <p:nvGraphicFramePr>
          <p:cNvPr id="5" name="Table Placeholder 4">
            <a:extLst>
              <a:ext uri="{FF2B5EF4-FFF2-40B4-BE49-F238E27FC236}">
                <a16:creationId xmlns:a16="http://schemas.microsoft.com/office/drawing/2014/main" id="{5ACDFC6D-AC01-4E81-9216-FA23E73608F9}"/>
              </a:ext>
            </a:extLst>
          </p:cNvPr>
          <p:cNvGraphicFramePr>
            <a:graphicFrameLocks noGrp="1"/>
          </p:cNvGraphicFramePr>
          <p:nvPr>
            <p:ph type="tbl" sz="quarter" idx="13"/>
            <p:extLst>
              <p:ext uri="{D42A27DB-BD31-4B8C-83A1-F6EECF244321}">
                <p14:modId xmlns:p14="http://schemas.microsoft.com/office/powerpoint/2010/main" val="757570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83633210"/>
                    </a:ext>
                  </a:extLst>
                </a:gridCol>
                <a:gridCol w="987552">
                  <a:extLst>
                    <a:ext uri="{9D8B030D-6E8A-4147-A177-3AD203B41FA5}">
                      <a16:colId xmlns:a16="http://schemas.microsoft.com/office/drawing/2014/main" val="2526261030"/>
                    </a:ext>
                  </a:extLst>
                </a:gridCol>
                <a:gridCol w="987552">
                  <a:extLst>
                    <a:ext uri="{9D8B030D-6E8A-4147-A177-3AD203B41FA5}">
                      <a16:colId xmlns:a16="http://schemas.microsoft.com/office/drawing/2014/main" val="4283739815"/>
                    </a:ext>
                  </a:extLst>
                </a:gridCol>
                <a:gridCol w="987552">
                  <a:extLst>
                    <a:ext uri="{9D8B030D-6E8A-4147-A177-3AD203B41FA5}">
                      <a16:colId xmlns:a16="http://schemas.microsoft.com/office/drawing/2014/main" val="2549482334"/>
                    </a:ext>
                  </a:extLst>
                </a:gridCol>
                <a:gridCol w="987552">
                  <a:extLst>
                    <a:ext uri="{9D8B030D-6E8A-4147-A177-3AD203B41FA5}">
                      <a16:colId xmlns:a16="http://schemas.microsoft.com/office/drawing/2014/main" val="4188176820"/>
                    </a:ext>
                  </a:extLst>
                </a:gridCol>
                <a:gridCol w="987552">
                  <a:extLst>
                    <a:ext uri="{9D8B030D-6E8A-4147-A177-3AD203B41FA5}">
                      <a16:colId xmlns:a16="http://schemas.microsoft.com/office/drawing/2014/main" val="1558561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01455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boconceptlb - 2018-11-02 18:09:30 </a:t>
                      </a:r>
                      <a:r>
                        <a:rPr kumimoji="0" lang="en-US" sz="1000" b="0" i="0" u="none" strike="noStrike" kern="1200" cap="none" spc="0" normalizeH="0" baseline="0" noProof="0">
                          <a:ln>
                            <a:noFill/>
                          </a:ln>
                          <a:solidFill>
                            <a:prstClr val="black"/>
                          </a:solidFill>
                          <a:effectLst/>
                          <a:uLnTx/>
                          <a:uFillTx/>
                          <a:latin typeface="+mn-lt"/>
                          <a:ea typeface="+mn-ea"/>
                          <a:cs typeface="+mn-cs"/>
                        </a:rPr>
                        <a:t>
 Enjoy comfort in motion embodied in the Parma reclining sofa, created by award-winning Dutch designer Frans Schrofer. Recline, relax and unwind to the sound of the soft wind. #BoConcept #NewCollection #ShedTheOldBringInTheNew
#BoConceptLebanon #BoConceptlb #NewCollection2019 #home #interior #interiordesign #design #furniture #piece #architecture #house #space #living #modern #modernfurniture #newfurniture #homedecor #decoration #furnituredesign #interiorstyle #interiorlovers #interiorforyou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https://www.instagram.com/p/BpryNkNDkIH/media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71654358"/>
                  </a:ext>
                </a:extLst>
              </a:tr>
            </a:tbl>
          </a:graphicData>
        </a:graphic>
      </p:graphicFrame>
      <p:sp>
        <p:nvSpPr>
          <p:cNvPr id="4" name="Text Placeholder 3">
            <a:extLst>
              <a:ext uri="{FF2B5EF4-FFF2-40B4-BE49-F238E27FC236}">
                <a16:creationId xmlns:a16="http://schemas.microsoft.com/office/drawing/2014/main" id="{149E2A3E-4AF5-4755-B5C2-9D29A71801C4}"/>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693998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B5FB2-9E54-4641-AF19-8D648BACEB38}"/>
              </a:ext>
            </a:extLst>
          </p:cNvPr>
          <p:cNvSpPr>
            <a:spLocks noGrp="1"/>
          </p:cNvSpPr>
          <p:nvPr>
            <p:ph type="title"/>
          </p:nvPr>
        </p:nvSpPr>
        <p:spPr/>
        <p:txBody>
          <a:bodyPr/>
          <a:lstStyle/>
          <a:p>
            <a:r>
              <a:rPr lang="en-US"/>
              <a:t>Instagram Posts Table | BoConcept Lebanon - 12 of 18</a:t>
            </a:r>
          </a:p>
        </p:txBody>
      </p:sp>
      <p:graphicFrame>
        <p:nvGraphicFramePr>
          <p:cNvPr id="5" name="Table Placeholder 4">
            <a:extLst>
              <a:ext uri="{FF2B5EF4-FFF2-40B4-BE49-F238E27FC236}">
                <a16:creationId xmlns:a16="http://schemas.microsoft.com/office/drawing/2014/main" id="{F48EC049-CA2D-4EB2-A5EF-BC1E99F8A1C5}"/>
              </a:ext>
            </a:extLst>
          </p:cNvPr>
          <p:cNvGraphicFramePr>
            <a:graphicFrameLocks noGrp="1"/>
          </p:cNvGraphicFramePr>
          <p:nvPr>
            <p:ph type="tbl" sz="quarter" idx="13"/>
            <p:extLst>
              <p:ext uri="{D42A27DB-BD31-4B8C-83A1-F6EECF244321}">
                <p14:modId xmlns:p14="http://schemas.microsoft.com/office/powerpoint/2010/main" val="2167200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70660320"/>
                    </a:ext>
                  </a:extLst>
                </a:gridCol>
                <a:gridCol w="987552">
                  <a:extLst>
                    <a:ext uri="{9D8B030D-6E8A-4147-A177-3AD203B41FA5}">
                      <a16:colId xmlns:a16="http://schemas.microsoft.com/office/drawing/2014/main" val="3081535368"/>
                    </a:ext>
                  </a:extLst>
                </a:gridCol>
                <a:gridCol w="987552">
                  <a:extLst>
                    <a:ext uri="{9D8B030D-6E8A-4147-A177-3AD203B41FA5}">
                      <a16:colId xmlns:a16="http://schemas.microsoft.com/office/drawing/2014/main" val="620585625"/>
                    </a:ext>
                  </a:extLst>
                </a:gridCol>
                <a:gridCol w="987552">
                  <a:extLst>
                    <a:ext uri="{9D8B030D-6E8A-4147-A177-3AD203B41FA5}">
                      <a16:colId xmlns:a16="http://schemas.microsoft.com/office/drawing/2014/main" val="1067423676"/>
                    </a:ext>
                  </a:extLst>
                </a:gridCol>
                <a:gridCol w="987552">
                  <a:extLst>
                    <a:ext uri="{9D8B030D-6E8A-4147-A177-3AD203B41FA5}">
                      <a16:colId xmlns:a16="http://schemas.microsoft.com/office/drawing/2014/main" val="1287060841"/>
                    </a:ext>
                  </a:extLst>
                </a:gridCol>
                <a:gridCol w="987552">
                  <a:extLst>
                    <a:ext uri="{9D8B030D-6E8A-4147-A177-3AD203B41FA5}">
                      <a16:colId xmlns:a16="http://schemas.microsoft.com/office/drawing/2014/main" val="770610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722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boconceptlb - 2018-11-02 11:41:19 </a:t>
                      </a:r>
                      <a:r>
                        <a:rPr kumimoji="0" lang="en-US" sz="1000" b="0" i="0" u="none" strike="noStrike" kern="1200" cap="none" spc="0" normalizeH="0" baseline="0" noProof="0">
                          <a:ln>
                            <a:noFill/>
                          </a:ln>
                          <a:solidFill>
                            <a:prstClr val="black"/>
                          </a:solidFill>
                          <a:effectLst/>
                          <a:uLnTx/>
                          <a:uFillTx/>
                          <a:latin typeface="+mn-lt"/>
                          <a:ea typeface="+mn-ea"/>
                          <a:cs typeface="+mn-cs"/>
                        </a:rPr>
                        <a:t>
 #BoConcept x nayeffrancis  #SpaceandStories collaboration is at full force. Catch the unique two pieces he designed in Antelias showroom until Nov 8 and in Jnah from Nov 9 till Nov 15.
DM us if you want to make them yours!
#BoConceptLebanon #BoConceptlb #home #interior #interiordesign #design #furniture #piece #architecture #house #space #living #modern #modernfurniture #newfurniture #homedecor #decoration #furnituredesign #limitededition #interiorstyle #interiorlovers #interiorforyou #interiorarchitecture
Agency: thecreative9
Photography: fcp_studios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https://www.instagram.com/p/Bpp9GFlgNYe/media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73521855"/>
                  </a:ext>
                </a:extLst>
              </a:tr>
            </a:tbl>
          </a:graphicData>
        </a:graphic>
      </p:graphicFrame>
      <p:sp>
        <p:nvSpPr>
          <p:cNvPr id="4" name="Text Placeholder 3">
            <a:extLst>
              <a:ext uri="{FF2B5EF4-FFF2-40B4-BE49-F238E27FC236}">
                <a16:creationId xmlns:a16="http://schemas.microsoft.com/office/drawing/2014/main" id="{B9C20E6F-09AA-411D-8C06-2641227D0C7F}"/>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41237795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3114E-D4C6-41AE-A9AA-7AE959B8609B}"/>
              </a:ext>
            </a:extLst>
          </p:cNvPr>
          <p:cNvSpPr>
            <a:spLocks noGrp="1"/>
          </p:cNvSpPr>
          <p:nvPr>
            <p:ph type="title"/>
          </p:nvPr>
        </p:nvSpPr>
        <p:spPr/>
        <p:txBody>
          <a:bodyPr/>
          <a:lstStyle/>
          <a:p>
            <a:r>
              <a:rPr lang="en-US"/>
              <a:t>Instagram Posts Table | BoConcept Lebanon - 13 of 18</a:t>
            </a:r>
          </a:p>
        </p:txBody>
      </p:sp>
      <p:graphicFrame>
        <p:nvGraphicFramePr>
          <p:cNvPr id="5" name="Table Placeholder 4">
            <a:extLst>
              <a:ext uri="{FF2B5EF4-FFF2-40B4-BE49-F238E27FC236}">
                <a16:creationId xmlns:a16="http://schemas.microsoft.com/office/drawing/2014/main" id="{B7297C98-498C-4759-8734-673482AD259D}"/>
              </a:ext>
            </a:extLst>
          </p:cNvPr>
          <p:cNvGraphicFramePr>
            <a:graphicFrameLocks noGrp="1"/>
          </p:cNvGraphicFramePr>
          <p:nvPr>
            <p:ph type="tbl" sz="quarter" idx="13"/>
            <p:extLst>
              <p:ext uri="{D42A27DB-BD31-4B8C-83A1-F6EECF244321}">
                <p14:modId xmlns:p14="http://schemas.microsoft.com/office/powerpoint/2010/main" val="2279657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17015271"/>
                    </a:ext>
                  </a:extLst>
                </a:gridCol>
                <a:gridCol w="987552">
                  <a:extLst>
                    <a:ext uri="{9D8B030D-6E8A-4147-A177-3AD203B41FA5}">
                      <a16:colId xmlns:a16="http://schemas.microsoft.com/office/drawing/2014/main" val="3558522810"/>
                    </a:ext>
                  </a:extLst>
                </a:gridCol>
                <a:gridCol w="987552">
                  <a:extLst>
                    <a:ext uri="{9D8B030D-6E8A-4147-A177-3AD203B41FA5}">
                      <a16:colId xmlns:a16="http://schemas.microsoft.com/office/drawing/2014/main" val="4062327521"/>
                    </a:ext>
                  </a:extLst>
                </a:gridCol>
                <a:gridCol w="987552">
                  <a:extLst>
                    <a:ext uri="{9D8B030D-6E8A-4147-A177-3AD203B41FA5}">
                      <a16:colId xmlns:a16="http://schemas.microsoft.com/office/drawing/2014/main" val="1300901482"/>
                    </a:ext>
                  </a:extLst>
                </a:gridCol>
                <a:gridCol w="987552">
                  <a:extLst>
                    <a:ext uri="{9D8B030D-6E8A-4147-A177-3AD203B41FA5}">
                      <a16:colId xmlns:a16="http://schemas.microsoft.com/office/drawing/2014/main" val="4130922712"/>
                    </a:ext>
                  </a:extLst>
                </a:gridCol>
                <a:gridCol w="987552">
                  <a:extLst>
                    <a:ext uri="{9D8B030D-6E8A-4147-A177-3AD203B41FA5}">
                      <a16:colId xmlns:a16="http://schemas.microsoft.com/office/drawing/2014/main" val="2734538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80703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boconceptlb - 2018-10-31 15:28:50 </a:t>
                      </a:r>
                      <a:r>
                        <a:rPr kumimoji="0" lang="en-US" sz="1000" b="0" i="0" u="none" strike="noStrike" kern="1200" cap="none" spc="0" normalizeH="0" baseline="0" noProof="0">
                          <a:ln>
                            <a:noFill/>
                          </a:ln>
                          <a:solidFill>
                            <a:prstClr val="black"/>
                          </a:solidFill>
                          <a:effectLst/>
                          <a:uLnTx/>
                          <a:uFillTx/>
                          <a:latin typeface="+mn-lt"/>
                          <a:ea typeface="+mn-ea"/>
                          <a:cs typeface="+mn-cs"/>
                        </a:rPr>
                        <a:t>
 The new dark blue Napoli fabric sofa is a rich piece that will add a textured aura of serenity, and is the perfect lounging sofa to curl up into as the weather changes. #BoConcept #NewCollection #ShedTheOldBringInTheNew
Featuring: Carlton sofa and footstool by Anders Nøgaard, Lugo coffee table (espresso oak veneer), Waza rug, and Ring mirror.
#BoConceptLebanon #BoConceptlb #NewCollection2019 #home #interior #interiordesign #design #furniture #piece #architecture #house #space #living #modern #modernfurniture #newfurniture #homedecor #decoration #furnituredesign #interiorstyle #interiorlovers #interiorforyou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https://www.instagram.com/p/BpmWO__gAUk/media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16782556"/>
                  </a:ext>
                </a:extLst>
              </a:tr>
            </a:tbl>
          </a:graphicData>
        </a:graphic>
      </p:graphicFrame>
      <p:sp>
        <p:nvSpPr>
          <p:cNvPr id="4" name="Text Placeholder 3">
            <a:extLst>
              <a:ext uri="{FF2B5EF4-FFF2-40B4-BE49-F238E27FC236}">
                <a16:creationId xmlns:a16="http://schemas.microsoft.com/office/drawing/2014/main" id="{47F41FD6-1AE2-4B57-921E-81F49AA258B7}"/>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9623999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9E2ED-A95F-41D5-8758-30EA8A720B81}"/>
              </a:ext>
            </a:extLst>
          </p:cNvPr>
          <p:cNvSpPr>
            <a:spLocks noGrp="1"/>
          </p:cNvSpPr>
          <p:nvPr>
            <p:ph type="title"/>
          </p:nvPr>
        </p:nvSpPr>
        <p:spPr/>
        <p:txBody>
          <a:bodyPr/>
          <a:lstStyle/>
          <a:p>
            <a:r>
              <a:rPr lang="en-US"/>
              <a:t>Instagram Posts Table | BoConcept Lebanon - 14 of 18</a:t>
            </a:r>
          </a:p>
        </p:txBody>
      </p:sp>
      <p:graphicFrame>
        <p:nvGraphicFramePr>
          <p:cNvPr id="5" name="Table Placeholder 4">
            <a:extLst>
              <a:ext uri="{FF2B5EF4-FFF2-40B4-BE49-F238E27FC236}">
                <a16:creationId xmlns:a16="http://schemas.microsoft.com/office/drawing/2014/main" id="{DB6763E0-7CC1-4907-A759-35EB84502DD4}"/>
              </a:ext>
            </a:extLst>
          </p:cNvPr>
          <p:cNvGraphicFramePr>
            <a:graphicFrameLocks noGrp="1"/>
          </p:cNvGraphicFramePr>
          <p:nvPr>
            <p:ph type="tbl" sz="quarter" idx="13"/>
            <p:extLst>
              <p:ext uri="{D42A27DB-BD31-4B8C-83A1-F6EECF244321}">
                <p14:modId xmlns:p14="http://schemas.microsoft.com/office/powerpoint/2010/main" val="4257497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18009364"/>
                    </a:ext>
                  </a:extLst>
                </a:gridCol>
                <a:gridCol w="987552">
                  <a:extLst>
                    <a:ext uri="{9D8B030D-6E8A-4147-A177-3AD203B41FA5}">
                      <a16:colId xmlns:a16="http://schemas.microsoft.com/office/drawing/2014/main" val="3966199101"/>
                    </a:ext>
                  </a:extLst>
                </a:gridCol>
                <a:gridCol w="987552">
                  <a:extLst>
                    <a:ext uri="{9D8B030D-6E8A-4147-A177-3AD203B41FA5}">
                      <a16:colId xmlns:a16="http://schemas.microsoft.com/office/drawing/2014/main" val="4261968758"/>
                    </a:ext>
                  </a:extLst>
                </a:gridCol>
                <a:gridCol w="987552">
                  <a:extLst>
                    <a:ext uri="{9D8B030D-6E8A-4147-A177-3AD203B41FA5}">
                      <a16:colId xmlns:a16="http://schemas.microsoft.com/office/drawing/2014/main" val="3995090813"/>
                    </a:ext>
                  </a:extLst>
                </a:gridCol>
                <a:gridCol w="987552">
                  <a:extLst>
                    <a:ext uri="{9D8B030D-6E8A-4147-A177-3AD203B41FA5}">
                      <a16:colId xmlns:a16="http://schemas.microsoft.com/office/drawing/2014/main" val="58631306"/>
                    </a:ext>
                  </a:extLst>
                </a:gridCol>
                <a:gridCol w="987552">
                  <a:extLst>
                    <a:ext uri="{9D8B030D-6E8A-4147-A177-3AD203B41FA5}">
                      <a16:colId xmlns:a16="http://schemas.microsoft.com/office/drawing/2014/main" val="3563585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36430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boconceptlb - 2018-10-30 19:10:25 </a:t>
                      </a:r>
                      <a:r>
                        <a:rPr kumimoji="0" lang="en-US" sz="1000" b="0" i="0" u="none" strike="noStrike" kern="1200" cap="none" spc="0" normalizeH="0" baseline="0" noProof="0">
                          <a:ln>
                            <a:noFill/>
                          </a:ln>
                          <a:solidFill>
                            <a:prstClr val="black"/>
                          </a:solidFill>
                          <a:effectLst/>
                          <a:uLnTx/>
                          <a:uFillTx/>
                          <a:latin typeface="+mn-lt"/>
                          <a:ea typeface="+mn-ea"/>
                          <a:cs typeface="+mn-cs"/>
                        </a:rPr>
                        <a:t>
 Experience the melody of autumn, a tune of transformation shying away from the old, and immerse yourself into a space collision with #BoConcept x #NayefFrancis #SpaceandStories. Visit our Antelias showroom to see the latest studio!
#BoConceptLebanon #BoConceptlb #home #interior #interiordesign #design #furniture #piece #architecture #house #space #living #modern #modernfurniture #newfurniture #homedecor #decoration #furnituredesign #limitededition #interiorstyle #interiorlovers #interiorforyou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https://www.instagram.com/p/BpkKzF4gD9N/media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98969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boconceptlb - 2018-10-27 15:32:09 </a:t>
                      </a:r>
                      <a:r>
                        <a:rPr kumimoji="0" lang="en-US" sz="1000" b="0" i="0" u="none" strike="noStrike" kern="1200" cap="none" spc="0" normalizeH="0" baseline="0" noProof="0">
                          <a:ln>
                            <a:noFill/>
                          </a:ln>
                          <a:solidFill>
                            <a:prstClr val="black"/>
                          </a:solidFill>
                          <a:effectLst/>
                          <a:uLnTx/>
                          <a:uFillTx/>
                          <a:latin typeface="+mn-lt"/>
                          <a:ea typeface="+mn-ea"/>
                          <a:cs typeface="+mn-cs"/>
                        </a:rPr>
                        <a:t>
 BoConcept #SpaceandStories x nayeffrancis event pictures are out! Thank you for making the night so special. #BoConceptLebanon #BoConceptlb
Stay tuned, more pictures will be out on our event 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https://www.instagram.com/p/Bpb8kV8DSFb/media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30282493"/>
                  </a:ext>
                </a:extLst>
              </a:tr>
            </a:tbl>
          </a:graphicData>
        </a:graphic>
      </p:graphicFrame>
      <p:sp>
        <p:nvSpPr>
          <p:cNvPr id="4" name="Text Placeholder 3">
            <a:extLst>
              <a:ext uri="{FF2B5EF4-FFF2-40B4-BE49-F238E27FC236}">
                <a16:creationId xmlns:a16="http://schemas.microsoft.com/office/drawing/2014/main" id="{0F7933E7-B322-4225-B4DF-52EBEB68B318}"/>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13795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4F5E0-4790-4080-B069-9066DEBEDD9E}"/>
              </a:ext>
            </a:extLst>
          </p:cNvPr>
          <p:cNvSpPr>
            <a:spLocks noGrp="1"/>
          </p:cNvSpPr>
          <p:nvPr>
            <p:ph type="title"/>
          </p:nvPr>
        </p:nvSpPr>
        <p:spPr/>
        <p:txBody>
          <a:bodyPr/>
          <a:lstStyle/>
          <a:p>
            <a:r>
              <a:rPr lang="en-US"/>
              <a:t>Instagram Posts Table | BoConcept Lebanon - 15 of 18</a:t>
            </a:r>
          </a:p>
        </p:txBody>
      </p:sp>
      <p:graphicFrame>
        <p:nvGraphicFramePr>
          <p:cNvPr id="5" name="Table Placeholder 4">
            <a:extLst>
              <a:ext uri="{FF2B5EF4-FFF2-40B4-BE49-F238E27FC236}">
                <a16:creationId xmlns:a16="http://schemas.microsoft.com/office/drawing/2014/main" id="{60D40AED-986C-4A85-87DB-0BD47C401CD1}"/>
              </a:ext>
            </a:extLst>
          </p:cNvPr>
          <p:cNvGraphicFramePr>
            <a:graphicFrameLocks noGrp="1"/>
          </p:cNvGraphicFramePr>
          <p:nvPr>
            <p:ph type="tbl" sz="quarter" idx="13"/>
            <p:extLst>
              <p:ext uri="{D42A27DB-BD31-4B8C-83A1-F6EECF244321}">
                <p14:modId xmlns:p14="http://schemas.microsoft.com/office/powerpoint/2010/main" val="1522923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27557059"/>
                    </a:ext>
                  </a:extLst>
                </a:gridCol>
                <a:gridCol w="987552">
                  <a:extLst>
                    <a:ext uri="{9D8B030D-6E8A-4147-A177-3AD203B41FA5}">
                      <a16:colId xmlns:a16="http://schemas.microsoft.com/office/drawing/2014/main" val="1873709458"/>
                    </a:ext>
                  </a:extLst>
                </a:gridCol>
                <a:gridCol w="987552">
                  <a:extLst>
                    <a:ext uri="{9D8B030D-6E8A-4147-A177-3AD203B41FA5}">
                      <a16:colId xmlns:a16="http://schemas.microsoft.com/office/drawing/2014/main" val="35545773"/>
                    </a:ext>
                  </a:extLst>
                </a:gridCol>
                <a:gridCol w="987552">
                  <a:extLst>
                    <a:ext uri="{9D8B030D-6E8A-4147-A177-3AD203B41FA5}">
                      <a16:colId xmlns:a16="http://schemas.microsoft.com/office/drawing/2014/main" val="2880833994"/>
                    </a:ext>
                  </a:extLst>
                </a:gridCol>
                <a:gridCol w="987552">
                  <a:extLst>
                    <a:ext uri="{9D8B030D-6E8A-4147-A177-3AD203B41FA5}">
                      <a16:colId xmlns:a16="http://schemas.microsoft.com/office/drawing/2014/main" val="2096124855"/>
                    </a:ext>
                  </a:extLst>
                </a:gridCol>
                <a:gridCol w="987552">
                  <a:extLst>
                    <a:ext uri="{9D8B030D-6E8A-4147-A177-3AD203B41FA5}">
                      <a16:colId xmlns:a16="http://schemas.microsoft.com/office/drawing/2014/main" val="1094006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3746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boconceptlb - 2018-10-26 11:38:28 </a:t>
                      </a:r>
                      <a:r>
                        <a:rPr kumimoji="0" lang="en-US" sz="1000" b="0" i="0" u="none" strike="noStrike" kern="1200" cap="none" spc="0" normalizeH="0" baseline="0" noProof="0">
                          <a:ln>
                            <a:noFill/>
                          </a:ln>
                          <a:solidFill>
                            <a:prstClr val="black"/>
                          </a:solidFill>
                          <a:effectLst/>
                          <a:uLnTx/>
                          <a:uFillTx/>
                          <a:latin typeface="+mn-lt"/>
                          <a:ea typeface="+mn-ea"/>
                          <a:cs typeface="+mn-cs"/>
                        </a:rPr>
                        <a:t>
 The stone grey #Hampton corner #sofa demonstrates both modular principles and timeless class that are central to BoConcept identity. Welcome transformative in living. #ShedTheOldBringInTheNew #NewCollection
#BoConceptLebanon #BoConceptlb #NewCollection2019 #home #interior #interiordesign #design #furniture #piece #architecture #house #space #living #modern #modernfurniture #newfurniture #homedecor #decoration #furnituredesign #interiorstyle #interiorlovers #interiorforyou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https://www.instagram.com/p/BpY9B9ejwIx/media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82378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boconceptlb - 2018-10-25 11:40:30 </a:t>
                      </a:r>
                      <a:r>
                        <a:rPr kumimoji="0" lang="en-US" sz="1000" b="0" i="0" u="none" strike="noStrike" kern="1200" cap="none" spc="0" normalizeH="0" baseline="0" noProof="0">
                          <a:ln>
                            <a:noFill/>
                          </a:ln>
                          <a:solidFill>
                            <a:prstClr val="black"/>
                          </a:solidFill>
                          <a:effectLst/>
                          <a:uLnTx/>
                          <a:uFillTx/>
                          <a:latin typeface="+mn-lt"/>
                          <a:ea typeface="+mn-ea"/>
                          <a:cs typeface="+mn-cs"/>
                        </a:rPr>
                        <a:t>
 Today is a day that encapsulates the transformation of the season. Lucky attendees of the private unveiling of boconceptlb x nayeffrancis #SpaceandStories viewing will feel inspired by the space and the new collection of furniture on display. 
#SpaceandStories #BoConceptLebanon #BoConceptlb #home #interior #interiordesign #design #furniture #piece #architecture #house #space #living #modern #modernfurniture #newfurniture #homedecor #decoration #furnituredesign #limitededition #interiorstyle #interiorlovers #interiorforyou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https://www.instagram.com/p/BpWYd9eD8lh/media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3743929"/>
                  </a:ext>
                </a:extLst>
              </a:tr>
            </a:tbl>
          </a:graphicData>
        </a:graphic>
      </p:graphicFrame>
      <p:sp>
        <p:nvSpPr>
          <p:cNvPr id="4" name="Text Placeholder 3">
            <a:extLst>
              <a:ext uri="{FF2B5EF4-FFF2-40B4-BE49-F238E27FC236}">
                <a16:creationId xmlns:a16="http://schemas.microsoft.com/office/drawing/2014/main" id="{0425F8B5-A6AD-48E0-9559-A7EBB69A7D55}"/>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5729076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BF346-A956-4271-8685-787126857448}"/>
              </a:ext>
            </a:extLst>
          </p:cNvPr>
          <p:cNvSpPr>
            <a:spLocks noGrp="1"/>
          </p:cNvSpPr>
          <p:nvPr>
            <p:ph type="title"/>
          </p:nvPr>
        </p:nvSpPr>
        <p:spPr/>
        <p:txBody>
          <a:bodyPr/>
          <a:lstStyle/>
          <a:p>
            <a:r>
              <a:rPr lang="en-US"/>
              <a:t>Instagram Posts Table | BoConcept Lebanon - 16 of 18</a:t>
            </a:r>
          </a:p>
        </p:txBody>
      </p:sp>
      <p:graphicFrame>
        <p:nvGraphicFramePr>
          <p:cNvPr id="5" name="Table Placeholder 4">
            <a:extLst>
              <a:ext uri="{FF2B5EF4-FFF2-40B4-BE49-F238E27FC236}">
                <a16:creationId xmlns:a16="http://schemas.microsoft.com/office/drawing/2014/main" id="{75F22043-8EC3-4622-A520-6E589E3ACD24}"/>
              </a:ext>
            </a:extLst>
          </p:cNvPr>
          <p:cNvGraphicFramePr>
            <a:graphicFrameLocks noGrp="1"/>
          </p:cNvGraphicFramePr>
          <p:nvPr>
            <p:ph type="tbl" sz="quarter" idx="13"/>
            <p:extLst>
              <p:ext uri="{D42A27DB-BD31-4B8C-83A1-F6EECF244321}">
                <p14:modId xmlns:p14="http://schemas.microsoft.com/office/powerpoint/2010/main" val="3825429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98126670"/>
                    </a:ext>
                  </a:extLst>
                </a:gridCol>
                <a:gridCol w="987552">
                  <a:extLst>
                    <a:ext uri="{9D8B030D-6E8A-4147-A177-3AD203B41FA5}">
                      <a16:colId xmlns:a16="http://schemas.microsoft.com/office/drawing/2014/main" val="1203321427"/>
                    </a:ext>
                  </a:extLst>
                </a:gridCol>
                <a:gridCol w="987552">
                  <a:extLst>
                    <a:ext uri="{9D8B030D-6E8A-4147-A177-3AD203B41FA5}">
                      <a16:colId xmlns:a16="http://schemas.microsoft.com/office/drawing/2014/main" val="1652187326"/>
                    </a:ext>
                  </a:extLst>
                </a:gridCol>
                <a:gridCol w="987552">
                  <a:extLst>
                    <a:ext uri="{9D8B030D-6E8A-4147-A177-3AD203B41FA5}">
                      <a16:colId xmlns:a16="http://schemas.microsoft.com/office/drawing/2014/main" val="2889844494"/>
                    </a:ext>
                  </a:extLst>
                </a:gridCol>
                <a:gridCol w="987552">
                  <a:extLst>
                    <a:ext uri="{9D8B030D-6E8A-4147-A177-3AD203B41FA5}">
                      <a16:colId xmlns:a16="http://schemas.microsoft.com/office/drawing/2014/main" val="487985140"/>
                    </a:ext>
                  </a:extLst>
                </a:gridCol>
                <a:gridCol w="987552">
                  <a:extLst>
                    <a:ext uri="{9D8B030D-6E8A-4147-A177-3AD203B41FA5}">
                      <a16:colId xmlns:a16="http://schemas.microsoft.com/office/drawing/2014/main" val="473911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3401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boconceptlb - 2018-10-23 21:31:23 </a:t>
                      </a:r>
                      <a:r>
                        <a:rPr kumimoji="0" lang="en-US" sz="1000" b="0" i="0" u="none" strike="noStrike" kern="1200" cap="none" spc="0" normalizeH="0" baseline="0" noProof="0">
                          <a:ln>
                            <a:noFill/>
                          </a:ln>
                          <a:solidFill>
                            <a:prstClr val="black"/>
                          </a:solidFill>
                          <a:effectLst/>
                          <a:uLnTx/>
                          <a:uFillTx/>
                          <a:latin typeface="+mn-lt"/>
                          <a:ea typeface="+mn-ea"/>
                          <a:cs typeface="+mn-cs"/>
                        </a:rPr>
                        <a:t>
 The bright hue of our new forest green Osaka sofa will harbor an eternal spring into your home as the leaves turn orange and skies welcome the gray. The new collection has landed in our showroom! #ShedTheOldBringInTheNew #NewCollection
#BoConceptLebanon #BoConceptlb #NewCollection2019 #home #interior #interiordesign #design #furniture #piece #architecture #house #space #living #modern #modernfurniture #newfurniture #homedecor #decoration #furnituredesign #interiorstyle #interiorlovers #interiorforyou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https://www.instagram.com/p/BpSSf5oDJ57/media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24910851"/>
                  </a:ext>
                </a:extLst>
              </a:tr>
            </a:tbl>
          </a:graphicData>
        </a:graphic>
      </p:graphicFrame>
      <p:sp>
        <p:nvSpPr>
          <p:cNvPr id="4" name="Text Placeholder 3">
            <a:extLst>
              <a:ext uri="{FF2B5EF4-FFF2-40B4-BE49-F238E27FC236}">
                <a16:creationId xmlns:a16="http://schemas.microsoft.com/office/drawing/2014/main" id="{1AAA9E7F-87A9-4D02-84E4-1D560AD8C9B5}"/>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7554931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4C0B1-0479-40E6-8798-45E206BDF884}"/>
              </a:ext>
            </a:extLst>
          </p:cNvPr>
          <p:cNvSpPr>
            <a:spLocks noGrp="1"/>
          </p:cNvSpPr>
          <p:nvPr>
            <p:ph type="title"/>
          </p:nvPr>
        </p:nvSpPr>
        <p:spPr/>
        <p:txBody>
          <a:bodyPr/>
          <a:lstStyle/>
          <a:p>
            <a:r>
              <a:rPr lang="en-US"/>
              <a:t>Instagram Posts Table | BoConcept Lebanon - 17 of 18</a:t>
            </a:r>
          </a:p>
        </p:txBody>
      </p:sp>
      <p:graphicFrame>
        <p:nvGraphicFramePr>
          <p:cNvPr id="5" name="Table Placeholder 4">
            <a:extLst>
              <a:ext uri="{FF2B5EF4-FFF2-40B4-BE49-F238E27FC236}">
                <a16:creationId xmlns:a16="http://schemas.microsoft.com/office/drawing/2014/main" id="{D182CBDA-E0E9-42BC-B04D-ADD19288AD94}"/>
              </a:ext>
            </a:extLst>
          </p:cNvPr>
          <p:cNvGraphicFramePr>
            <a:graphicFrameLocks noGrp="1"/>
          </p:cNvGraphicFramePr>
          <p:nvPr>
            <p:ph type="tbl" sz="quarter" idx="13"/>
            <p:extLst>
              <p:ext uri="{D42A27DB-BD31-4B8C-83A1-F6EECF244321}">
                <p14:modId xmlns:p14="http://schemas.microsoft.com/office/powerpoint/2010/main" val="984041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83803744"/>
                    </a:ext>
                  </a:extLst>
                </a:gridCol>
                <a:gridCol w="987552">
                  <a:extLst>
                    <a:ext uri="{9D8B030D-6E8A-4147-A177-3AD203B41FA5}">
                      <a16:colId xmlns:a16="http://schemas.microsoft.com/office/drawing/2014/main" val="2456711707"/>
                    </a:ext>
                  </a:extLst>
                </a:gridCol>
                <a:gridCol w="987552">
                  <a:extLst>
                    <a:ext uri="{9D8B030D-6E8A-4147-A177-3AD203B41FA5}">
                      <a16:colId xmlns:a16="http://schemas.microsoft.com/office/drawing/2014/main" val="2666540507"/>
                    </a:ext>
                  </a:extLst>
                </a:gridCol>
                <a:gridCol w="987552">
                  <a:extLst>
                    <a:ext uri="{9D8B030D-6E8A-4147-A177-3AD203B41FA5}">
                      <a16:colId xmlns:a16="http://schemas.microsoft.com/office/drawing/2014/main" val="1962727685"/>
                    </a:ext>
                  </a:extLst>
                </a:gridCol>
                <a:gridCol w="987552">
                  <a:extLst>
                    <a:ext uri="{9D8B030D-6E8A-4147-A177-3AD203B41FA5}">
                      <a16:colId xmlns:a16="http://schemas.microsoft.com/office/drawing/2014/main" val="1886073718"/>
                    </a:ext>
                  </a:extLst>
                </a:gridCol>
                <a:gridCol w="987552">
                  <a:extLst>
                    <a:ext uri="{9D8B030D-6E8A-4147-A177-3AD203B41FA5}">
                      <a16:colId xmlns:a16="http://schemas.microsoft.com/office/drawing/2014/main" val="1789040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64851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boconceptlb - 2018-10-23 21:28:33 </a:t>
                      </a:r>
                      <a:r>
                        <a:rPr kumimoji="0" lang="en-US" sz="1000" b="0" i="0" u="none" strike="noStrike" kern="1200" cap="none" spc="0" normalizeH="0" baseline="0" noProof="0">
                          <a:ln>
                            <a:noFill/>
                          </a:ln>
                          <a:solidFill>
                            <a:prstClr val="black"/>
                          </a:solidFill>
                          <a:effectLst/>
                          <a:uLnTx/>
                          <a:uFillTx/>
                          <a:latin typeface="+mn-lt"/>
                          <a:ea typeface="+mn-ea"/>
                          <a:cs typeface="+mn-cs"/>
                        </a:rPr>
                        <a:t>
 Nayef Francis Design Studio accentuates living spaces and creates more and better room for life, through the crafting of hand-made designs focused on home accessories and furniture, blending functionality and aesthetics. A few days separate us from the big unveiling. Stay tuned!
#SpaceandStories #BoConceptLebanon #BoConceptlb #home #interior #interiordesign #design #furniture #piece #architecture #house #space #living #modern #modernfurniture #newfurniture #homedecor #decoration #furnituredesign #limitededition #interiorstyle #interiorlovers #interiorforyou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https://www.instagram.com/p/BpSSLKQDa8j/media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61703477"/>
                  </a:ext>
                </a:extLst>
              </a:tr>
            </a:tbl>
          </a:graphicData>
        </a:graphic>
      </p:graphicFrame>
      <p:sp>
        <p:nvSpPr>
          <p:cNvPr id="4" name="Text Placeholder 3">
            <a:extLst>
              <a:ext uri="{FF2B5EF4-FFF2-40B4-BE49-F238E27FC236}">
                <a16:creationId xmlns:a16="http://schemas.microsoft.com/office/drawing/2014/main" id="{5B36AE61-2E4C-4CB0-955F-7776B02017D5}"/>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2138314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1EC8B-03C6-472D-83FF-8F02B9489D62}"/>
              </a:ext>
            </a:extLst>
          </p:cNvPr>
          <p:cNvSpPr>
            <a:spLocks noGrp="1"/>
          </p:cNvSpPr>
          <p:nvPr>
            <p:ph type="title"/>
          </p:nvPr>
        </p:nvSpPr>
        <p:spPr/>
        <p:txBody>
          <a:bodyPr/>
          <a:lstStyle/>
          <a:p>
            <a:r>
              <a:rPr lang="en-US"/>
              <a:t>Instagram Posts Table | BoConcept Lebanon - 18 of 18</a:t>
            </a:r>
          </a:p>
        </p:txBody>
      </p:sp>
      <p:graphicFrame>
        <p:nvGraphicFramePr>
          <p:cNvPr id="5" name="Table Placeholder 4">
            <a:extLst>
              <a:ext uri="{FF2B5EF4-FFF2-40B4-BE49-F238E27FC236}">
                <a16:creationId xmlns:a16="http://schemas.microsoft.com/office/drawing/2014/main" id="{7AE3DB5C-8AFB-4A05-BF85-533B3EB78B2F}"/>
              </a:ext>
            </a:extLst>
          </p:cNvPr>
          <p:cNvGraphicFramePr>
            <a:graphicFrameLocks noGrp="1"/>
          </p:cNvGraphicFramePr>
          <p:nvPr>
            <p:ph type="tbl" sz="quarter" idx="13"/>
            <p:extLst>
              <p:ext uri="{D42A27DB-BD31-4B8C-83A1-F6EECF244321}">
                <p14:modId xmlns:p14="http://schemas.microsoft.com/office/powerpoint/2010/main" val="1652134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75923798"/>
                    </a:ext>
                  </a:extLst>
                </a:gridCol>
                <a:gridCol w="987552">
                  <a:extLst>
                    <a:ext uri="{9D8B030D-6E8A-4147-A177-3AD203B41FA5}">
                      <a16:colId xmlns:a16="http://schemas.microsoft.com/office/drawing/2014/main" val="3560506357"/>
                    </a:ext>
                  </a:extLst>
                </a:gridCol>
                <a:gridCol w="987552">
                  <a:extLst>
                    <a:ext uri="{9D8B030D-6E8A-4147-A177-3AD203B41FA5}">
                      <a16:colId xmlns:a16="http://schemas.microsoft.com/office/drawing/2014/main" val="2874124568"/>
                    </a:ext>
                  </a:extLst>
                </a:gridCol>
                <a:gridCol w="987552">
                  <a:extLst>
                    <a:ext uri="{9D8B030D-6E8A-4147-A177-3AD203B41FA5}">
                      <a16:colId xmlns:a16="http://schemas.microsoft.com/office/drawing/2014/main" val="1751102867"/>
                    </a:ext>
                  </a:extLst>
                </a:gridCol>
                <a:gridCol w="987552">
                  <a:extLst>
                    <a:ext uri="{9D8B030D-6E8A-4147-A177-3AD203B41FA5}">
                      <a16:colId xmlns:a16="http://schemas.microsoft.com/office/drawing/2014/main" val="416104305"/>
                    </a:ext>
                  </a:extLst>
                </a:gridCol>
                <a:gridCol w="987552">
                  <a:extLst>
                    <a:ext uri="{9D8B030D-6E8A-4147-A177-3AD203B41FA5}">
                      <a16:colId xmlns:a16="http://schemas.microsoft.com/office/drawing/2014/main" val="2990945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98357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boconceptlb - 2018-10-20 10:10:15 </a:t>
                      </a:r>
                      <a:r>
                        <a:rPr kumimoji="0" lang="en-US" sz="1000" b="0" i="0" u="none" strike="noStrike" kern="1200" cap="none" spc="0" normalizeH="0" baseline="0" noProof="0">
                          <a:ln>
                            <a:noFill/>
                          </a:ln>
                          <a:solidFill>
                            <a:prstClr val="black"/>
                          </a:solidFill>
                          <a:effectLst/>
                          <a:uLnTx/>
                          <a:uFillTx/>
                          <a:latin typeface="+mn-lt"/>
                          <a:ea typeface="+mn-ea"/>
                          <a:cs typeface="+mn-cs"/>
                        </a:rPr>
                        <a:t>
 BoConcept #NewCollection 2019 is now available in showrooms. Visit us, get inspired, and renew the energies of your home!
Featuring: Fusion Chair (dark blue Lux Felt fabric) and Fusion Day Bed (blue velvet fabric), designed by Oki Sato, nendo.
.
.
.
. 
#BoConceptLebanon #BoConceptlb #NewCollection2019 #home #interior #interiordesign #design #furniture #piece #architecture #house #space #living #modern #modernfurniture #newfurniture #homedecor #decoration #furnituredesign #interiorstyle #interiorlovers #interiorforyou #interiorarchitecture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https://www.instagram.com/p/BpJWKlTjCQB/media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54866775"/>
                  </a:ext>
                </a:extLst>
              </a:tr>
            </a:tbl>
          </a:graphicData>
        </a:graphic>
      </p:graphicFrame>
      <p:sp>
        <p:nvSpPr>
          <p:cNvPr id="4" name="Text Placeholder 3">
            <a:extLst>
              <a:ext uri="{FF2B5EF4-FFF2-40B4-BE49-F238E27FC236}">
                <a16:creationId xmlns:a16="http://schemas.microsoft.com/office/drawing/2014/main" id="{B11F62D2-658C-46C3-9707-9254FC52EC58}"/>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77247342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898</Words>
  <Application>Microsoft Office PowerPoint</Application>
  <PresentationFormat>On-screen Show (4:3)</PresentationFormat>
  <Paragraphs>294</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quintly_template</vt:lpstr>
      <vt:lpstr>Instagram Posts Table | BoConcept Lebanon - 1 of 18</vt:lpstr>
      <vt:lpstr>Instagram Posts Table | BoConcept Lebanon - 2 of 18</vt:lpstr>
      <vt:lpstr>Instagram Posts Table | BoConcept Lebanon - 3 of 18</vt:lpstr>
      <vt:lpstr>Instagram Posts Table | BoConcept Lebanon - 4 of 18</vt:lpstr>
      <vt:lpstr>Instagram Posts Table | BoConcept Lebanon - 5 of 18</vt:lpstr>
      <vt:lpstr>Instagram Posts Table | BoConcept Lebanon - 6 of 18</vt:lpstr>
      <vt:lpstr>Instagram Posts Table | BoConcept Lebanon - 7 of 18</vt:lpstr>
      <vt:lpstr>Instagram Posts Table | BoConcept Lebanon - 8 of 18</vt:lpstr>
      <vt:lpstr>Instagram Posts Table | BoConcept Lebanon - 9 of 18</vt:lpstr>
      <vt:lpstr>Instagram Posts Table | BoConcept Lebanon - 10 of 18</vt:lpstr>
      <vt:lpstr>Instagram Posts Table | BoConcept Lebanon - 11 of 18</vt:lpstr>
      <vt:lpstr>Instagram Posts Table | BoConcept Lebanon - 12 of 18</vt:lpstr>
      <vt:lpstr>Instagram Posts Table | BoConcept Lebanon - 13 of 18</vt:lpstr>
      <vt:lpstr>Instagram Posts Table | BoConcept Lebanon - 14 of 18</vt:lpstr>
      <vt:lpstr>Instagram Posts Table | BoConcept Lebanon - 15 of 18</vt:lpstr>
      <vt:lpstr>Instagram Posts Table | BoConcept Lebanon - 16 of 18</vt:lpstr>
      <vt:lpstr>Instagram Posts Table | BoConcept Lebanon - 17 of 18</vt:lpstr>
      <vt:lpstr>Instagram Posts Table | BoConcept Lebanon - 18 of 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BoConcept Lebanon - 1 of 18</dc:title>
  <dc:creator>Administrator</dc:creator>
  <cp:lastModifiedBy>Administrator</cp:lastModifiedBy>
  <cp:revision>1</cp:revision>
  <dcterms:created xsi:type="dcterms:W3CDTF">2018-12-17T01:53:44Z</dcterms:created>
  <dcterms:modified xsi:type="dcterms:W3CDTF">2018-12-17T01:55:13Z</dcterms:modified>
</cp:coreProperties>
</file>