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B3AEA-75D3-47B2-955E-A34A2BBD365D}"/>
              </a:ext>
            </a:extLst>
          </p:cNvPr>
          <p:cNvSpPr>
            <a:spLocks noGrp="1"/>
          </p:cNvSpPr>
          <p:nvPr>
            <p:ph type="title"/>
          </p:nvPr>
        </p:nvSpPr>
        <p:spPr/>
        <p:txBody>
          <a:bodyPr/>
          <a:lstStyle/>
          <a:p>
            <a:r>
              <a:rPr lang="en-US"/>
              <a:t>Facebook Own Posts Table | Pepsi PH Owned - 1 of 10</a:t>
            </a:r>
          </a:p>
        </p:txBody>
      </p:sp>
      <p:graphicFrame>
        <p:nvGraphicFramePr>
          <p:cNvPr id="5" name="Table Placeholder 4">
            <a:extLst>
              <a:ext uri="{FF2B5EF4-FFF2-40B4-BE49-F238E27FC236}">
                <a16:creationId xmlns:a16="http://schemas.microsoft.com/office/drawing/2014/main" id="{DAAEF48E-785A-44FE-AFBD-CEFE617ADBAF}"/>
              </a:ext>
            </a:extLst>
          </p:cNvPr>
          <p:cNvGraphicFramePr>
            <a:graphicFrameLocks noGrp="1"/>
          </p:cNvGraphicFramePr>
          <p:nvPr>
            <p:ph type="tbl" sz="quarter" idx="13"/>
            <p:extLst>
              <p:ext uri="{D42A27DB-BD31-4B8C-83A1-F6EECF244321}">
                <p14:modId xmlns:p14="http://schemas.microsoft.com/office/powerpoint/2010/main" val="1373474296"/>
              </p:ext>
            </p:extLst>
          </p:nvPr>
        </p:nvGraphicFramePr>
        <p:xfrm>
          <a:off x="457200" y="1731963"/>
          <a:ext cx="7406638" cy="384048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10588349"/>
                    </a:ext>
                  </a:extLst>
                </a:gridCol>
                <a:gridCol w="1316735">
                  <a:extLst>
                    <a:ext uri="{9D8B030D-6E8A-4147-A177-3AD203B41FA5}">
                      <a16:colId xmlns:a16="http://schemas.microsoft.com/office/drawing/2014/main" val="1345281448"/>
                    </a:ext>
                  </a:extLst>
                </a:gridCol>
                <a:gridCol w="905256">
                  <a:extLst>
                    <a:ext uri="{9D8B030D-6E8A-4147-A177-3AD203B41FA5}">
                      <a16:colId xmlns:a16="http://schemas.microsoft.com/office/drawing/2014/main" val="857596918"/>
                    </a:ext>
                  </a:extLst>
                </a:gridCol>
                <a:gridCol w="411480">
                  <a:extLst>
                    <a:ext uri="{9D8B030D-6E8A-4147-A177-3AD203B41FA5}">
                      <a16:colId xmlns:a16="http://schemas.microsoft.com/office/drawing/2014/main" val="1196668034"/>
                    </a:ext>
                  </a:extLst>
                </a:gridCol>
                <a:gridCol w="411480">
                  <a:extLst>
                    <a:ext uri="{9D8B030D-6E8A-4147-A177-3AD203B41FA5}">
                      <a16:colId xmlns:a16="http://schemas.microsoft.com/office/drawing/2014/main" val="4026603907"/>
                    </a:ext>
                  </a:extLst>
                </a:gridCol>
                <a:gridCol w="411480">
                  <a:extLst>
                    <a:ext uri="{9D8B030D-6E8A-4147-A177-3AD203B41FA5}">
                      <a16:colId xmlns:a16="http://schemas.microsoft.com/office/drawing/2014/main" val="685567214"/>
                    </a:ext>
                  </a:extLst>
                </a:gridCol>
                <a:gridCol w="411480">
                  <a:extLst>
                    <a:ext uri="{9D8B030D-6E8A-4147-A177-3AD203B41FA5}">
                      <a16:colId xmlns:a16="http://schemas.microsoft.com/office/drawing/2014/main" val="410597747"/>
                    </a:ext>
                  </a:extLst>
                </a:gridCol>
                <a:gridCol w="411480">
                  <a:extLst>
                    <a:ext uri="{9D8B030D-6E8A-4147-A177-3AD203B41FA5}">
                      <a16:colId xmlns:a16="http://schemas.microsoft.com/office/drawing/2014/main" val="2086797315"/>
                    </a:ext>
                  </a:extLst>
                </a:gridCol>
                <a:gridCol w="411480">
                  <a:extLst>
                    <a:ext uri="{9D8B030D-6E8A-4147-A177-3AD203B41FA5}">
                      <a16:colId xmlns:a16="http://schemas.microsoft.com/office/drawing/2014/main" val="3566072260"/>
                    </a:ext>
                  </a:extLst>
                </a:gridCol>
                <a:gridCol w="411480">
                  <a:extLst>
                    <a:ext uri="{9D8B030D-6E8A-4147-A177-3AD203B41FA5}">
                      <a16:colId xmlns:a16="http://schemas.microsoft.com/office/drawing/2014/main" val="2113919557"/>
                    </a:ext>
                  </a:extLst>
                </a:gridCol>
                <a:gridCol w="411480">
                  <a:extLst>
                    <a:ext uri="{9D8B030D-6E8A-4147-A177-3AD203B41FA5}">
                      <a16:colId xmlns:a16="http://schemas.microsoft.com/office/drawing/2014/main" val="770720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2100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- 2021-04-10 05:30:09</a:t>
                      </a:r>
                      <a:r>
                        <a:rPr kumimoji="0" lang="en-US" sz="1000" b="0" i="0" u="none" strike="noStrike" kern="1200" cap="none" spc="0" normalizeH="0" baseline="0" noProof="0">
                          <a:ln>
                            <a:noFill/>
                          </a:ln>
                          <a:solidFill>
                            <a:prstClr val="black"/>
                          </a:solidFill>
                          <a:effectLst/>
                          <a:uLnTx/>
                          <a:uFillTx/>
                          <a:latin typeface="+mn-lt"/>
                          <a:ea typeface="+mn-ea"/>
                          <a:cs typeface="+mn-cs"/>
                        </a:rPr>
                        <a:t>
 Secret's out! BLACKPINK is indeed in the area! 💙
Just spot BLACKPINK in your area by taking a photo, post it on Facebook or Twitter, use the hashtag #PEPSIPHxBLACKPINK, tag us at may chance ka nang manalo ng limited edition #PEPSIPHxBLACKPINK cans at official BLACKPINK merch!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171532327_10165231818210083_1636123415341381587_n.jpg?_nc_cat=102&amp;ccb=1-3&amp;_nc_sid=2d5d41&amp;_nc_ohc=DWtdf6K8PZsAX-7XuUg&amp;_nc_ht=scontent-iad3-1.xx&amp;tp=6&amp;oh=512d86c2e279611a3c93190d892099e2&amp;oe=60A7F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5683232"/>
                  </a:ext>
                </a:extLst>
              </a:tr>
            </a:tbl>
          </a:graphicData>
        </a:graphic>
      </p:graphicFrame>
      <p:sp>
        <p:nvSpPr>
          <p:cNvPr id="4" name="Text Placeholder 3">
            <a:extLst>
              <a:ext uri="{FF2B5EF4-FFF2-40B4-BE49-F238E27FC236}">
                <a16:creationId xmlns:a16="http://schemas.microsoft.com/office/drawing/2014/main" id="{2688AB86-C28B-4AAD-82FC-DC339D93B429}"/>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2333665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1480B-39E7-425E-8A66-E3E0F6665DC7}"/>
              </a:ext>
            </a:extLst>
          </p:cNvPr>
          <p:cNvSpPr>
            <a:spLocks noGrp="1"/>
          </p:cNvSpPr>
          <p:nvPr>
            <p:ph type="title"/>
          </p:nvPr>
        </p:nvSpPr>
        <p:spPr/>
        <p:txBody>
          <a:bodyPr/>
          <a:lstStyle/>
          <a:p>
            <a:r>
              <a:rPr lang="en-US"/>
              <a:t>Facebook Own Posts Table | Pepsi PH Owned - 2 of 10</a:t>
            </a:r>
          </a:p>
        </p:txBody>
      </p:sp>
      <p:graphicFrame>
        <p:nvGraphicFramePr>
          <p:cNvPr id="5" name="Table Placeholder 4">
            <a:extLst>
              <a:ext uri="{FF2B5EF4-FFF2-40B4-BE49-F238E27FC236}">
                <a16:creationId xmlns:a16="http://schemas.microsoft.com/office/drawing/2014/main" id="{BF187A6D-452E-4A13-B073-EB29CF4C9B8A}"/>
              </a:ext>
            </a:extLst>
          </p:cNvPr>
          <p:cNvGraphicFramePr>
            <a:graphicFrameLocks noGrp="1"/>
          </p:cNvGraphicFramePr>
          <p:nvPr>
            <p:ph type="tbl" sz="quarter" idx="13"/>
            <p:extLst>
              <p:ext uri="{D42A27DB-BD31-4B8C-83A1-F6EECF244321}">
                <p14:modId xmlns:p14="http://schemas.microsoft.com/office/powerpoint/2010/main" val="816834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60058012"/>
                    </a:ext>
                  </a:extLst>
                </a:gridCol>
                <a:gridCol w="1316735">
                  <a:extLst>
                    <a:ext uri="{9D8B030D-6E8A-4147-A177-3AD203B41FA5}">
                      <a16:colId xmlns:a16="http://schemas.microsoft.com/office/drawing/2014/main" val="1616491164"/>
                    </a:ext>
                  </a:extLst>
                </a:gridCol>
                <a:gridCol w="905256">
                  <a:extLst>
                    <a:ext uri="{9D8B030D-6E8A-4147-A177-3AD203B41FA5}">
                      <a16:colId xmlns:a16="http://schemas.microsoft.com/office/drawing/2014/main" val="2610686210"/>
                    </a:ext>
                  </a:extLst>
                </a:gridCol>
                <a:gridCol w="411480">
                  <a:extLst>
                    <a:ext uri="{9D8B030D-6E8A-4147-A177-3AD203B41FA5}">
                      <a16:colId xmlns:a16="http://schemas.microsoft.com/office/drawing/2014/main" val="3669976482"/>
                    </a:ext>
                  </a:extLst>
                </a:gridCol>
                <a:gridCol w="411480">
                  <a:extLst>
                    <a:ext uri="{9D8B030D-6E8A-4147-A177-3AD203B41FA5}">
                      <a16:colId xmlns:a16="http://schemas.microsoft.com/office/drawing/2014/main" val="3436926056"/>
                    </a:ext>
                  </a:extLst>
                </a:gridCol>
                <a:gridCol w="411480">
                  <a:extLst>
                    <a:ext uri="{9D8B030D-6E8A-4147-A177-3AD203B41FA5}">
                      <a16:colId xmlns:a16="http://schemas.microsoft.com/office/drawing/2014/main" val="82716626"/>
                    </a:ext>
                  </a:extLst>
                </a:gridCol>
                <a:gridCol w="411480">
                  <a:extLst>
                    <a:ext uri="{9D8B030D-6E8A-4147-A177-3AD203B41FA5}">
                      <a16:colId xmlns:a16="http://schemas.microsoft.com/office/drawing/2014/main" val="704513012"/>
                    </a:ext>
                  </a:extLst>
                </a:gridCol>
                <a:gridCol w="411480">
                  <a:extLst>
                    <a:ext uri="{9D8B030D-6E8A-4147-A177-3AD203B41FA5}">
                      <a16:colId xmlns:a16="http://schemas.microsoft.com/office/drawing/2014/main" val="237774644"/>
                    </a:ext>
                  </a:extLst>
                </a:gridCol>
                <a:gridCol w="411480">
                  <a:extLst>
                    <a:ext uri="{9D8B030D-6E8A-4147-A177-3AD203B41FA5}">
                      <a16:colId xmlns:a16="http://schemas.microsoft.com/office/drawing/2014/main" val="3254730358"/>
                    </a:ext>
                  </a:extLst>
                </a:gridCol>
                <a:gridCol w="411480">
                  <a:extLst>
                    <a:ext uri="{9D8B030D-6E8A-4147-A177-3AD203B41FA5}">
                      <a16:colId xmlns:a16="http://schemas.microsoft.com/office/drawing/2014/main" val="1303142195"/>
                    </a:ext>
                  </a:extLst>
                </a:gridCol>
                <a:gridCol w="411480">
                  <a:extLst>
                    <a:ext uri="{9D8B030D-6E8A-4147-A177-3AD203B41FA5}">
                      <a16:colId xmlns:a16="http://schemas.microsoft.com/office/drawing/2014/main" val="1026250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1688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- 2021-04-08 11:00:46</a:t>
                      </a:r>
                      <a:r>
                        <a:rPr kumimoji="0" lang="en-US" sz="1000" b="0" i="0" u="none" strike="noStrike" kern="1200" cap="none" spc="0" normalizeH="0" baseline="0" noProof="0">
                          <a:ln>
                            <a:noFill/>
                          </a:ln>
                          <a:solidFill>
                            <a:prstClr val="black"/>
                          </a:solidFill>
                          <a:effectLst/>
                          <a:uLnTx/>
                          <a:uFillTx/>
                          <a:latin typeface="+mn-lt"/>
                          <a:ea typeface="+mn-ea"/>
                          <a:cs typeface="+mn-cs"/>
                        </a:rPr>
                        <a:t>
 You deserve a treat, Pepsi Fam! Get a chance to win the limited edition #PEPSIPHxBLACKPINK cans and official BLACKPINK merchandise when you join the Unlock Pepsi x BLACKPINK Challenge. Check out the full mechanics here: https://bit.ly/3dgZSHX
10 lucky BLACKPINK fans will be chosen every week. The last 10 weekly winners and the grand winner will be announced on the Pepsi Dance Party on April 25! Sali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166310060_786307695323138_5127417386940499579_n.jpg?_nc_cat=102&amp;ccb=1-3&amp;_nc_sid=ad6a45&amp;_nc_ohc=ZkaVycj4a88AX-2upjD&amp;_nc_ht=scontent-iad3-1.xx&amp;tp=7&amp;oh=9cf50198354da17e6657a420371a4736&amp;oe=60A4D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96921772"/>
                  </a:ext>
                </a:extLst>
              </a:tr>
            </a:tbl>
          </a:graphicData>
        </a:graphic>
      </p:graphicFrame>
      <p:sp>
        <p:nvSpPr>
          <p:cNvPr id="4" name="Text Placeholder 3">
            <a:extLst>
              <a:ext uri="{FF2B5EF4-FFF2-40B4-BE49-F238E27FC236}">
                <a16:creationId xmlns:a16="http://schemas.microsoft.com/office/drawing/2014/main" id="{A5D67ECD-3C62-4B7F-8D86-B0553B4A1F50}"/>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3802547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6B0D6-6767-4638-94DD-D49943467586}"/>
              </a:ext>
            </a:extLst>
          </p:cNvPr>
          <p:cNvSpPr>
            <a:spLocks noGrp="1"/>
          </p:cNvSpPr>
          <p:nvPr>
            <p:ph type="title"/>
          </p:nvPr>
        </p:nvSpPr>
        <p:spPr/>
        <p:txBody>
          <a:bodyPr/>
          <a:lstStyle/>
          <a:p>
            <a:r>
              <a:rPr lang="en-US"/>
              <a:t>Facebook Own Posts Table | Pepsi PH Owned - 3 of 10</a:t>
            </a:r>
          </a:p>
        </p:txBody>
      </p:sp>
      <p:graphicFrame>
        <p:nvGraphicFramePr>
          <p:cNvPr id="5" name="Table Placeholder 4">
            <a:extLst>
              <a:ext uri="{FF2B5EF4-FFF2-40B4-BE49-F238E27FC236}">
                <a16:creationId xmlns:a16="http://schemas.microsoft.com/office/drawing/2014/main" id="{CE32D65E-7FB2-421A-8808-8FA7FEB69EBF}"/>
              </a:ext>
            </a:extLst>
          </p:cNvPr>
          <p:cNvGraphicFramePr>
            <a:graphicFrameLocks noGrp="1"/>
          </p:cNvGraphicFramePr>
          <p:nvPr>
            <p:ph type="tbl" sz="quarter" idx="13"/>
            <p:extLst>
              <p:ext uri="{D42A27DB-BD31-4B8C-83A1-F6EECF244321}">
                <p14:modId xmlns:p14="http://schemas.microsoft.com/office/powerpoint/2010/main" val="2490123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68302301"/>
                    </a:ext>
                  </a:extLst>
                </a:gridCol>
                <a:gridCol w="1316735">
                  <a:extLst>
                    <a:ext uri="{9D8B030D-6E8A-4147-A177-3AD203B41FA5}">
                      <a16:colId xmlns:a16="http://schemas.microsoft.com/office/drawing/2014/main" val="895346540"/>
                    </a:ext>
                  </a:extLst>
                </a:gridCol>
                <a:gridCol w="905256">
                  <a:extLst>
                    <a:ext uri="{9D8B030D-6E8A-4147-A177-3AD203B41FA5}">
                      <a16:colId xmlns:a16="http://schemas.microsoft.com/office/drawing/2014/main" val="999816346"/>
                    </a:ext>
                  </a:extLst>
                </a:gridCol>
                <a:gridCol w="411480">
                  <a:extLst>
                    <a:ext uri="{9D8B030D-6E8A-4147-A177-3AD203B41FA5}">
                      <a16:colId xmlns:a16="http://schemas.microsoft.com/office/drawing/2014/main" val="4115995835"/>
                    </a:ext>
                  </a:extLst>
                </a:gridCol>
                <a:gridCol w="411480">
                  <a:extLst>
                    <a:ext uri="{9D8B030D-6E8A-4147-A177-3AD203B41FA5}">
                      <a16:colId xmlns:a16="http://schemas.microsoft.com/office/drawing/2014/main" val="2096544079"/>
                    </a:ext>
                  </a:extLst>
                </a:gridCol>
                <a:gridCol w="411480">
                  <a:extLst>
                    <a:ext uri="{9D8B030D-6E8A-4147-A177-3AD203B41FA5}">
                      <a16:colId xmlns:a16="http://schemas.microsoft.com/office/drawing/2014/main" val="3238733453"/>
                    </a:ext>
                  </a:extLst>
                </a:gridCol>
                <a:gridCol w="411480">
                  <a:extLst>
                    <a:ext uri="{9D8B030D-6E8A-4147-A177-3AD203B41FA5}">
                      <a16:colId xmlns:a16="http://schemas.microsoft.com/office/drawing/2014/main" val="3731281058"/>
                    </a:ext>
                  </a:extLst>
                </a:gridCol>
                <a:gridCol w="411480">
                  <a:extLst>
                    <a:ext uri="{9D8B030D-6E8A-4147-A177-3AD203B41FA5}">
                      <a16:colId xmlns:a16="http://schemas.microsoft.com/office/drawing/2014/main" val="4222221671"/>
                    </a:ext>
                  </a:extLst>
                </a:gridCol>
                <a:gridCol w="411480">
                  <a:extLst>
                    <a:ext uri="{9D8B030D-6E8A-4147-A177-3AD203B41FA5}">
                      <a16:colId xmlns:a16="http://schemas.microsoft.com/office/drawing/2014/main" val="1073601016"/>
                    </a:ext>
                  </a:extLst>
                </a:gridCol>
                <a:gridCol w="411480">
                  <a:extLst>
                    <a:ext uri="{9D8B030D-6E8A-4147-A177-3AD203B41FA5}">
                      <a16:colId xmlns:a16="http://schemas.microsoft.com/office/drawing/2014/main" val="2053916948"/>
                    </a:ext>
                  </a:extLst>
                </a:gridCol>
                <a:gridCol w="411480">
                  <a:extLst>
                    <a:ext uri="{9D8B030D-6E8A-4147-A177-3AD203B41FA5}">
                      <a16:colId xmlns:a16="http://schemas.microsoft.com/office/drawing/2014/main" val="3136327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0184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- 2021-04-08 03:03:27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169268524_10165222575820083_7538084466865634775_n.jpg?_nc_cat=105&amp;ccb=1-3&amp;_nc_sid=dd9801&amp;_nc_ohc=KrPUVRf-15AAX9xlLRh&amp;_nc_ht=scontent-iad3-1.xx&amp;tp=7&amp;oh=74310d931105b0c75165efd57de32347&amp;oe=60A6E5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78601965"/>
                  </a:ext>
                </a:extLst>
              </a:tr>
            </a:tbl>
          </a:graphicData>
        </a:graphic>
      </p:graphicFrame>
      <p:sp>
        <p:nvSpPr>
          <p:cNvPr id="4" name="Text Placeholder 3">
            <a:extLst>
              <a:ext uri="{FF2B5EF4-FFF2-40B4-BE49-F238E27FC236}">
                <a16:creationId xmlns:a16="http://schemas.microsoft.com/office/drawing/2014/main" id="{FFFFF4B6-E323-478D-B6D1-26CBA8064EBD}"/>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1627132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ED2F1-B0BE-430A-81B5-7760EBA1AED5}"/>
              </a:ext>
            </a:extLst>
          </p:cNvPr>
          <p:cNvSpPr>
            <a:spLocks noGrp="1"/>
          </p:cNvSpPr>
          <p:nvPr>
            <p:ph type="title"/>
          </p:nvPr>
        </p:nvSpPr>
        <p:spPr/>
        <p:txBody>
          <a:bodyPr/>
          <a:lstStyle/>
          <a:p>
            <a:r>
              <a:rPr lang="en-US"/>
              <a:t>Facebook Own Posts Table | Pepsi PH Owned - 4 of 10</a:t>
            </a:r>
          </a:p>
        </p:txBody>
      </p:sp>
      <p:graphicFrame>
        <p:nvGraphicFramePr>
          <p:cNvPr id="5" name="Table Placeholder 4">
            <a:extLst>
              <a:ext uri="{FF2B5EF4-FFF2-40B4-BE49-F238E27FC236}">
                <a16:creationId xmlns:a16="http://schemas.microsoft.com/office/drawing/2014/main" id="{BAE7C034-F4AD-4626-8E97-5E28AB9298AF}"/>
              </a:ext>
            </a:extLst>
          </p:cNvPr>
          <p:cNvGraphicFramePr>
            <a:graphicFrameLocks noGrp="1"/>
          </p:cNvGraphicFramePr>
          <p:nvPr>
            <p:ph type="tbl" sz="quarter" idx="13"/>
            <p:extLst>
              <p:ext uri="{D42A27DB-BD31-4B8C-83A1-F6EECF244321}">
                <p14:modId xmlns:p14="http://schemas.microsoft.com/office/powerpoint/2010/main" val="3956658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70844790"/>
                    </a:ext>
                  </a:extLst>
                </a:gridCol>
                <a:gridCol w="1316735">
                  <a:extLst>
                    <a:ext uri="{9D8B030D-6E8A-4147-A177-3AD203B41FA5}">
                      <a16:colId xmlns:a16="http://schemas.microsoft.com/office/drawing/2014/main" val="3537237789"/>
                    </a:ext>
                  </a:extLst>
                </a:gridCol>
                <a:gridCol w="905256">
                  <a:extLst>
                    <a:ext uri="{9D8B030D-6E8A-4147-A177-3AD203B41FA5}">
                      <a16:colId xmlns:a16="http://schemas.microsoft.com/office/drawing/2014/main" val="2741682091"/>
                    </a:ext>
                  </a:extLst>
                </a:gridCol>
                <a:gridCol w="411480">
                  <a:extLst>
                    <a:ext uri="{9D8B030D-6E8A-4147-A177-3AD203B41FA5}">
                      <a16:colId xmlns:a16="http://schemas.microsoft.com/office/drawing/2014/main" val="3979300442"/>
                    </a:ext>
                  </a:extLst>
                </a:gridCol>
                <a:gridCol w="411480">
                  <a:extLst>
                    <a:ext uri="{9D8B030D-6E8A-4147-A177-3AD203B41FA5}">
                      <a16:colId xmlns:a16="http://schemas.microsoft.com/office/drawing/2014/main" val="3066199413"/>
                    </a:ext>
                  </a:extLst>
                </a:gridCol>
                <a:gridCol w="411480">
                  <a:extLst>
                    <a:ext uri="{9D8B030D-6E8A-4147-A177-3AD203B41FA5}">
                      <a16:colId xmlns:a16="http://schemas.microsoft.com/office/drawing/2014/main" val="409504798"/>
                    </a:ext>
                  </a:extLst>
                </a:gridCol>
                <a:gridCol w="411480">
                  <a:extLst>
                    <a:ext uri="{9D8B030D-6E8A-4147-A177-3AD203B41FA5}">
                      <a16:colId xmlns:a16="http://schemas.microsoft.com/office/drawing/2014/main" val="3962354101"/>
                    </a:ext>
                  </a:extLst>
                </a:gridCol>
                <a:gridCol w="411480">
                  <a:extLst>
                    <a:ext uri="{9D8B030D-6E8A-4147-A177-3AD203B41FA5}">
                      <a16:colId xmlns:a16="http://schemas.microsoft.com/office/drawing/2014/main" val="570435722"/>
                    </a:ext>
                  </a:extLst>
                </a:gridCol>
                <a:gridCol w="411480">
                  <a:extLst>
                    <a:ext uri="{9D8B030D-6E8A-4147-A177-3AD203B41FA5}">
                      <a16:colId xmlns:a16="http://schemas.microsoft.com/office/drawing/2014/main" val="2442843435"/>
                    </a:ext>
                  </a:extLst>
                </a:gridCol>
                <a:gridCol w="411480">
                  <a:extLst>
                    <a:ext uri="{9D8B030D-6E8A-4147-A177-3AD203B41FA5}">
                      <a16:colId xmlns:a16="http://schemas.microsoft.com/office/drawing/2014/main" val="3351979887"/>
                    </a:ext>
                  </a:extLst>
                </a:gridCol>
                <a:gridCol w="411480">
                  <a:extLst>
                    <a:ext uri="{9D8B030D-6E8A-4147-A177-3AD203B41FA5}">
                      <a16:colId xmlns:a16="http://schemas.microsoft.com/office/drawing/2014/main" val="300464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8756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- 2021-04-08 03:02:17</a:t>
                      </a:r>
                      <a:r>
                        <a:rPr kumimoji="0" lang="en-US" sz="1000" b="0" i="0" u="none" strike="noStrike" kern="1200" cap="none" spc="0" normalizeH="0" baseline="0" noProof="0">
                          <a:ln>
                            <a:noFill/>
                          </a:ln>
                          <a:solidFill>
                            <a:prstClr val="black"/>
                          </a:solidFill>
                          <a:effectLst/>
                          <a:uLnTx/>
                          <a:uFillTx/>
                          <a:latin typeface="+mn-lt"/>
                          <a:ea typeface="+mn-ea"/>
                          <a:cs typeface="+mn-cs"/>
                        </a:rPr>
                        <a:t>
 Here's how you Ddu-du do the Unlock Pepsi x BLACKPINK Challenge!
Just dance to the “Jump by Ashley” track and share it on TikTok and Facebook! Use the hashtag #PEPSIPHxBLACKPINK, and tag Pepsi Philippines on Facebook in your entries. Check out the full mechanics here: https://bit.ly/3fPFD7l
Kada 1,500 entries, magu-unlock kami ng Pepsi x BLACKPINK can. Reach 6,000 entries to unlock all can designs! Hataw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https://scontent-iad3-1.xx.fbcdn.net/v/t15.5256-10/s720x720/166671575_196741598881097_3793285005017323381_n.jpg?_nc_cat=1&amp;ccb=1-3&amp;_nc_sid=ad6a45&amp;_nc_ohc=mq_eWm8NaxIAX-EMnlH&amp;_nc_ht=scontent-iad3-1.xx&amp;tp=7&amp;oh=fd9253534228873f25bc54aa469d15f8&amp;oe=60A60F9F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5873384"/>
                  </a:ext>
                </a:extLst>
              </a:tr>
            </a:tbl>
          </a:graphicData>
        </a:graphic>
      </p:graphicFrame>
      <p:sp>
        <p:nvSpPr>
          <p:cNvPr id="4" name="Text Placeholder 3">
            <a:extLst>
              <a:ext uri="{FF2B5EF4-FFF2-40B4-BE49-F238E27FC236}">
                <a16:creationId xmlns:a16="http://schemas.microsoft.com/office/drawing/2014/main" id="{A3363149-D32C-4CEF-B871-FBC855D4C0F3}"/>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3191257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07393-6340-43AC-9BB8-88AA8F3F4A4D}"/>
              </a:ext>
            </a:extLst>
          </p:cNvPr>
          <p:cNvSpPr>
            <a:spLocks noGrp="1"/>
          </p:cNvSpPr>
          <p:nvPr>
            <p:ph type="title"/>
          </p:nvPr>
        </p:nvSpPr>
        <p:spPr/>
        <p:txBody>
          <a:bodyPr/>
          <a:lstStyle/>
          <a:p>
            <a:r>
              <a:rPr lang="en-US"/>
              <a:t>Facebook Own Posts Table | Pepsi PH Owned - 5 of 10</a:t>
            </a:r>
          </a:p>
        </p:txBody>
      </p:sp>
      <p:graphicFrame>
        <p:nvGraphicFramePr>
          <p:cNvPr id="5" name="Table Placeholder 4">
            <a:extLst>
              <a:ext uri="{FF2B5EF4-FFF2-40B4-BE49-F238E27FC236}">
                <a16:creationId xmlns:a16="http://schemas.microsoft.com/office/drawing/2014/main" id="{8AFD3703-7D3D-4270-985B-99D097D143F8}"/>
              </a:ext>
            </a:extLst>
          </p:cNvPr>
          <p:cNvGraphicFramePr>
            <a:graphicFrameLocks noGrp="1"/>
          </p:cNvGraphicFramePr>
          <p:nvPr>
            <p:ph type="tbl" sz="quarter" idx="13"/>
            <p:extLst>
              <p:ext uri="{D42A27DB-BD31-4B8C-83A1-F6EECF244321}">
                <p14:modId xmlns:p14="http://schemas.microsoft.com/office/powerpoint/2010/main" val="176460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89518462"/>
                    </a:ext>
                  </a:extLst>
                </a:gridCol>
                <a:gridCol w="1316735">
                  <a:extLst>
                    <a:ext uri="{9D8B030D-6E8A-4147-A177-3AD203B41FA5}">
                      <a16:colId xmlns:a16="http://schemas.microsoft.com/office/drawing/2014/main" val="2629011942"/>
                    </a:ext>
                  </a:extLst>
                </a:gridCol>
                <a:gridCol w="905256">
                  <a:extLst>
                    <a:ext uri="{9D8B030D-6E8A-4147-A177-3AD203B41FA5}">
                      <a16:colId xmlns:a16="http://schemas.microsoft.com/office/drawing/2014/main" val="1140435795"/>
                    </a:ext>
                  </a:extLst>
                </a:gridCol>
                <a:gridCol w="411480">
                  <a:extLst>
                    <a:ext uri="{9D8B030D-6E8A-4147-A177-3AD203B41FA5}">
                      <a16:colId xmlns:a16="http://schemas.microsoft.com/office/drawing/2014/main" val="3219766516"/>
                    </a:ext>
                  </a:extLst>
                </a:gridCol>
                <a:gridCol w="411480">
                  <a:extLst>
                    <a:ext uri="{9D8B030D-6E8A-4147-A177-3AD203B41FA5}">
                      <a16:colId xmlns:a16="http://schemas.microsoft.com/office/drawing/2014/main" val="3349721703"/>
                    </a:ext>
                  </a:extLst>
                </a:gridCol>
                <a:gridCol w="411480">
                  <a:extLst>
                    <a:ext uri="{9D8B030D-6E8A-4147-A177-3AD203B41FA5}">
                      <a16:colId xmlns:a16="http://schemas.microsoft.com/office/drawing/2014/main" val="511958769"/>
                    </a:ext>
                  </a:extLst>
                </a:gridCol>
                <a:gridCol w="411480">
                  <a:extLst>
                    <a:ext uri="{9D8B030D-6E8A-4147-A177-3AD203B41FA5}">
                      <a16:colId xmlns:a16="http://schemas.microsoft.com/office/drawing/2014/main" val="3689194744"/>
                    </a:ext>
                  </a:extLst>
                </a:gridCol>
                <a:gridCol w="411480">
                  <a:extLst>
                    <a:ext uri="{9D8B030D-6E8A-4147-A177-3AD203B41FA5}">
                      <a16:colId xmlns:a16="http://schemas.microsoft.com/office/drawing/2014/main" val="1409462455"/>
                    </a:ext>
                  </a:extLst>
                </a:gridCol>
                <a:gridCol w="411480">
                  <a:extLst>
                    <a:ext uri="{9D8B030D-6E8A-4147-A177-3AD203B41FA5}">
                      <a16:colId xmlns:a16="http://schemas.microsoft.com/office/drawing/2014/main" val="2237550440"/>
                    </a:ext>
                  </a:extLst>
                </a:gridCol>
                <a:gridCol w="411480">
                  <a:extLst>
                    <a:ext uri="{9D8B030D-6E8A-4147-A177-3AD203B41FA5}">
                      <a16:colId xmlns:a16="http://schemas.microsoft.com/office/drawing/2014/main" val="1442989707"/>
                    </a:ext>
                  </a:extLst>
                </a:gridCol>
                <a:gridCol w="411480">
                  <a:extLst>
                    <a:ext uri="{9D8B030D-6E8A-4147-A177-3AD203B41FA5}">
                      <a16:colId xmlns:a16="http://schemas.microsoft.com/office/drawing/2014/main" val="3385624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1448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- 2021-04-08 03:00:21</a:t>
                      </a:r>
                      <a:r>
                        <a:rPr kumimoji="0" lang="en-US" sz="1000" b="0" i="0" u="none" strike="noStrike" kern="1200" cap="none" spc="0" normalizeH="0" baseline="0" noProof="0">
                          <a:ln>
                            <a:noFill/>
                          </a:ln>
                          <a:solidFill>
                            <a:prstClr val="black"/>
                          </a:solidFill>
                          <a:effectLst/>
                          <a:uLnTx/>
                          <a:uFillTx/>
                          <a:latin typeface="+mn-lt"/>
                          <a:ea typeface="+mn-ea"/>
                          <a:cs typeface="+mn-cs"/>
                        </a:rPr>
                        <a:t>
 Ready to see your favorite idols on your favorite drink? 👀 Then show us your moves to Unlock Pepsi x BLACKPINK!
For every 1,500 entries, we’ll release a limited edition #PEPSIPHxBLACKPINK can! Keep sending your entries until we reach 6,000 to unlock all 4. May chance ka pang manalo ng BLACKPINK merch! Sali na! 
Check out the full mechanics here: https://bit.ly/3dgZSHX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167511655_1047160252476968_5186181918841201561_n.jpg?_nc_cat=100&amp;ccb=1-3&amp;_nc_sid=ad6a45&amp;_nc_ohc=BfxN5xKENMQAX9KAWTa&amp;_nc_ht=scontent-iad3-1.xx&amp;tp=7&amp;oh=0c1f74b90d35d904d3a738269839d487&amp;oe=60A60F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9583332"/>
                  </a:ext>
                </a:extLst>
              </a:tr>
            </a:tbl>
          </a:graphicData>
        </a:graphic>
      </p:graphicFrame>
      <p:sp>
        <p:nvSpPr>
          <p:cNvPr id="4" name="Text Placeholder 3">
            <a:extLst>
              <a:ext uri="{FF2B5EF4-FFF2-40B4-BE49-F238E27FC236}">
                <a16:creationId xmlns:a16="http://schemas.microsoft.com/office/drawing/2014/main" id="{FAEA5F93-C9B3-4005-AD72-93F8D08C097B}"/>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3048491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7EC98-BC98-41EB-9766-260B29DA4788}"/>
              </a:ext>
            </a:extLst>
          </p:cNvPr>
          <p:cNvSpPr>
            <a:spLocks noGrp="1"/>
          </p:cNvSpPr>
          <p:nvPr>
            <p:ph type="title"/>
          </p:nvPr>
        </p:nvSpPr>
        <p:spPr/>
        <p:txBody>
          <a:bodyPr/>
          <a:lstStyle/>
          <a:p>
            <a:r>
              <a:rPr lang="en-US"/>
              <a:t>Facebook Own Posts Table | Pepsi PH Owned - 6 of 10</a:t>
            </a:r>
          </a:p>
        </p:txBody>
      </p:sp>
      <p:graphicFrame>
        <p:nvGraphicFramePr>
          <p:cNvPr id="5" name="Table Placeholder 4">
            <a:extLst>
              <a:ext uri="{FF2B5EF4-FFF2-40B4-BE49-F238E27FC236}">
                <a16:creationId xmlns:a16="http://schemas.microsoft.com/office/drawing/2014/main" id="{559255E0-3494-454D-852B-B5703646E87E}"/>
              </a:ext>
            </a:extLst>
          </p:cNvPr>
          <p:cNvGraphicFramePr>
            <a:graphicFrameLocks noGrp="1"/>
          </p:cNvGraphicFramePr>
          <p:nvPr>
            <p:ph type="tbl" sz="quarter" idx="13"/>
            <p:extLst>
              <p:ext uri="{D42A27DB-BD31-4B8C-83A1-F6EECF244321}">
                <p14:modId xmlns:p14="http://schemas.microsoft.com/office/powerpoint/2010/main" val="121515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13030547"/>
                    </a:ext>
                  </a:extLst>
                </a:gridCol>
                <a:gridCol w="1316735">
                  <a:extLst>
                    <a:ext uri="{9D8B030D-6E8A-4147-A177-3AD203B41FA5}">
                      <a16:colId xmlns:a16="http://schemas.microsoft.com/office/drawing/2014/main" val="4061814958"/>
                    </a:ext>
                  </a:extLst>
                </a:gridCol>
                <a:gridCol w="905256">
                  <a:extLst>
                    <a:ext uri="{9D8B030D-6E8A-4147-A177-3AD203B41FA5}">
                      <a16:colId xmlns:a16="http://schemas.microsoft.com/office/drawing/2014/main" val="2635310061"/>
                    </a:ext>
                  </a:extLst>
                </a:gridCol>
                <a:gridCol w="411480">
                  <a:extLst>
                    <a:ext uri="{9D8B030D-6E8A-4147-A177-3AD203B41FA5}">
                      <a16:colId xmlns:a16="http://schemas.microsoft.com/office/drawing/2014/main" val="1167147472"/>
                    </a:ext>
                  </a:extLst>
                </a:gridCol>
                <a:gridCol w="411480">
                  <a:extLst>
                    <a:ext uri="{9D8B030D-6E8A-4147-A177-3AD203B41FA5}">
                      <a16:colId xmlns:a16="http://schemas.microsoft.com/office/drawing/2014/main" val="2248748991"/>
                    </a:ext>
                  </a:extLst>
                </a:gridCol>
                <a:gridCol w="411480">
                  <a:extLst>
                    <a:ext uri="{9D8B030D-6E8A-4147-A177-3AD203B41FA5}">
                      <a16:colId xmlns:a16="http://schemas.microsoft.com/office/drawing/2014/main" val="4229609926"/>
                    </a:ext>
                  </a:extLst>
                </a:gridCol>
                <a:gridCol w="411480">
                  <a:extLst>
                    <a:ext uri="{9D8B030D-6E8A-4147-A177-3AD203B41FA5}">
                      <a16:colId xmlns:a16="http://schemas.microsoft.com/office/drawing/2014/main" val="3967572667"/>
                    </a:ext>
                  </a:extLst>
                </a:gridCol>
                <a:gridCol w="411480">
                  <a:extLst>
                    <a:ext uri="{9D8B030D-6E8A-4147-A177-3AD203B41FA5}">
                      <a16:colId xmlns:a16="http://schemas.microsoft.com/office/drawing/2014/main" val="3135291273"/>
                    </a:ext>
                  </a:extLst>
                </a:gridCol>
                <a:gridCol w="411480">
                  <a:extLst>
                    <a:ext uri="{9D8B030D-6E8A-4147-A177-3AD203B41FA5}">
                      <a16:colId xmlns:a16="http://schemas.microsoft.com/office/drawing/2014/main" val="3673408934"/>
                    </a:ext>
                  </a:extLst>
                </a:gridCol>
                <a:gridCol w="411480">
                  <a:extLst>
                    <a:ext uri="{9D8B030D-6E8A-4147-A177-3AD203B41FA5}">
                      <a16:colId xmlns:a16="http://schemas.microsoft.com/office/drawing/2014/main" val="2305221337"/>
                    </a:ext>
                  </a:extLst>
                </a:gridCol>
                <a:gridCol w="411480">
                  <a:extLst>
                    <a:ext uri="{9D8B030D-6E8A-4147-A177-3AD203B41FA5}">
                      <a16:colId xmlns:a16="http://schemas.microsoft.com/office/drawing/2014/main" val="1135548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3878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- 2021-04-07 10:00:36</a:t>
                      </a:r>
                      <a:r>
                        <a:rPr kumimoji="0" lang="en-US" sz="1000" b="0" i="0" u="none" strike="noStrike" kern="1200" cap="none" spc="0" normalizeH="0" baseline="0" noProof="0">
                          <a:ln>
                            <a:noFill/>
                          </a:ln>
                          <a:solidFill>
                            <a:prstClr val="black"/>
                          </a:solidFill>
                          <a:effectLst/>
                          <a:uLnTx/>
                          <a:uFillTx/>
                          <a:latin typeface="+mn-lt"/>
                          <a:ea typeface="+mn-ea"/>
                          <a:cs typeface="+mn-cs"/>
                        </a:rPr>
                        <a:t>
 Bawal lumabas? Don’t worry! You can still enjoy the refreshing #PepsiSarapAtHome! Get FREE 30 ml more (vs. 300ml) with every bottle of Pepsi Go for only 13 Pesos SRP. #PepsiOnTheGo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165495085_1042389479623334_555009703678899225_n.jpg?_nc_cat=109&amp;ccb=1-3&amp;_nc_sid=ad6a45&amp;_nc_ohc=0M4LldAgcqoAX-XsDhP&amp;_nc_ht=scontent-iad3-1.xx&amp;tp=7&amp;oh=361754a31ccbe59dfe9a6e7173944ec4&amp;oe=60A80156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15025029"/>
                  </a:ext>
                </a:extLst>
              </a:tr>
            </a:tbl>
          </a:graphicData>
        </a:graphic>
      </p:graphicFrame>
      <p:sp>
        <p:nvSpPr>
          <p:cNvPr id="4" name="Text Placeholder 3">
            <a:extLst>
              <a:ext uri="{FF2B5EF4-FFF2-40B4-BE49-F238E27FC236}">
                <a16:creationId xmlns:a16="http://schemas.microsoft.com/office/drawing/2014/main" id="{CC34CED8-9FF6-4269-878E-65625F6501D9}"/>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428756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B293-A67C-409A-AD08-45E344920447}"/>
              </a:ext>
            </a:extLst>
          </p:cNvPr>
          <p:cNvSpPr>
            <a:spLocks noGrp="1"/>
          </p:cNvSpPr>
          <p:nvPr>
            <p:ph type="title"/>
          </p:nvPr>
        </p:nvSpPr>
        <p:spPr/>
        <p:txBody>
          <a:bodyPr/>
          <a:lstStyle/>
          <a:p>
            <a:r>
              <a:rPr lang="en-US"/>
              <a:t>Facebook Own Posts Table | Pepsi PH Owned - 7 of 10</a:t>
            </a:r>
          </a:p>
        </p:txBody>
      </p:sp>
      <p:graphicFrame>
        <p:nvGraphicFramePr>
          <p:cNvPr id="5" name="Table Placeholder 4">
            <a:extLst>
              <a:ext uri="{FF2B5EF4-FFF2-40B4-BE49-F238E27FC236}">
                <a16:creationId xmlns:a16="http://schemas.microsoft.com/office/drawing/2014/main" id="{8A5B412F-7D19-43C3-AF62-AA9243D11FA2}"/>
              </a:ext>
            </a:extLst>
          </p:cNvPr>
          <p:cNvGraphicFramePr>
            <a:graphicFrameLocks noGrp="1"/>
          </p:cNvGraphicFramePr>
          <p:nvPr>
            <p:ph type="tbl" sz="quarter" idx="13"/>
            <p:extLst>
              <p:ext uri="{D42A27DB-BD31-4B8C-83A1-F6EECF244321}">
                <p14:modId xmlns:p14="http://schemas.microsoft.com/office/powerpoint/2010/main" val="151040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8089147"/>
                    </a:ext>
                  </a:extLst>
                </a:gridCol>
                <a:gridCol w="1316735">
                  <a:extLst>
                    <a:ext uri="{9D8B030D-6E8A-4147-A177-3AD203B41FA5}">
                      <a16:colId xmlns:a16="http://schemas.microsoft.com/office/drawing/2014/main" val="4165640606"/>
                    </a:ext>
                  </a:extLst>
                </a:gridCol>
                <a:gridCol w="905256">
                  <a:extLst>
                    <a:ext uri="{9D8B030D-6E8A-4147-A177-3AD203B41FA5}">
                      <a16:colId xmlns:a16="http://schemas.microsoft.com/office/drawing/2014/main" val="2255985374"/>
                    </a:ext>
                  </a:extLst>
                </a:gridCol>
                <a:gridCol w="411480">
                  <a:extLst>
                    <a:ext uri="{9D8B030D-6E8A-4147-A177-3AD203B41FA5}">
                      <a16:colId xmlns:a16="http://schemas.microsoft.com/office/drawing/2014/main" val="2737621863"/>
                    </a:ext>
                  </a:extLst>
                </a:gridCol>
                <a:gridCol w="411480">
                  <a:extLst>
                    <a:ext uri="{9D8B030D-6E8A-4147-A177-3AD203B41FA5}">
                      <a16:colId xmlns:a16="http://schemas.microsoft.com/office/drawing/2014/main" val="1832281452"/>
                    </a:ext>
                  </a:extLst>
                </a:gridCol>
                <a:gridCol w="411480">
                  <a:extLst>
                    <a:ext uri="{9D8B030D-6E8A-4147-A177-3AD203B41FA5}">
                      <a16:colId xmlns:a16="http://schemas.microsoft.com/office/drawing/2014/main" val="3319408365"/>
                    </a:ext>
                  </a:extLst>
                </a:gridCol>
                <a:gridCol w="411480">
                  <a:extLst>
                    <a:ext uri="{9D8B030D-6E8A-4147-A177-3AD203B41FA5}">
                      <a16:colId xmlns:a16="http://schemas.microsoft.com/office/drawing/2014/main" val="2880010364"/>
                    </a:ext>
                  </a:extLst>
                </a:gridCol>
                <a:gridCol w="411480">
                  <a:extLst>
                    <a:ext uri="{9D8B030D-6E8A-4147-A177-3AD203B41FA5}">
                      <a16:colId xmlns:a16="http://schemas.microsoft.com/office/drawing/2014/main" val="1247013521"/>
                    </a:ext>
                  </a:extLst>
                </a:gridCol>
                <a:gridCol w="411480">
                  <a:extLst>
                    <a:ext uri="{9D8B030D-6E8A-4147-A177-3AD203B41FA5}">
                      <a16:colId xmlns:a16="http://schemas.microsoft.com/office/drawing/2014/main" val="2556749859"/>
                    </a:ext>
                  </a:extLst>
                </a:gridCol>
                <a:gridCol w="411480">
                  <a:extLst>
                    <a:ext uri="{9D8B030D-6E8A-4147-A177-3AD203B41FA5}">
                      <a16:colId xmlns:a16="http://schemas.microsoft.com/office/drawing/2014/main" val="1012580770"/>
                    </a:ext>
                  </a:extLst>
                </a:gridCol>
                <a:gridCol w="411480">
                  <a:extLst>
                    <a:ext uri="{9D8B030D-6E8A-4147-A177-3AD203B41FA5}">
                      <a16:colId xmlns:a16="http://schemas.microsoft.com/office/drawing/2014/main" val="320221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00177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- 2021-04-07 02:00:00</a:t>
                      </a:r>
                      <a:r>
                        <a:rPr kumimoji="0" lang="en-US" sz="1000" b="0" i="0" u="none" strike="noStrike" kern="1200" cap="none" spc="0" normalizeH="0" baseline="0" noProof="0">
                          <a:ln>
                            <a:noFill/>
                          </a:ln>
                          <a:solidFill>
                            <a:prstClr val="black"/>
                          </a:solidFill>
                          <a:effectLst/>
                          <a:uLnTx/>
                          <a:uFillTx/>
                          <a:latin typeface="+mn-lt"/>
                          <a:ea typeface="+mn-ea"/>
                          <a:cs typeface="+mn-cs"/>
                        </a:rPr>
                        <a:t>
 Ano ang mga Maling Akala moments niyo sa love? 🤡 Sa Pepsi Go, walang masasawi, walang mabibigo! 😆 Panoorin ang mga maling akala here https://bit.ly/3rzLHmu #PepsiOnTheGo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https://scontent-iad3-1.xx.fbcdn.net/v/t15.5256-10/166205645_247440637108271_8818637569535875319_n.jpg?_nc_cat=101&amp;ccb=1-3&amp;_nc_sid=ad6a45&amp;_nc_ohc=yC_gRL6EMsUAX_PFUPL&amp;_nc_ht=scontent-iad3-1.xx&amp;oh=417985ed753496df599fa3afcf9e6776&amp;oe=60A7DAF7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50555922"/>
                  </a:ext>
                </a:extLst>
              </a:tr>
            </a:tbl>
          </a:graphicData>
        </a:graphic>
      </p:graphicFrame>
      <p:sp>
        <p:nvSpPr>
          <p:cNvPr id="4" name="Text Placeholder 3">
            <a:extLst>
              <a:ext uri="{FF2B5EF4-FFF2-40B4-BE49-F238E27FC236}">
                <a16:creationId xmlns:a16="http://schemas.microsoft.com/office/drawing/2014/main" id="{7DE109DB-51EE-4AA0-9FF3-02845E94AF7F}"/>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2714258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A10A6-3D87-4144-9C8B-DB9DE804D009}"/>
              </a:ext>
            </a:extLst>
          </p:cNvPr>
          <p:cNvSpPr>
            <a:spLocks noGrp="1"/>
          </p:cNvSpPr>
          <p:nvPr>
            <p:ph type="title"/>
          </p:nvPr>
        </p:nvSpPr>
        <p:spPr/>
        <p:txBody>
          <a:bodyPr/>
          <a:lstStyle/>
          <a:p>
            <a:r>
              <a:rPr lang="en-US"/>
              <a:t>Facebook Own Posts Table | Pepsi PH Owned - 8 of 10</a:t>
            </a:r>
          </a:p>
        </p:txBody>
      </p:sp>
      <p:graphicFrame>
        <p:nvGraphicFramePr>
          <p:cNvPr id="5" name="Table Placeholder 4">
            <a:extLst>
              <a:ext uri="{FF2B5EF4-FFF2-40B4-BE49-F238E27FC236}">
                <a16:creationId xmlns:a16="http://schemas.microsoft.com/office/drawing/2014/main" id="{3665EFF8-BD9E-4E1A-BB1F-583D5A78C213}"/>
              </a:ext>
            </a:extLst>
          </p:cNvPr>
          <p:cNvGraphicFramePr>
            <a:graphicFrameLocks noGrp="1"/>
          </p:cNvGraphicFramePr>
          <p:nvPr>
            <p:ph type="tbl" sz="quarter" idx="13"/>
            <p:extLst>
              <p:ext uri="{D42A27DB-BD31-4B8C-83A1-F6EECF244321}">
                <p14:modId xmlns:p14="http://schemas.microsoft.com/office/powerpoint/2010/main" val="729851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09997086"/>
                    </a:ext>
                  </a:extLst>
                </a:gridCol>
                <a:gridCol w="1316735">
                  <a:extLst>
                    <a:ext uri="{9D8B030D-6E8A-4147-A177-3AD203B41FA5}">
                      <a16:colId xmlns:a16="http://schemas.microsoft.com/office/drawing/2014/main" val="3223993823"/>
                    </a:ext>
                  </a:extLst>
                </a:gridCol>
                <a:gridCol w="905256">
                  <a:extLst>
                    <a:ext uri="{9D8B030D-6E8A-4147-A177-3AD203B41FA5}">
                      <a16:colId xmlns:a16="http://schemas.microsoft.com/office/drawing/2014/main" val="3444146096"/>
                    </a:ext>
                  </a:extLst>
                </a:gridCol>
                <a:gridCol w="411480">
                  <a:extLst>
                    <a:ext uri="{9D8B030D-6E8A-4147-A177-3AD203B41FA5}">
                      <a16:colId xmlns:a16="http://schemas.microsoft.com/office/drawing/2014/main" val="797216583"/>
                    </a:ext>
                  </a:extLst>
                </a:gridCol>
                <a:gridCol w="411480">
                  <a:extLst>
                    <a:ext uri="{9D8B030D-6E8A-4147-A177-3AD203B41FA5}">
                      <a16:colId xmlns:a16="http://schemas.microsoft.com/office/drawing/2014/main" val="3743599030"/>
                    </a:ext>
                  </a:extLst>
                </a:gridCol>
                <a:gridCol w="411480">
                  <a:extLst>
                    <a:ext uri="{9D8B030D-6E8A-4147-A177-3AD203B41FA5}">
                      <a16:colId xmlns:a16="http://schemas.microsoft.com/office/drawing/2014/main" val="3251551420"/>
                    </a:ext>
                  </a:extLst>
                </a:gridCol>
                <a:gridCol w="411480">
                  <a:extLst>
                    <a:ext uri="{9D8B030D-6E8A-4147-A177-3AD203B41FA5}">
                      <a16:colId xmlns:a16="http://schemas.microsoft.com/office/drawing/2014/main" val="2950672092"/>
                    </a:ext>
                  </a:extLst>
                </a:gridCol>
                <a:gridCol w="411480">
                  <a:extLst>
                    <a:ext uri="{9D8B030D-6E8A-4147-A177-3AD203B41FA5}">
                      <a16:colId xmlns:a16="http://schemas.microsoft.com/office/drawing/2014/main" val="2423527574"/>
                    </a:ext>
                  </a:extLst>
                </a:gridCol>
                <a:gridCol w="411480">
                  <a:extLst>
                    <a:ext uri="{9D8B030D-6E8A-4147-A177-3AD203B41FA5}">
                      <a16:colId xmlns:a16="http://schemas.microsoft.com/office/drawing/2014/main" val="2551673160"/>
                    </a:ext>
                  </a:extLst>
                </a:gridCol>
                <a:gridCol w="411480">
                  <a:extLst>
                    <a:ext uri="{9D8B030D-6E8A-4147-A177-3AD203B41FA5}">
                      <a16:colId xmlns:a16="http://schemas.microsoft.com/office/drawing/2014/main" val="315552359"/>
                    </a:ext>
                  </a:extLst>
                </a:gridCol>
                <a:gridCol w="411480">
                  <a:extLst>
                    <a:ext uri="{9D8B030D-6E8A-4147-A177-3AD203B41FA5}">
                      <a16:colId xmlns:a16="http://schemas.microsoft.com/office/drawing/2014/main" val="2886606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3184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- 2021-04-06 10:00:00</a:t>
                      </a:r>
                      <a:r>
                        <a:rPr kumimoji="0" lang="en-US" sz="1000" b="0" i="0" u="none" strike="noStrike" kern="1200" cap="none" spc="0" normalizeH="0" baseline="0" noProof="0">
                          <a:ln>
                            <a:noFill/>
                          </a:ln>
                          <a:solidFill>
                            <a:prstClr val="black"/>
                          </a:solidFill>
                          <a:effectLst/>
                          <a:uLnTx/>
                          <a:uFillTx/>
                          <a:latin typeface="+mn-lt"/>
                          <a:ea typeface="+mn-ea"/>
                          <a:cs typeface="+mn-cs"/>
                        </a:rPr>
                        <a:t>
 It really hurts… Pero sa Pepsi Go, ‘di ka na mabibigo with FREE 30mL MORE (vs. 300ml). Watch the newest video here! https://bit.ly/3rzLHmu #PepsiOnTheGo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https://scontent-iad3-1.xx.fbcdn.net/v/t15.5256-10/165108669_295069172004411_6227966286866099839_n.jpg?_nc_cat=100&amp;ccb=1-3&amp;_nc_sid=ad6a45&amp;_nc_ohc=_T-3mw9rSiQAX8B_Z40&amp;_nc_ht=scontent-iad3-1.xx&amp;oh=1d9ffcdd2c73be02205c0ae36c3d995e&amp;oe=60A60830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85261850"/>
                  </a:ext>
                </a:extLst>
              </a:tr>
            </a:tbl>
          </a:graphicData>
        </a:graphic>
      </p:graphicFrame>
      <p:sp>
        <p:nvSpPr>
          <p:cNvPr id="4" name="Text Placeholder 3">
            <a:extLst>
              <a:ext uri="{FF2B5EF4-FFF2-40B4-BE49-F238E27FC236}">
                <a16:creationId xmlns:a16="http://schemas.microsoft.com/office/drawing/2014/main" id="{80979010-6076-48D2-A7B0-504194A6285C}"/>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3461768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B615F-E509-4C99-B4AB-5FCF36F34C60}"/>
              </a:ext>
            </a:extLst>
          </p:cNvPr>
          <p:cNvSpPr>
            <a:spLocks noGrp="1"/>
          </p:cNvSpPr>
          <p:nvPr>
            <p:ph type="title"/>
          </p:nvPr>
        </p:nvSpPr>
        <p:spPr/>
        <p:txBody>
          <a:bodyPr/>
          <a:lstStyle/>
          <a:p>
            <a:r>
              <a:rPr lang="en-US"/>
              <a:t>Facebook Own Posts Table | Pepsi PH Owned - 9 of 10</a:t>
            </a:r>
          </a:p>
        </p:txBody>
      </p:sp>
      <p:graphicFrame>
        <p:nvGraphicFramePr>
          <p:cNvPr id="5" name="Table Placeholder 4">
            <a:extLst>
              <a:ext uri="{FF2B5EF4-FFF2-40B4-BE49-F238E27FC236}">
                <a16:creationId xmlns:a16="http://schemas.microsoft.com/office/drawing/2014/main" id="{7A58B977-39B9-4A4F-B12F-5BE72768EB11}"/>
              </a:ext>
            </a:extLst>
          </p:cNvPr>
          <p:cNvGraphicFramePr>
            <a:graphicFrameLocks noGrp="1"/>
          </p:cNvGraphicFramePr>
          <p:nvPr>
            <p:ph type="tbl" sz="quarter" idx="13"/>
            <p:extLst>
              <p:ext uri="{D42A27DB-BD31-4B8C-83A1-F6EECF244321}">
                <p14:modId xmlns:p14="http://schemas.microsoft.com/office/powerpoint/2010/main" val="279608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372971"/>
                    </a:ext>
                  </a:extLst>
                </a:gridCol>
                <a:gridCol w="1316735">
                  <a:extLst>
                    <a:ext uri="{9D8B030D-6E8A-4147-A177-3AD203B41FA5}">
                      <a16:colId xmlns:a16="http://schemas.microsoft.com/office/drawing/2014/main" val="1069624786"/>
                    </a:ext>
                  </a:extLst>
                </a:gridCol>
                <a:gridCol w="905256">
                  <a:extLst>
                    <a:ext uri="{9D8B030D-6E8A-4147-A177-3AD203B41FA5}">
                      <a16:colId xmlns:a16="http://schemas.microsoft.com/office/drawing/2014/main" val="1634285140"/>
                    </a:ext>
                  </a:extLst>
                </a:gridCol>
                <a:gridCol w="411480">
                  <a:extLst>
                    <a:ext uri="{9D8B030D-6E8A-4147-A177-3AD203B41FA5}">
                      <a16:colId xmlns:a16="http://schemas.microsoft.com/office/drawing/2014/main" val="3606767141"/>
                    </a:ext>
                  </a:extLst>
                </a:gridCol>
                <a:gridCol w="411480">
                  <a:extLst>
                    <a:ext uri="{9D8B030D-6E8A-4147-A177-3AD203B41FA5}">
                      <a16:colId xmlns:a16="http://schemas.microsoft.com/office/drawing/2014/main" val="3517884895"/>
                    </a:ext>
                  </a:extLst>
                </a:gridCol>
                <a:gridCol w="411480">
                  <a:extLst>
                    <a:ext uri="{9D8B030D-6E8A-4147-A177-3AD203B41FA5}">
                      <a16:colId xmlns:a16="http://schemas.microsoft.com/office/drawing/2014/main" val="2500915069"/>
                    </a:ext>
                  </a:extLst>
                </a:gridCol>
                <a:gridCol w="411480">
                  <a:extLst>
                    <a:ext uri="{9D8B030D-6E8A-4147-A177-3AD203B41FA5}">
                      <a16:colId xmlns:a16="http://schemas.microsoft.com/office/drawing/2014/main" val="126997246"/>
                    </a:ext>
                  </a:extLst>
                </a:gridCol>
                <a:gridCol w="411480">
                  <a:extLst>
                    <a:ext uri="{9D8B030D-6E8A-4147-A177-3AD203B41FA5}">
                      <a16:colId xmlns:a16="http://schemas.microsoft.com/office/drawing/2014/main" val="3074755817"/>
                    </a:ext>
                  </a:extLst>
                </a:gridCol>
                <a:gridCol w="411480">
                  <a:extLst>
                    <a:ext uri="{9D8B030D-6E8A-4147-A177-3AD203B41FA5}">
                      <a16:colId xmlns:a16="http://schemas.microsoft.com/office/drawing/2014/main" val="1065446385"/>
                    </a:ext>
                  </a:extLst>
                </a:gridCol>
                <a:gridCol w="411480">
                  <a:extLst>
                    <a:ext uri="{9D8B030D-6E8A-4147-A177-3AD203B41FA5}">
                      <a16:colId xmlns:a16="http://schemas.microsoft.com/office/drawing/2014/main" val="518158376"/>
                    </a:ext>
                  </a:extLst>
                </a:gridCol>
                <a:gridCol w="411480">
                  <a:extLst>
                    <a:ext uri="{9D8B030D-6E8A-4147-A177-3AD203B41FA5}">
                      <a16:colId xmlns:a16="http://schemas.microsoft.com/office/drawing/2014/main" val="1794307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4851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- 2021-04-06 07:00:03</a:t>
                      </a:r>
                      <a:r>
                        <a:rPr kumimoji="0" lang="en-US" sz="1000" b="0" i="0" u="none" strike="noStrike" kern="1200" cap="none" spc="0" normalizeH="0" baseline="0" noProof="0">
                          <a:ln>
                            <a:noFill/>
                          </a:ln>
                          <a:solidFill>
                            <a:prstClr val="black"/>
                          </a:solidFill>
                          <a:effectLst/>
                          <a:uLnTx/>
                          <a:uFillTx/>
                          <a:latin typeface="+mn-lt"/>
                          <a:ea typeface="+mn-ea"/>
                          <a:cs typeface="+mn-cs"/>
                        </a:rPr>
                        <a:t>
 Sawa na sa maling akala? ‘Di ka bigo with #PepsiOnTheGo! Enjoy FREE 30ml MORE for only 13 Pesos SRP. Kaya ano pang hinihintay mo? Go na for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152327910_1090287471457495_2434964070751166839_n.jpg?_nc_cat=102&amp;ccb=1-3&amp;_nc_sid=ad6a45&amp;_nc_ohc=U9jlNw7EubkAX_pH-tA&amp;_nc_ht=scontent-iad3-1.xx&amp;tp=7&amp;oh=dea1c28c5ca3d5a3efa4b5d7cfa479c2&amp;oe=60A82460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85016649"/>
                  </a:ext>
                </a:extLst>
              </a:tr>
            </a:tbl>
          </a:graphicData>
        </a:graphic>
      </p:graphicFrame>
      <p:sp>
        <p:nvSpPr>
          <p:cNvPr id="4" name="Text Placeholder 3">
            <a:extLst>
              <a:ext uri="{FF2B5EF4-FFF2-40B4-BE49-F238E27FC236}">
                <a16:creationId xmlns:a16="http://schemas.microsoft.com/office/drawing/2014/main" id="{75B4C138-E16F-449D-98B9-DCB2D8CC07B6}"/>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2702515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667AF-1FEB-40D8-AE0A-C685F4481B46}"/>
              </a:ext>
            </a:extLst>
          </p:cNvPr>
          <p:cNvSpPr>
            <a:spLocks noGrp="1"/>
          </p:cNvSpPr>
          <p:nvPr>
            <p:ph type="title"/>
          </p:nvPr>
        </p:nvSpPr>
        <p:spPr/>
        <p:txBody>
          <a:bodyPr/>
          <a:lstStyle/>
          <a:p>
            <a:r>
              <a:rPr lang="en-US"/>
              <a:t>Facebook Own Posts Table | Pepsi PH Owned - 10 of 10</a:t>
            </a:r>
          </a:p>
        </p:txBody>
      </p:sp>
      <p:graphicFrame>
        <p:nvGraphicFramePr>
          <p:cNvPr id="5" name="Table Placeholder 4">
            <a:extLst>
              <a:ext uri="{FF2B5EF4-FFF2-40B4-BE49-F238E27FC236}">
                <a16:creationId xmlns:a16="http://schemas.microsoft.com/office/drawing/2014/main" id="{9D8A9457-A5DA-46ED-8204-588D7886088C}"/>
              </a:ext>
            </a:extLst>
          </p:cNvPr>
          <p:cNvGraphicFramePr>
            <a:graphicFrameLocks noGrp="1"/>
          </p:cNvGraphicFramePr>
          <p:nvPr>
            <p:ph type="tbl" sz="quarter" idx="13"/>
            <p:extLst>
              <p:ext uri="{D42A27DB-BD31-4B8C-83A1-F6EECF244321}">
                <p14:modId xmlns:p14="http://schemas.microsoft.com/office/powerpoint/2010/main" val="1722149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93944288"/>
                    </a:ext>
                  </a:extLst>
                </a:gridCol>
                <a:gridCol w="1316735">
                  <a:extLst>
                    <a:ext uri="{9D8B030D-6E8A-4147-A177-3AD203B41FA5}">
                      <a16:colId xmlns:a16="http://schemas.microsoft.com/office/drawing/2014/main" val="459563069"/>
                    </a:ext>
                  </a:extLst>
                </a:gridCol>
                <a:gridCol w="905256">
                  <a:extLst>
                    <a:ext uri="{9D8B030D-6E8A-4147-A177-3AD203B41FA5}">
                      <a16:colId xmlns:a16="http://schemas.microsoft.com/office/drawing/2014/main" val="4041708976"/>
                    </a:ext>
                  </a:extLst>
                </a:gridCol>
                <a:gridCol w="411480">
                  <a:extLst>
                    <a:ext uri="{9D8B030D-6E8A-4147-A177-3AD203B41FA5}">
                      <a16:colId xmlns:a16="http://schemas.microsoft.com/office/drawing/2014/main" val="3772226760"/>
                    </a:ext>
                  </a:extLst>
                </a:gridCol>
                <a:gridCol w="411480">
                  <a:extLst>
                    <a:ext uri="{9D8B030D-6E8A-4147-A177-3AD203B41FA5}">
                      <a16:colId xmlns:a16="http://schemas.microsoft.com/office/drawing/2014/main" val="3187378681"/>
                    </a:ext>
                  </a:extLst>
                </a:gridCol>
                <a:gridCol w="411480">
                  <a:extLst>
                    <a:ext uri="{9D8B030D-6E8A-4147-A177-3AD203B41FA5}">
                      <a16:colId xmlns:a16="http://schemas.microsoft.com/office/drawing/2014/main" val="3661196972"/>
                    </a:ext>
                  </a:extLst>
                </a:gridCol>
                <a:gridCol w="411480">
                  <a:extLst>
                    <a:ext uri="{9D8B030D-6E8A-4147-A177-3AD203B41FA5}">
                      <a16:colId xmlns:a16="http://schemas.microsoft.com/office/drawing/2014/main" val="33917457"/>
                    </a:ext>
                  </a:extLst>
                </a:gridCol>
                <a:gridCol w="411480">
                  <a:extLst>
                    <a:ext uri="{9D8B030D-6E8A-4147-A177-3AD203B41FA5}">
                      <a16:colId xmlns:a16="http://schemas.microsoft.com/office/drawing/2014/main" val="3631948339"/>
                    </a:ext>
                  </a:extLst>
                </a:gridCol>
                <a:gridCol w="411480">
                  <a:extLst>
                    <a:ext uri="{9D8B030D-6E8A-4147-A177-3AD203B41FA5}">
                      <a16:colId xmlns:a16="http://schemas.microsoft.com/office/drawing/2014/main" val="915922465"/>
                    </a:ext>
                  </a:extLst>
                </a:gridCol>
                <a:gridCol w="411480">
                  <a:extLst>
                    <a:ext uri="{9D8B030D-6E8A-4147-A177-3AD203B41FA5}">
                      <a16:colId xmlns:a16="http://schemas.microsoft.com/office/drawing/2014/main" val="4052741555"/>
                    </a:ext>
                  </a:extLst>
                </a:gridCol>
                <a:gridCol w="411480">
                  <a:extLst>
                    <a:ext uri="{9D8B030D-6E8A-4147-A177-3AD203B41FA5}">
                      <a16:colId xmlns:a16="http://schemas.microsoft.com/office/drawing/2014/main" val="152756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0079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- 2021-04-05 03:00:17</a:t>
                      </a:r>
                      <a:r>
                        <a:rPr kumimoji="0" lang="en-US" sz="1000" b="0" i="0" u="none" strike="noStrike" kern="1200" cap="none" spc="0" normalizeH="0" baseline="0" noProof="0">
                          <a:ln>
                            <a:noFill/>
                          </a:ln>
                          <a:solidFill>
                            <a:prstClr val="black"/>
                          </a:solidFill>
                          <a:effectLst/>
                          <a:uLnTx/>
                          <a:uFillTx/>
                          <a:latin typeface="+mn-lt"/>
                          <a:ea typeface="+mn-ea"/>
                          <a:cs typeface="+mn-cs"/>
                        </a:rPr>
                        <a:t>
 Bet you wanna get a hold of this. The limited edition #PEPSIPHxBLACKPINK cans are coming to your area real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164672837_193499699014905_8717522169144636822_n.jpg?_nc_cat=106&amp;ccb=1-3&amp;_nc_sid=ad6a45&amp;_nc_ohc=PNqNUVvJxxoAX_kTcbc&amp;_nc_ht=scontent-iad3-1.xx&amp;tp=6&amp;oh=74dacb568579a84587ae879db7c57935&amp;oe=60A61307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5290227"/>
                  </a:ext>
                </a:extLst>
              </a:tr>
            </a:tbl>
          </a:graphicData>
        </a:graphic>
      </p:graphicFrame>
      <p:sp>
        <p:nvSpPr>
          <p:cNvPr id="4" name="Text Placeholder 3">
            <a:extLst>
              <a:ext uri="{FF2B5EF4-FFF2-40B4-BE49-F238E27FC236}">
                <a16:creationId xmlns:a16="http://schemas.microsoft.com/office/drawing/2014/main" id="{8E7E2CC2-31C9-4A71-A7A7-43EB1C8D47A6}"/>
              </a:ext>
            </a:extLst>
          </p:cNvPr>
          <p:cNvSpPr>
            <a:spLocks noGrp="1"/>
          </p:cNvSpPr>
          <p:nvPr>
            <p:ph type="body" sz="quarter" idx="14"/>
          </p:nvPr>
        </p:nvSpPr>
        <p:spPr/>
        <p:txBody>
          <a:bodyPr/>
          <a:lstStyle/>
          <a:p>
            <a:r>
              <a:rPr lang="en-US"/>
              <a:t>04/05/2021 - 04/10/2021</a:t>
            </a:r>
          </a:p>
        </p:txBody>
      </p:sp>
    </p:spTree>
    <p:extLst>
      <p:ext uri="{BB962C8B-B14F-4D97-AF65-F5344CB8AC3E}">
        <p14:creationId xmlns:p14="http://schemas.microsoft.com/office/powerpoint/2010/main" val="4048016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1080</Words>
  <Application>Microsoft Office PowerPoint</Application>
  <PresentationFormat>On-screen Show (4:3)</PresentationFormat>
  <Paragraphs>240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Own Posts Table | Pepsi PH Owned - 1 of 10</vt:lpstr>
      <vt:lpstr>Facebook Own Posts Table | Pepsi PH Owned - 2 of 10</vt:lpstr>
      <vt:lpstr>Facebook Own Posts Table | Pepsi PH Owned - 3 of 10</vt:lpstr>
      <vt:lpstr>Facebook Own Posts Table | Pepsi PH Owned - 4 of 10</vt:lpstr>
      <vt:lpstr>Facebook Own Posts Table | Pepsi PH Owned - 5 of 10</vt:lpstr>
      <vt:lpstr>Facebook Own Posts Table | Pepsi PH Owned - 6 of 10</vt:lpstr>
      <vt:lpstr>Facebook Own Posts Table | Pepsi PH Owned - 7 of 10</vt:lpstr>
      <vt:lpstr>Facebook Own Posts Table | Pepsi PH Owned - 8 of 10</vt:lpstr>
      <vt:lpstr>Facebook Own Posts Table | Pepsi PH Owned - 9 of 10</vt:lpstr>
      <vt:lpstr>Facebook Own Posts Table | Pepsi PH Owned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Pepsi PH Owned - 1 of 10</dc:title>
  <dc:creator>Frederik Peiniger</dc:creator>
  <cp:lastModifiedBy>Frederik Peiniger</cp:lastModifiedBy>
  <cp:revision>1</cp:revision>
  <dcterms:created xsi:type="dcterms:W3CDTF">2021-04-22T04:40:52Z</dcterms:created>
  <dcterms:modified xsi:type="dcterms:W3CDTF">2021-04-22T04:41:56Z</dcterms:modified>
</cp:coreProperties>
</file>