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2BA3F-23ED-44DE-8B6E-B23D5C305B9D}"/>
              </a:ext>
            </a:extLst>
          </p:cNvPr>
          <p:cNvSpPr>
            <a:spLocks noGrp="1"/>
          </p:cNvSpPr>
          <p:nvPr>
            <p:ph type="title"/>
          </p:nvPr>
        </p:nvSpPr>
        <p:spPr/>
        <p:txBody>
          <a:bodyPr/>
          <a:lstStyle/>
          <a:p>
            <a:r>
              <a:rPr lang="en-US"/>
              <a:t>Facebook Own Posts Table | Pepsi PH Owned - 1 of 24</a:t>
            </a:r>
          </a:p>
        </p:txBody>
      </p:sp>
      <p:graphicFrame>
        <p:nvGraphicFramePr>
          <p:cNvPr id="5" name="Table Placeholder 4">
            <a:extLst>
              <a:ext uri="{FF2B5EF4-FFF2-40B4-BE49-F238E27FC236}">
                <a16:creationId xmlns:a16="http://schemas.microsoft.com/office/drawing/2014/main" id="{413BE559-02DE-4ECB-9AC6-78584BD426F5}"/>
              </a:ext>
            </a:extLst>
          </p:cNvPr>
          <p:cNvGraphicFramePr>
            <a:graphicFrameLocks noGrp="1"/>
          </p:cNvGraphicFramePr>
          <p:nvPr>
            <p:ph type="tbl" sz="quarter" idx="13"/>
            <p:extLst>
              <p:ext uri="{D42A27DB-BD31-4B8C-83A1-F6EECF244321}">
                <p14:modId xmlns:p14="http://schemas.microsoft.com/office/powerpoint/2010/main" val="1252476177"/>
              </p:ext>
            </p:extLst>
          </p:nvPr>
        </p:nvGraphicFramePr>
        <p:xfrm>
          <a:off x="457200" y="1731963"/>
          <a:ext cx="7406638" cy="100584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74137701"/>
                    </a:ext>
                  </a:extLst>
                </a:gridCol>
                <a:gridCol w="1316735">
                  <a:extLst>
                    <a:ext uri="{9D8B030D-6E8A-4147-A177-3AD203B41FA5}">
                      <a16:colId xmlns:a16="http://schemas.microsoft.com/office/drawing/2014/main" val="2909138762"/>
                    </a:ext>
                  </a:extLst>
                </a:gridCol>
                <a:gridCol w="905256">
                  <a:extLst>
                    <a:ext uri="{9D8B030D-6E8A-4147-A177-3AD203B41FA5}">
                      <a16:colId xmlns:a16="http://schemas.microsoft.com/office/drawing/2014/main" val="1124583178"/>
                    </a:ext>
                  </a:extLst>
                </a:gridCol>
                <a:gridCol w="411480">
                  <a:extLst>
                    <a:ext uri="{9D8B030D-6E8A-4147-A177-3AD203B41FA5}">
                      <a16:colId xmlns:a16="http://schemas.microsoft.com/office/drawing/2014/main" val="3286065304"/>
                    </a:ext>
                  </a:extLst>
                </a:gridCol>
                <a:gridCol w="411480">
                  <a:extLst>
                    <a:ext uri="{9D8B030D-6E8A-4147-A177-3AD203B41FA5}">
                      <a16:colId xmlns:a16="http://schemas.microsoft.com/office/drawing/2014/main" val="3482416522"/>
                    </a:ext>
                  </a:extLst>
                </a:gridCol>
                <a:gridCol w="411480">
                  <a:extLst>
                    <a:ext uri="{9D8B030D-6E8A-4147-A177-3AD203B41FA5}">
                      <a16:colId xmlns:a16="http://schemas.microsoft.com/office/drawing/2014/main" val="2031129617"/>
                    </a:ext>
                  </a:extLst>
                </a:gridCol>
                <a:gridCol w="411480">
                  <a:extLst>
                    <a:ext uri="{9D8B030D-6E8A-4147-A177-3AD203B41FA5}">
                      <a16:colId xmlns:a16="http://schemas.microsoft.com/office/drawing/2014/main" val="1569492429"/>
                    </a:ext>
                  </a:extLst>
                </a:gridCol>
                <a:gridCol w="411480">
                  <a:extLst>
                    <a:ext uri="{9D8B030D-6E8A-4147-A177-3AD203B41FA5}">
                      <a16:colId xmlns:a16="http://schemas.microsoft.com/office/drawing/2014/main" val="1791268787"/>
                    </a:ext>
                  </a:extLst>
                </a:gridCol>
                <a:gridCol w="411480">
                  <a:extLst>
                    <a:ext uri="{9D8B030D-6E8A-4147-A177-3AD203B41FA5}">
                      <a16:colId xmlns:a16="http://schemas.microsoft.com/office/drawing/2014/main" val="2412305954"/>
                    </a:ext>
                  </a:extLst>
                </a:gridCol>
                <a:gridCol w="411480">
                  <a:extLst>
                    <a:ext uri="{9D8B030D-6E8A-4147-A177-3AD203B41FA5}">
                      <a16:colId xmlns:a16="http://schemas.microsoft.com/office/drawing/2014/main" val="1238340106"/>
                    </a:ext>
                  </a:extLst>
                </a:gridCol>
                <a:gridCol w="411480">
                  <a:extLst>
                    <a:ext uri="{9D8B030D-6E8A-4147-A177-3AD203B41FA5}">
                      <a16:colId xmlns:a16="http://schemas.microsoft.com/office/drawing/2014/main" val="15877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1916903"/>
                  </a:ext>
                </a:extLst>
              </a:tr>
            </a:tbl>
          </a:graphicData>
        </a:graphic>
      </p:graphicFrame>
      <p:sp>
        <p:nvSpPr>
          <p:cNvPr id="4" name="Text Placeholder 3">
            <a:extLst>
              <a:ext uri="{FF2B5EF4-FFF2-40B4-BE49-F238E27FC236}">
                <a16:creationId xmlns:a16="http://schemas.microsoft.com/office/drawing/2014/main" id="{6271EA75-AAAB-4B84-95C2-2722FD5D33A1}"/>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518616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0F45A-37CC-4EF8-B75F-ECD859FE3441}"/>
              </a:ext>
            </a:extLst>
          </p:cNvPr>
          <p:cNvSpPr>
            <a:spLocks noGrp="1"/>
          </p:cNvSpPr>
          <p:nvPr>
            <p:ph type="title"/>
          </p:nvPr>
        </p:nvSpPr>
        <p:spPr/>
        <p:txBody>
          <a:bodyPr/>
          <a:lstStyle/>
          <a:p>
            <a:r>
              <a:rPr lang="en-US"/>
              <a:t>Facebook Own Posts Table | Pepsi PH Owned - 2 of 24</a:t>
            </a:r>
          </a:p>
        </p:txBody>
      </p:sp>
      <p:graphicFrame>
        <p:nvGraphicFramePr>
          <p:cNvPr id="5" name="Table Placeholder 4">
            <a:extLst>
              <a:ext uri="{FF2B5EF4-FFF2-40B4-BE49-F238E27FC236}">
                <a16:creationId xmlns:a16="http://schemas.microsoft.com/office/drawing/2014/main" id="{470F21DD-F912-4D1F-AB08-0751062A6F73}"/>
              </a:ext>
            </a:extLst>
          </p:cNvPr>
          <p:cNvGraphicFramePr>
            <a:graphicFrameLocks noGrp="1"/>
          </p:cNvGraphicFramePr>
          <p:nvPr>
            <p:ph type="tbl" sz="quarter" idx="13"/>
            <p:extLst>
              <p:ext uri="{D42A27DB-BD31-4B8C-83A1-F6EECF244321}">
                <p14:modId xmlns:p14="http://schemas.microsoft.com/office/powerpoint/2010/main" val="4074504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22098640"/>
                    </a:ext>
                  </a:extLst>
                </a:gridCol>
                <a:gridCol w="1316735">
                  <a:extLst>
                    <a:ext uri="{9D8B030D-6E8A-4147-A177-3AD203B41FA5}">
                      <a16:colId xmlns:a16="http://schemas.microsoft.com/office/drawing/2014/main" val="3534787587"/>
                    </a:ext>
                  </a:extLst>
                </a:gridCol>
                <a:gridCol w="905256">
                  <a:extLst>
                    <a:ext uri="{9D8B030D-6E8A-4147-A177-3AD203B41FA5}">
                      <a16:colId xmlns:a16="http://schemas.microsoft.com/office/drawing/2014/main" val="662628936"/>
                    </a:ext>
                  </a:extLst>
                </a:gridCol>
                <a:gridCol w="411480">
                  <a:extLst>
                    <a:ext uri="{9D8B030D-6E8A-4147-A177-3AD203B41FA5}">
                      <a16:colId xmlns:a16="http://schemas.microsoft.com/office/drawing/2014/main" val="3541349945"/>
                    </a:ext>
                  </a:extLst>
                </a:gridCol>
                <a:gridCol w="411480">
                  <a:extLst>
                    <a:ext uri="{9D8B030D-6E8A-4147-A177-3AD203B41FA5}">
                      <a16:colId xmlns:a16="http://schemas.microsoft.com/office/drawing/2014/main" val="4257318356"/>
                    </a:ext>
                  </a:extLst>
                </a:gridCol>
                <a:gridCol w="411480">
                  <a:extLst>
                    <a:ext uri="{9D8B030D-6E8A-4147-A177-3AD203B41FA5}">
                      <a16:colId xmlns:a16="http://schemas.microsoft.com/office/drawing/2014/main" val="2820272573"/>
                    </a:ext>
                  </a:extLst>
                </a:gridCol>
                <a:gridCol w="411480">
                  <a:extLst>
                    <a:ext uri="{9D8B030D-6E8A-4147-A177-3AD203B41FA5}">
                      <a16:colId xmlns:a16="http://schemas.microsoft.com/office/drawing/2014/main" val="3788142372"/>
                    </a:ext>
                  </a:extLst>
                </a:gridCol>
                <a:gridCol w="411480">
                  <a:extLst>
                    <a:ext uri="{9D8B030D-6E8A-4147-A177-3AD203B41FA5}">
                      <a16:colId xmlns:a16="http://schemas.microsoft.com/office/drawing/2014/main" val="621775913"/>
                    </a:ext>
                  </a:extLst>
                </a:gridCol>
                <a:gridCol w="411480">
                  <a:extLst>
                    <a:ext uri="{9D8B030D-6E8A-4147-A177-3AD203B41FA5}">
                      <a16:colId xmlns:a16="http://schemas.microsoft.com/office/drawing/2014/main" val="4006023576"/>
                    </a:ext>
                  </a:extLst>
                </a:gridCol>
                <a:gridCol w="411480">
                  <a:extLst>
                    <a:ext uri="{9D8B030D-6E8A-4147-A177-3AD203B41FA5}">
                      <a16:colId xmlns:a16="http://schemas.microsoft.com/office/drawing/2014/main" val="4089502180"/>
                    </a:ext>
                  </a:extLst>
                </a:gridCol>
                <a:gridCol w="411480">
                  <a:extLst>
                    <a:ext uri="{9D8B030D-6E8A-4147-A177-3AD203B41FA5}">
                      <a16:colId xmlns:a16="http://schemas.microsoft.com/office/drawing/2014/main" val="238011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3357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- 2021-04-19 04:01:25</a:t>
                      </a:r>
                      <a:r>
                        <a:rPr kumimoji="0" lang="en-US" sz="1000" b="0" i="0" u="none" strike="noStrike" kern="1200" cap="none" spc="0" normalizeH="0" baseline="0" noProof="0">
                          <a:ln>
                            <a:noFill/>
                          </a:ln>
                          <a:solidFill>
                            <a:prstClr val="black"/>
                          </a:solidFill>
                          <a:effectLst/>
                          <a:uLnTx/>
                          <a:uFillTx/>
                          <a:latin typeface="+mn-lt"/>
                          <a:ea typeface="+mn-ea"/>
                          <a:cs typeface="+mn-cs"/>
                        </a:rPr>
                        <a:t>
 These BLACKPINK fans really kicked it! Congrats to this week’s Unlock Pepsi x BLACKPINK Challenge winners! Message us on Facebook to find out how to claim your prize!
Pepsi fam, we're still giving away hundreds of thousands worth of prizes, including #PEPSIPHxBLACKPINK cans and official BLACKPINK merch to our lucky winners! Sali na! https://vt.tiktok.com/ZSJ6K7sHQ/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174393850_1382727185410117_1395421725314185243_n.jpg?_nc_cat=107&amp;ccb=1-3&amp;_nc_sid=ad6a45&amp;_nc_ohc=wE5g6RIR0zwAX-0Rbvr&amp;_nc_oc=AQk4FhFF7VgsZNJ2X14h2YvWVj1KiDZoPoELIlNRQvKEAasQTIwoqN-julQk9u5IDNA&amp;_nc_ht=scontent-iad3-1.xx&amp;tp=7&amp;oh=97df9414cf1bae8b475739fc3556478a&amp;oe=60A47E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7479804"/>
                  </a:ext>
                </a:extLst>
              </a:tr>
            </a:tbl>
          </a:graphicData>
        </a:graphic>
      </p:graphicFrame>
      <p:sp>
        <p:nvSpPr>
          <p:cNvPr id="4" name="Text Placeholder 3">
            <a:extLst>
              <a:ext uri="{FF2B5EF4-FFF2-40B4-BE49-F238E27FC236}">
                <a16:creationId xmlns:a16="http://schemas.microsoft.com/office/drawing/2014/main" id="{EB0FED3D-0027-44E0-944A-76474D96BBEC}"/>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428850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12DD0-DDC7-4E32-8D4C-4ADE284B8DEF}"/>
              </a:ext>
            </a:extLst>
          </p:cNvPr>
          <p:cNvSpPr>
            <a:spLocks noGrp="1"/>
          </p:cNvSpPr>
          <p:nvPr>
            <p:ph type="title"/>
          </p:nvPr>
        </p:nvSpPr>
        <p:spPr/>
        <p:txBody>
          <a:bodyPr/>
          <a:lstStyle/>
          <a:p>
            <a:r>
              <a:rPr lang="en-US"/>
              <a:t>Facebook Own Posts Table | Pepsi PH Owned - 3 of 24</a:t>
            </a:r>
          </a:p>
        </p:txBody>
      </p:sp>
      <p:graphicFrame>
        <p:nvGraphicFramePr>
          <p:cNvPr id="5" name="Table Placeholder 4">
            <a:extLst>
              <a:ext uri="{FF2B5EF4-FFF2-40B4-BE49-F238E27FC236}">
                <a16:creationId xmlns:a16="http://schemas.microsoft.com/office/drawing/2014/main" id="{C8F19279-D1A3-4261-8CE3-718CDF5D5110}"/>
              </a:ext>
            </a:extLst>
          </p:cNvPr>
          <p:cNvGraphicFramePr>
            <a:graphicFrameLocks noGrp="1"/>
          </p:cNvGraphicFramePr>
          <p:nvPr>
            <p:ph type="tbl" sz="quarter" idx="13"/>
            <p:extLst>
              <p:ext uri="{D42A27DB-BD31-4B8C-83A1-F6EECF244321}">
                <p14:modId xmlns:p14="http://schemas.microsoft.com/office/powerpoint/2010/main" val="428200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18646841"/>
                    </a:ext>
                  </a:extLst>
                </a:gridCol>
                <a:gridCol w="1316735">
                  <a:extLst>
                    <a:ext uri="{9D8B030D-6E8A-4147-A177-3AD203B41FA5}">
                      <a16:colId xmlns:a16="http://schemas.microsoft.com/office/drawing/2014/main" val="1311742216"/>
                    </a:ext>
                  </a:extLst>
                </a:gridCol>
                <a:gridCol w="905256">
                  <a:extLst>
                    <a:ext uri="{9D8B030D-6E8A-4147-A177-3AD203B41FA5}">
                      <a16:colId xmlns:a16="http://schemas.microsoft.com/office/drawing/2014/main" val="2800170102"/>
                    </a:ext>
                  </a:extLst>
                </a:gridCol>
                <a:gridCol w="411480">
                  <a:extLst>
                    <a:ext uri="{9D8B030D-6E8A-4147-A177-3AD203B41FA5}">
                      <a16:colId xmlns:a16="http://schemas.microsoft.com/office/drawing/2014/main" val="3487630359"/>
                    </a:ext>
                  </a:extLst>
                </a:gridCol>
                <a:gridCol w="411480">
                  <a:extLst>
                    <a:ext uri="{9D8B030D-6E8A-4147-A177-3AD203B41FA5}">
                      <a16:colId xmlns:a16="http://schemas.microsoft.com/office/drawing/2014/main" val="495483603"/>
                    </a:ext>
                  </a:extLst>
                </a:gridCol>
                <a:gridCol w="411480">
                  <a:extLst>
                    <a:ext uri="{9D8B030D-6E8A-4147-A177-3AD203B41FA5}">
                      <a16:colId xmlns:a16="http://schemas.microsoft.com/office/drawing/2014/main" val="1731266867"/>
                    </a:ext>
                  </a:extLst>
                </a:gridCol>
                <a:gridCol w="411480">
                  <a:extLst>
                    <a:ext uri="{9D8B030D-6E8A-4147-A177-3AD203B41FA5}">
                      <a16:colId xmlns:a16="http://schemas.microsoft.com/office/drawing/2014/main" val="1363523812"/>
                    </a:ext>
                  </a:extLst>
                </a:gridCol>
                <a:gridCol w="411480">
                  <a:extLst>
                    <a:ext uri="{9D8B030D-6E8A-4147-A177-3AD203B41FA5}">
                      <a16:colId xmlns:a16="http://schemas.microsoft.com/office/drawing/2014/main" val="738209718"/>
                    </a:ext>
                  </a:extLst>
                </a:gridCol>
                <a:gridCol w="411480">
                  <a:extLst>
                    <a:ext uri="{9D8B030D-6E8A-4147-A177-3AD203B41FA5}">
                      <a16:colId xmlns:a16="http://schemas.microsoft.com/office/drawing/2014/main" val="2059953538"/>
                    </a:ext>
                  </a:extLst>
                </a:gridCol>
                <a:gridCol w="411480">
                  <a:extLst>
                    <a:ext uri="{9D8B030D-6E8A-4147-A177-3AD203B41FA5}">
                      <a16:colId xmlns:a16="http://schemas.microsoft.com/office/drawing/2014/main" val="963865568"/>
                    </a:ext>
                  </a:extLst>
                </a:gridCol>
                <a:gridCol w="411480">
                  <a:extLst>
                    <a:ext uri="{9D8B030D-6E8A-4147-A177-3AD203B41FA5}">
                      <a16:colId xmlns:a16="http://schemas.microsoft.com/office/drawing/2014/main" val="253162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326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- 2021-04-19 03:05:18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174188759_10165270157070083_6138651193659643246_n.jpg?_nc_cat=111&amp;ccb=1-3&amp;_nc_sid=dd9801&amp;_nc_ohc=H6j995PFsqMAX9uhJjj&amp;_nc_ht=scontent-iad3-1.xx&amp;tp=7&amp;oh=ba5fc272c0544fb249b85166f60a46e2&amp;oe=60A80B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5207238"/>
                  </a:ext>
                </a:extLst>
              </a:tr>
            </a:tbl>
          </a:graphicData>
        </a:graphic>
      </p:graphicFrame>
      <p:sp>
        <p:nvSpPr>
          <p:cNvPr id="4" name="Text Placeholder 3">
            <a:extLst>
              <a:ext uri="{FF2B5EF4-FFF2-40B4-BE49-F238E27FC236}">
                <a16:creationId xmlns:a16="http://schemas.microsoft.com/office/drawing/2014/main" id="{7BCAD2CD-CD68-4E8F-8DED-F7582B396774}"/>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777918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DBD63-DD2A-456B-8E4D-3CCDF642457F}"/>
              </a:ext>
            </a:extLst>
          </p:cNvPr>
          <p:cNvSpPr>
            <a:spLocks noGrp="1"/>
          </p:cNvSpPr>
          <p:nvPr>
            <p:ph type="title"/>
          </p:nvPr>
        </p:nvSpPr>
        <p:spPr/>
        <p:txBody>
          <a:bodyPr/>
          <a:lstStyle/>
          <a:p>
            <a:r>
              <a:rPr lang="en-US"/>
              <a:t>Facebook Own Posts Table | Pepsi PH Owned - 4 of 24</a:t>
            </a:r>
          </a:p>
        </p:txBody>
      </p:sp>
      <p:graphicFrame>
        <p:nvGraphicFramePr>
          <p:cNvPr id="5" name="Table Placeholder 4">
            <a:extLst>
              <a:ext uri="{FF2B5EF4-FFF2-40B4-BE49-F238E27FC236}">
                <a16:creationId xmlns:a16="http://schemas.microsoft.com/office/drawing/2014/main" id="{8BBDB0AE-7BDC-484A-A1A8-18DE17F835A1}"/>
              </a:ext>
            </a:extLst>
          </p:cNvPr>
          <p:cNvGraphicFramePr>
            <a:graphicFrameLocks noGrp="1"/>
          </p:cNvGraphicFramePr>
          <p:nvPr>
            <p:ph type="tbl" sz="quarter" idx="13"/>
            <p:extLst>
              <p:ext uri="{D42A27DB-BD31-4B8C-83A1-F6EECF244321}">
                <p14:modId xmlns:p14="http://schemas.microsoft.com/office/powerpoint/2010/main" val="3482936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8629460"/>
                    </a:ext>
                  </a:extLst>
                </a:gridCol>
                <a:gridCol w="1316735">
                  <a:extLst>
                    <a:ext uri="{9D8B030D-6E8A-4147-A177-3AD203B41FA5}">
                      <a16:colId xmlns:a16="http://schemas.microsoft.com/office/drawing/2014/main" val="953014602"/>
                    </a:ext>
                  </a:extLst>
                </a:gridCol>
                <a:gridCol w="905256">
                  <a:extLst>
                    <a:ext uri="{9D8B030D-6E8A-4147-A177-3AD203B41FA5}">
                      <a16:colId xmlns:a16="http://schemas.microsoft.com/office/drawing/2014/main" val="2416496574"/>
                    </a:ext>
                  </a:extLst>
                </a:gridCol>
                <a:gridCol w="411480">
                  <a:extLst>
                    <a:ext uri="{9D8B030D-6E8A-4147-A177-3AD203B41FA5}">
                      <a16:colId xmlns:a16="http://schemas.microsoft.com/office/drawing/2014/main" val="594569622"/>
                    </a:ext>
                  </a:extLst>
                </a:gridCol>
                <a:gridCol w="411480">
                  <a:extLst>
                    <a:ext uri="{9D8B030D-6E8A-4147-A177-3AD203B41FA5}">
                      <a16:colId xmlns:a16="http://schemas.microsoft.com/office/drawing/2014/main" val="1892152013"/>
                    </a:ext>
                  </a:extLst>
                </a:gridCol>
                <a:gridCol w="411480">
                  <a:extLst>
                    <a:ext uri="{9D8B030D-6E8A-4147-A177-3AD203B41FA5}">
                      <a16:colId xmlns:a16="http://schemas.microsoft.com/office/drawing/2014/main" val="3196664165"/>
                    </a:ext>
                  </a:extLst>
                </a:gridCol>
                <a:gridCol w="411480">
                  <a:extLst>
                    <a:ext uri="{9D8B030D-6E8A-4147-A177-3AD203B41FA5}">
                      <a16:colId xmlns:a16="http://schemas.microsoft.com/office/drawing/2014/main" val="125499269"/>
                    </a:ext>
                  </a:extLst>
                </a:gridCol>
                <a:gridCol w="411480">
                  <a:extLst>
                    <a:ext uri="{9D8B030D-6E8A-4147-A177-3AD203B41FA5}">
                      <a16:colId xmlns:a16="http://schemas.microsoft.com/office/drawing/2014/main" val="4223394446"/>
                    </a:ext>
                  </a:extLst>
                </a:gridCol>
                <a:gridCol w="411480">
                  <a:extLst>
                    <a:ext uri="{9D8B030D-6E8A-4147-A177-3AD203B41FA5}">
                      <a16:colId xmlns:a16="http://schemas.microsoft.com/office/drawing/2014/main" val="4009072520"/>
                    </a:ext>
                  </a:extLst>
                </a:gridCol>
                <a:gridCol w="411480">
                  <a:extLst>
                    <a:ext uri="{9D8B030D-6E8A-4147-A177-3AD203B41FA5}">
                      <a16:colId xmlns:a16="http://schemas.microsoft.com/office/drawing/2014/main" val="3514768369"/>
                    </a:ext>
                  </a:extLst>
                </a:gridCol>
                <a:gridCol w="411480">
                  <a:extLst>
                    <a:ext uri="{9D8B030D-6E8A-4147-A177-3AD203B41FA5}">
                      <a16:colId xmlns:a16="http://schemas.microsoft.com/office/drawing/2014/main" val="111082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8623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- 2021-04-19 03:05:00</a:t>
                      </a:r>
                      <a:r>
                        <a:rPr kumimoji="0" lang="en-US" sz="1000" b="0" i="0" u="none" strike="noStrike" kern="1200" cap="none" spc="0" normalizeH="0" baseline="0" noProof="0">
                          <a:ln>
                            <a:noFill/>
                          </a:ln>
                          <a:solidFill>
                            <a:prstClr val="black"/>
                          </a:solidFill>
                          <a:effectLst/>
                          <a:uLnTx/>
                          <a:uFillTx/>
                          <a:latin typeface="+mn-lt"/>
                          <a:ea typeface="+mn-ea"/>
                          <a:cs typeface="+mn-cs"/>
                        </a:rPr>
                        <a:t>
 You really kicked it, Pepsi Fam! With your moves, na-unlock niyo na ang Jennie Pepsi Can! Spot this in your area for a chance to win all 4 limited edition cans plus exclusive BLACKPINK merchandise 💙
Madali lang ‘to, here’s how:
1. Spot the PEPSIPH x BLACKPINK can.
2. Take a photo and post it on Facebook or Twitter.
3. Use #PEPSIPHxBLACKPINK on your post and tag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170914016_772209813296169_2091767868069666932_n.jpg?_nc_cat=102&amp;ccb=1-3&amp;_nc_sid=ad6a45&amp;_nc_ohc=t-faqHT4ZVgAX9gM2up&amp;_nc_ht=scontent-iad3-1.xx&amp;tp=6&amp;oh=674d630ebbfe2b05d0c423ff43da84fd&amp;oe=60A6C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6077301"/>
                  </a:ext>
                </a:extLst>
              </a:tr>
            </a:tbl>
          </a:graphicData>
        </a:graphic>
      </p:graphicFrame>
      <p:sp>
        <p:nvSpPr>
          <p:cNvPr id="4" name="Text Placeholder 3">
            <a:extLst>
              <a:ext uri="{FF2B5EF4-FFF2-40B4-BE49-F238E27FC236}">
                <a16:creationId xmlns:a16="http://schemas.microsoft.com/office/drawing/2014/main" id="{7CD210A7-4072-45EC-A9BD-C8FB588DB885}"/>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612077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AC8A-76BE-4000-AC41-10E1A1DDCC58}"/>
              </a:ext>
            </a:extLst>
          </p:cNvPr>
          <p:cNvSpPr>
            <a:spLocks noGrp="1"/>
          </p:cNvSpPr>
          <p:nvPr>
            <p:ph type="title"/>
          </p:nvPr>
        </p:nvSpPr>
        <p:spPr/>
        <p:txBody>
          <a:bodyPr/>
          <a:lstStyle/>
          <a:p>
            <a:r>
              <a:rPr lang="en-US"/>
              <a:t>Facebook Own Posts Table | Pepsi PH Owned - 5 of 24</a:t>
            </a:r>
          </a:p>
        </p:txBody>
      </p:sp>
      <p:graphicFrame>
        <p:nvGraphicFramePr>
          <p:cNvPr id="5" name="Table Placeholder 4">
            <a:extLst>
              <a:ext uri="{FF2B5EF4-FFF2-40B4-BE49-F238E27FC236}">
                <a16:creationId xmlns:a16="http://schemas.microsoft.com/office/drawing/2014/main" id="{54A2A74C-DB39-4C46-A399-61DEC76113E6}"/>
              </a:ext>
            </a:extLst>
          </p:cNvPr>
          <p:cNvGraphicFramePr>
            <a:graphicFrameLocks noGrp="1"/>
          </p:cNvGraphicFramePr>
          <p:nvPr>
            <p:ph type="tbl" sz="quarter" idx="13"/>
            <p:extLst>
              <p:ext uri="{D42A27DB-BD31-4B8C-83A1-F6EECF244321}">
                <p14:modId xmlns:p14="http://schemas.microsoft.com/office/powerpoint/2010/main" val="221098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62340558"/>
                    </a:ext>
                  </a:extLst>
                </a:gridCol>
                <a:gridCol w="1316735">
                  <a:extLst>
                    <a:ext uri="{9D8B030D-6E8A-4147-A177-3AD203B41FA5}">
                      <a16:colId xmlns:a16="http://schemas.microsoft.com/office/drawing/2014/main" val="2157284961"/>
                    </a:ext>
                  </a:extLst>
                </a:gridCol>
                <a:gridCol w="905256">
                  <a:extLst>
                    <a:ext uri="{9D8B030D-6E8A-4147-A177-3AD203B41FA5}">
                      <a16:colId xmlns:a16="http://schemas.microsoft.com/office/drawing/2014/main" val="3590182371"/>
                    </a:ext>
                  </a:extLst>
                </a:gridCol>
                <a:gridCol w="411480">
                  <a:extLst>
                    <a:ext uri="{9D8B030D-6E8A-4147-A177-3AD203B41FA5}">
                      <a16:colId xmlns:a16="http://schemas.microsoft.com/office/drawing/2014/main" val="4163089434"/>
                    </a:ext>
                  </a:extLst>
                </a:gridCol>
                <a:gridCol w="411480">
                  <a:extLst>
                    <a:ext uri="{9D8B030D-6E8A-4147-A177-3AD203B41FA5}">
                      <a16:colId xmlns:a16="http://schemas.microsoft.com/office/drawing/2014/main" val="2327213184"/>
                    </a:ext>
                  </a:extLst>
                </a:gridCol>
                <a:gridCol w="411480">
                  <a:extLst>
                    <a:ext uri="{9D8B030D-6E8A-4147-A177-3AD203B41FA5}">
                      <a16:colId xmlns:a16="http://schemas.microsoft.com/office/drawing/2014/main" val="1323786806"/>
                    </a:ext>
                  </a:extLst>
                </a:gridCol>
                <a:gridCol w="411480">
                  <a:extLst>
                    <a:ext uri="{9D8B030D-6E8A-4147-A177-3AD203B41FA5}">
                      <a16:colId xmlns:a16="http://schemas.microsoft.com/office/drawing/2014/main" val="1387892682"/>
                    </a:ext>
                  </a:extLst>
                </a:gridCol>
                <a:gridCol w="411480">
                  <a:extLst>
                    <a:ext uri="{9D8B030D-6E8A-4147-A177-3AD203B41FA5}">
                      <a16:colId xmlns:a16="http://schemas.microsoft.com/office/drawing/2014/main" val="3242179062"/>
                    </a:ext>
                  </a:extLst>
                </a:gridCol>
                <a:gridCol w="411480">
                  <a:extLst>
                    <a:ext uri="{9D8B030D-6E8A-4147-A177-3AD203B41FA5}">
                      <a16:colId xmlns:a16="http://schemas.microsoft.com/office/drawing/2014/main" val="24079556"/>
                    </a:ext>
                  </a:extLst>
                </a:gridCol>
                <a:gridCol w="411480">
                  <a:extLst>
                    <a:ext uri="{9D8B030D-6E8A-4147-A177-3AD203B41FA5}">
                      <a16:colId xmlns:a16="http://schemas.microsoft.com/office/drawing/2014/main" val="1088950212"/>
                    </a:ext>
                  </a:extLst>
                </a:gridCol>
                <a:gridCol w="411480">
                  <a:extLst>
                    <a:ext uri="{9D8B030D-6E8A-4147-A177-3AD203B41FA5}">
                      <a16:colId xmlns:a16="http://schemas.microsoft.com/office/drawing/2014/main" val="3213840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2083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- 2021-04-19 03:00:22</a:t>
                      </a:r>
                      <a:r>
                        <a:rPr kumimoji="0" lang="en-US" sz="1000" b="0" i="0" u="none" strike="noStrike" kern="1200" cap="none" spc="0" normalizeH="0" baseline="0" noProof="0">
                          <a:ln>
                            <a:noFill/>
                          </a:ln>
                          <a:solidFill>
                            <a:prstClr val="black"/>
                          </a:solidFill>
                          <a:effectLst/>
                          <a:uLnTx/>
                          <a:uFillTx/>
                          <a:latin typeface="+mn-lt"/>
                          <a:ea typeface="+mn-ea"/>
                          <a:cs typeface="+mn-cs"/>
                        </a:rPr>
                        <a:t>
 Your dance moves are on fire! 🔥 On our 3rd #PEPSIPHxBLACKPINK can design is… Jennie! 💙 Now available in stores near you!
Keep sending your entries and stay tuned for our Pepsi Dance Party where we’ll unlock the final can design, give away hundreds of thousands worth of prizes including BLACKPINK cans and official BLACKPINK merch, and announce our last challenge winners! 💃 Join now! https://vt.tiktok.com/ZSJ6K7sHQ/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174475814_3926119520835481_5240100436034882599_n.jpg?_nc_cat=108&amp;ccb=1-3&amp;_nc_sid=ad6a45&amp;_nc_ohc=HZjvXzyJdY8AX8oWhgg&amp;_nc_ht=scontent-iad3-1.xx&amp;tp=6&amp;oh=1c279b5c4a55a962e46d05d23630be96&amp;oe=60A4D58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53124054"/>
                  </a:ext>
                </a:extLst>
              </a:tr>
            </a:tbl>
          </a:graphicData>
        </a:graphic>
      </p:graphicFrame>
      <p:sp>
        <p:nvSpPr>
          <p:cNvPr id="4" name="Text Placeholder 3">
            <a:extLst>
              <a:ext uri="{FF2B5EF4-FFF2-40B4-BE49-F238E27FC236}">
                <a16:creationId xmlns:a16="http://schemas.microsoft.com/office/drawing/2014/main" id="{E2FE4CF9-F0A2-437D-A8CB-B389B6DE8B20}"/>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570754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9DB2-598F-422C-9418-66A8151580FB}"/>
              </a:ext>
            </a:extLst>
          </p:cNvPr>
          <p:cNvSpPr>
            <a:spLocks noGrp="1"/>
          </p:cNvSpPr>
          <p:nvPr>
            <p:ph type="title"/>
          </p:nvPr>
        </p:nvSpPr>
        <p:spPr/>
        <p:txBody>
          <a:bodyPr/>
          <a:lstStyle/>
          <a:p>
            <a:r>
              <a:rPr lang="en-US"/>
              <a:t>Facebook Own Posts Table | Pepsi PH Owned - 6 of 24</a:t>
            </a:r>
          </a:p>
        </p:txBody>
      </p:sp>
      <p:graphicFrame>
        <p:nvGraphicFramePr>
          <p:cNvPr id="5" name="Table Placeholder 4">
            <a:extLst>
              <a:ext uri="{FF2B5EF4-FFF2-40B4-BE49-F238E27FC236}">
                <a16:creationId xmlns:a16="http://schemas.microsoft.com/office/drawing/2014/main" id="{9430599F-81BD-436E-BDF4-6C805E56F81D}"/>
              </a:ext>
            </a:extLst>
          </p:cNvPr>
          <p:cNvGraphicFramePr>
            <a:graphicFrameLocks noGrp="1"/>
          </p:cNvGraphicFramePr>
          <p:nvPr>
            <p:ph type="tbl" sz="quarter" idx="13"/>
            <p:extLst>
              <p:ext uri="{D42A27DB-BD31-4B8C-83A1-F6EECF244321}">
                <p14:modId xmlns:p14="http://schemas.microsoft.com/office/powerpoint/2010/main" val="272784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14942948"/>
                    </a:ext>
                  </a:extLst>
                </a:gridCol>
                <a:gridCol w="1316735">
                  <a:extLst>
                    <a:ext uri="{9D8B030D-6E8A-4147-A177-3AD203B41FA5}">
                      <a16:colId xmlns:a16="http://schemas.microsoft.com/office/drawing/2014/main" val="1197837482"/>
                    </a:ext>
                  </a:extLst>
                </a:gridCol>
                <a:gridCol w="905256">
                  <a:extLst>
                    <a:ext uri="{9D8B030D-6E8A-4147-A177-3AD203B41FA5}">
                      <a16:colId xmlns:a16="http://schemas.microsoft.com/office/drawing/2014/main" val="4146890471"/>
                    </a:ext>
                  </a:extLst>
                </a:gridCol>
                <a:gridCol w="411480">
                  <a:extLst>
                    <a:ext uri="{9D8B030D-6E8A-4147-A177-3AD203B41FA5}">
                      <a16:colId xmlns:a16="http://schemas.microsoft.com/office/drawing/2014/main" val="3310822177"/>
                    </a:ext>
                  </a:extLst>
                </a:gridCol>
                <a:gridCol w="411480">
                  <a:extLst>
                    <a:ext uri="{9D8B030D-6E8A-4147-A177-3AD203B41FA5}">
                      <a16:colId xmlns:a16="http://schemas.microsoft.com/office/drawing/2014/main" val="1523694490"/>
                    </a:ext>
                  </a:extLst>
                </a:gridCol>
                <a:gridCol w="411480">
                  <a:extLst>
                    <a:ext uri="{9D8B030D-6E8A-4147-A177-3AD203B41FA5}">
                      <a16:colId xmlns:a16="http://schemas.microsoft.com/office/drawing/2014/main" val="2569390670"/>
                    </a:ext>
                  </a:extLst>
                </a:gridCol>
                <a:gridCol w="411480">
                  <a:extLst>
                    <a:ext uri="{9D8B030D-6E8A-4147-A177-3AD203B41FA5}">
                      <a16:colId xmlns:a16="http://schemas.microsoft.com/office/drawing/2014/main" val="2222028981"/>
                    </a:ext>
                  </a:extLst>
                </a:gridCol>
                <a:gridCol w="411480">
                  <a:extLst>
                    <a:ext uri="{9D8B030D-6E8A-4147-A177-3AD203B41FA5}">
                      <a16:colId xmlns:a16="http://schemas.microsoft.com/office/drawing/2014/main" val="1046682760"/>
                    </a:ext>
                  </a:extLst>
                </a:gridCol>
                <a:gridCol w="411480">
                  <a:extLst>
                    <a:ext uri="{9D8B030D-6E8A-4147-A177-3AD203B41FA5}">
                      <a16:colId xmlns:a16="http://schemas.microsoft.com/office/drawing/2014/main" val="3886051076"/>
                    </a:ext>
                  </a:extLst>
                </a:gridCol>
                <a:gridCol w="411480">
                  <a:extLst>
                    <a:ext uri="{9D8B030D-6E8A-4147-A177-3AD203B41FA5}">
                      <a16:colId xmlns:a16="http://schemas.microsoft.com/office/drawing/2014/main" val="1274979713"/>
                    </a:ext>
                  </a:extLst>
                </a:gridCol>
                <a:gridCol w="411480">
                  <a:extLst>
                    <a:ext uri="{9D8B030D-6E8A-4147-A177-3AD203B41FA5}">
                      <a16:colId xmlns:a16="http://schemas.microsoft.com/office/drawing/2014/main" val="97609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264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- 2021-04-16 03:05:01</a:t>
                      </a:r>
                      <a:r>
                        <a:rPr kumimoji="0" lang="en-US" sz="1000" b="0" i="0" u="none" strike="noStrike" kern="1200" cap="none" spc="0" normalizeH="0" baseline="0" noProof="0">
                          <a:ln>
                            <a:noFill/>
                          </a:ln>
                          <a:solidFill>
                            <a:prstClr val="black"/>
                          </a:solidFill>
                          <a:effectLst/>
                          <a:uLnTx/>
                          <a:uFillTx/>
                          <a:latin typeface="+mn-lt"/>
                          <a:ea typeface="+mn-ea"/>
                          <a:cs typeface="+mn-cs"/>
                        </a:rPr>
                        <a:t>
 The Jisoo Pepsi can is out, Pepsi Fam! If you really really want more, spot this in your area for a chance to win all 4 limited edition cans plus exclusive BLACKPINK merchandise 💙
Madali lang ‘to, here’s how:
1. Spot the PEPSIPH x BLACKPINK can.
2. Take a photo and post it on Facebook or Twitter.
3. Use #PEPSIPHxBLACKPINK on your post and tag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158480603_927907338040571_8482889667231251241_n.jpg?_nc_cat=105&amp;ccb=1-3&amp;_nc_sid=ad6a45&amp;_nc_ohc=uMbJq3Ho4CsAX9C6Ua8&amp;_nc_oc=AQmey3lnvcWoCi6skVtrfx74_65J6kq8Mhc5T_rv5jjgBi_KaX00oHja4VYVSHb5I-U&amp;_nc_ht=scontent-iad3-1.xx&amp;tp=6&amp;oh=fd769eeb0af27798b388243278e6d72d&amp;oe=60A6BB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0093167"/>
                  </a:ext>
                </a:extLst>
              </a:tr>
            </a:tbl>
          </a:graphicData>
        </a:graphic>
      </p:graphicFrame>
      <p:sp>
        <p:nvSpPr>
          <p:cNvPr id="4" name="Text Placeholder 3">
            <a:extLst>
              <a:ext uri="{FF2B5EF4-FFF2-40B4-BE49-F238E27FC236}">
                <a16:creationId xmlns:a16="http://schemas.microsoft.com/office/drawing/2014/main" id="{6894FB9F-0DA3-4BFA-8030-4BDCB81D9C9D}"/>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3488391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A3AE6-1687-4C83-977D-60CA1B37F197}"/>
              </a:ext>
            </a:extLst>
          </p:cNvPr>
          <p:cNvSpPr>
            <a:spLocks noGrp="1"/>
          </p:cNvSpPr>
          <p:nvPr>
            <p:ph type="title"/>
          </p:nvPr>
        </p:nvSpPr>
        <p:spPr/>
        <p:txBody>
          <a:bodyPr/>
          <a:lstStyle/>
          <a:p>
            <a:r>
              <a:rPr lang="en-US"/>
              <a:t>Facebook Own Posts Table | Pepsi PH Owned - 7 of 24</a:t>
            </a:r>
          </a:p>
        </p:txBody>
      </p:sp>
      <p:graphicFrame>
        <p:nvGraphicFramePr>
          <p:cNvPr id="5" name="Table Placeholder 4">
            <a:extLst>
              <a:ext uri="{FF2B5EF4-FFF2-40B4-BE49-F238E27FC236}">
                <a16:creationId xmlns:a16="http://schemas.microsoft.com/office/drawing/2014/main" id="{6D035697-BF2B-4CEC-8B7E-8E6D967EC5A2}"/>
              </a:ext>
            </a:extLst>
          </p:cNvPr>
          <p:cNvGraphicFramePr>
            <a:graphicFrameLocks noGrp="1"/>
          </p:cNvGraphicFramePr>
          <p:nvPr>
            <p:ph type="tbl" sz="quarter" idx="13"/>
            <p:extLst>
              <p:ext uri="{D42A27DB-BD31-4B8C-83A1-F6EECF244321}">
                <p14:modId xmlns:p14="http://schemas.microsoft.com/office/powerpoint/2010/main" val="2927654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23437125"/>
                    </a:ext>
                  </a:extLst>
                </a:gridCol>
                <a:gridCol w="1316735">
                  <a:extLst>
                    <a:ext uri="{9D8B030D-6E8A-4147-A177-3AD203B41FA5}">
                      <a16:colId xmlns:a16="http://schemas.microsoft.com/office/drawing/2014/main" val="692284334"/>
                    </a:ext>
                  </a:extLst>
                </a:gridCol>
                <a:gridCol w="905256">
                  <a:extLst>
                    <a:ext uri="{9D8B030D-6E8A-4147-A177-3AD203B41FA5}">
                      <a16:colId xmlns:a16="http://schemas.microsoft.com/office/drawing/2014/main" val="1026553798"/>
                    </a:ext>
                  </a:extLst>
                </a:gridCol>
                <a:gridCol w="411480">
                  <a:extLst>
                    <a:ext uri="{9D8B030D-6E8A-4147-A177-3AD203B41FA5}">
                      <a16:colId xmlns:a16="http://schemas.microsoft.com/office/drawing/2014/main" val="1559083656"/>
                    </a:ext>
                  </a:extLst>
                </a:gridCol>
                <a:gridCol w="411480">
                  <a:extLst>
                    <a:ext uri="{9D8B030D-6E8A-4147-A177-3AD203B41FA5}">
                      <a16:colId xmlns:a16="http://schemas.microsoft.com/office/drawing/2014/main" val="412222119"/>
                    </a:ext>
                  </a:extLst>
                </a:gridCol>
                <a:gridCol w="411480">
                  <a:extLst>
                    <a:ext uri="{9D8B030D-6E8A-4147-A177-3AD203B41FA5}">
                      <a16:colId xmlns:a16="http://schemas.microsoft.com/office/drawing/2014/main" val="1236443094"/>
                    </a:ext>
                  </a:extLst>
                </a:gridCol>
                <a:gridCol w="411480">
                  <a:extLst>
                    <a:ext uri="{9D8B030D-6E8A-4147-A177-3AD203B41FA5}">
                      <a16:colId xmlns:a16="http://schemas.microsoft.com/office/drawing/2014/main" val="392049827"/>
                    </a:ext>
                  </a:extLst>
                </a:gridCol>
                <a:gridCol w="411480">
                  <a:extLst>
                    <a:ext uri="{9D8B030D-6E8A-4147-A177-3AD203B41FA5}">
                      <a16:colId xmlns:a16="http://schemas.microsoft.com/office/drawing/2014/main" val="3086827226"/>
                    </a:ext>
                  </a:extLst>
                </a:gridCol>
                <a:gridCol w="411480">
                  <a:extLst>
                    <a:ext uri="{9D8B030D-6E8A-4147-A177-3AD203B41FA5}">
                      <a16:colId xmlns:a16="http://schemas.microsoft.com/office/drawing/2014/main" val="753265600"/>
                    </a:ext>
                  </a:extLst>
                </a:gridCol>
                <a:gridCol w="411480">
                  <a:extLst>
                    <a:ext uri="{9D8B030D-6E8A-4147-A177-3AD203B41FA5}">
                      <a16:colId xmlns:a16="http://schemas.microsoft.com/office/drawing/2014/main" val="1590411896"/>
                    </a:ext>
                  </a:extLst>
                </a:gridCol>
                <a:gridCol w="411480">
                  <a:extLst>
                    <a:ext uri="{9D8B030D-6E8A-4147-A177-3AD203B41FA5}">
                      <a16:colId xmlns:a16="http://schemas.microsoft.com/office/drawing/2014/main" val="416733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3097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- 2021-04-16 03:02:04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171674847_10165257029935083_3118697766076480146_n.jpg?_nc_cat=108&amp;ccb=1-3&amp;_nc_sid=dd9801&amp;_nc_ohc=hh8BLO1aLhwAX8w_va5&amp;_nc_ht=scontent-iad3-1.xx&amp;tp=7&amp;oh=48c262f569c2c18c94d155098ed5ac82&amp;oe=60A5776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0649549"/>
                  </a:ext>
                </a:extLst>
              </a:tr>
            </a:tbl>
          </a:graphicData>
        </a:graphic>
      </p:graphicFrame>
      <p:sp>
        <p:nvSpPr>
          <p:cNvPr id="4" name="Text Placeholder 3">
            <a:extLst>
              <a:ext uri="{FF2B5EF4-FFF2-40B4-BE49-F238E27FC236}">
                <a16:creationId xmlns:a16="http://schemas.microsoft.com/office/drawing/2014/main" id="{0BF082A4-E006-42B2-A624-7BFED6A647FC}"/>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70529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A555-2BA0-41E8-A153-8A003AB8A191}"/>
              </a:ext>
            </a:extLst>
          </p:cNvPr>
          <p:cNvSpPr>
            <a:spLocks noGrp="1"/>
          </p:cNvSpPr>
          <p:nvPr>
            <p:ph type="title"/>
          </p:nvPr>
        </p:nvSpPr>
        <p:spPr/>
        <p:txBody>
          <a:bodyPr/>
          <a:lstStyle/>
          <a:p>
            <a:r>
              <a:rPr lang="en-US"/>
              <a:t>Facebook Own Posts Table | Pepsi PH Owned - 8 of 24</a:t>
            </a:r>
          </a:p>
        </p:txBody>
      </p:sp>
      <p:graphicFrame>
        <p:nvGraphicFramePr>
          <p:cNvPr id="5" name="Table Placeholder 4">
            <a:extLst>
              <a:ext uri="{FF2B5EF4-FFF2-40B4-BE49-F238E27FC236}">
                <a16:creationId xmlns:a16="http://schemas.microsoft.com/office/drawing/2014/main" id="{1B37A2AB-BB8C-4029-8DE6-D4B67F39D26A}"/>
              </a:ext>
            </a:extLst>
          </p:cNvPr>
          <p:cNvGraphicFramePr>
            <a:graphicFrameLocks noGrp="1"/>
          </p:cNvGraphicFramePr>
          <p:nvPr>
            <p:ph type="tbl" sz="quarter" idx="13"/>
            <p:extLst>
              <p:ext uri="{D42A27DB-BD31-4B8C-83A1-F6EECF244321}">
                <p14:modId xmlns:p14="http://schemas.microsoft.com/office/powerpoint/2010/main" val="1456441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8952986"/>
                    </a:ext>
                  </a:extLst>
                </a:gridCol>
                <a:gridCol w="1316735">
                  <a:extLst>
                    <a:ext uri="{9D8B030D-6E8A-4147-A177-3AD203B41FA5}">
                      <a16:colId xmlns:a16="http://schemas.microsoft.com/office/drawing/2014/main" val="191066158"/>
                    </a:ext>
                  </a:extLst>
                </a:gridCol>
                <a:gridCol w="905256">
                  <a:extLst>
                    <a:ext uri="{9D8B030D-6E8A-4147-A177-3AD203B41FA5}">
                      <a16:colId xmlns:a16="http://schemas.microsoft.com/office/drawing/2014/main" val="374784665"/>
                    </a:ext>
                  </a:extLst>
                </a:gridCol>
                <a:gridCol w="411480">
                  <a:extLst>
                    <a:ext uri="{9D8B030D-6E8A-4147-A177-3AD203B41FA5}">
                      <a16:colId xmlns:a16="http://schemas.microsoft.com/office/drawing/2014/main" val="3797886547"/>
                    </a:ext>
                  </a:extLst>
                </a:gridCol>
                <a:gridCol w="411480">
                  <a:extLst>
                    <a:ext uri="{9D8B030D-6E8A-4147-A177-3AD203B41FA5}">
                      <a16:colId xmlns:a16="http://schemas.microsoft.com/office/drawing/2014/main" val="1024111206"/>
                    </a:ext>
                  </a:extLst>
                </a:gridCol>
                <a:gridCol w="411480">
                  <a:extLst>
                    <a:ext uri="{9D8B030D-6E8A-4147-A177-3AD203B41FA5}">
                      <a16:colId xmlns:a16="http://schemas.microsoft.com/office/drawing/2014/main" val="2885230565"/>
                    </a:ext>
                  </a:extLst>
                </a:gridCol>
                <a:gridCol w="411480">
                  <a:extLst>
                    <a:ext uri="{9D8B030D-6E8A-4147-A177-3AD203B41FA5}">
                      <a16:colId xmlns:a16="http://schemas.microsoft.com/office/drawing/2014/main" val="382880706"/>
                    </a:ext>
                  </a:extLst>
                </a:gridCol>
                <a:gridCol w="411480">
                  <a:extLst>
                    <a:ext uri="{9D8B030D-6E8A-4147-A177-3AD203B41FA5}">
                      <a16:colId xmlns:a16="http://schemas.microsoft.com/office/drawing/2014/main" val="479987662"/>
                    </a:ext>
                  </a:extLst>
                </a:gridCol>
                <a:gridCol w="411480">
                  <a:extLst>
                    <a:ext uri="{9D8B030D-6E8A-4147-A177-3AD203B41FA5}">
                      <a16:colId xmlns:a16="http://schemas.microsoft.com/office/drawing/2014/main" val="1715086898"/>
                    </a:ext>
                  </a:extLst>
                </a:gridCol>
                <a:gridCol w="411480">
                  <a:extLst>
                    <a:ext uri="{9D8B030D-6E8A-4147-A177-3AD203B41FA5}">
                      <a16:colId xmlns:a16="http://schemas.microsoft.com/office/drawing/2014/main" val="2866229039"/>
                    </a:ext>
                  </a:extLst>
                </a:gridCol>
                <a:gridCol w="411480">
                  <a:extLst>
                    <a:ext uri="{9D8B030D-6E8A-4147-A177-3AD203B41FA5}">
                      <a16:colId xmlns:a16="http://schemas.microsoft.com/office/drawing/2014/main" val="50002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512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- 2021-04-16 03:01:16</a:t>
                      </a:r>
                      <a:r>
                        <a:rPr kumimoji="0" lang="en-US" sz="1000" b="0" i="0" u="none" strike="noStrike" kern="1200" cap="none" spc="0" normalizeH="0" baseline="0" noProof="0">
                          <a:ln>
                            <a:noFill/>
                          </a:ln>
                          <a:solidFill>
                            <a:prstClr val="black"/>
                          </a:solidFill>
                          <a:effectLst/>
                          <a:uLnTx/>
                          <a:uFillTx/>
                          <a:latin typeface="+mn-lt"/>
                          <a:ea typeface="+mn-ea"/>
                          <a:cs typeface="+mn-cs"/>
                        </a:rPr>
                        <a:t>
 Galing niyo sumayaw, Pepsi fam! Kaya you deserve a treat that looks so good and looks so sweet! On our 2nd #PEPSIPHxBLACKPINK can design is our pretty Unnie, Jisoo 💙 Available na in stores nationwide!
2 cans down, 2 more to go. We're giving away hundreds of thousands worth of official BLACKPINK merch including BLACKPINK cans to our lucky winners! Join now! https://bit.ly/32n8Kqo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170952229_507125376964622_4559672914692912237_n.jpg?_nc_cat=100&amp;ccb=1-3&amp;_nc_sid=ad6a45&amp;_nc_ohc=9OBj7q8uWt0AX_OOLBf&amp;_nc_ht=scontent-iad3-1.xx&amp;tp=6&amp;oh=58a0b2651a3815b1bd23ddf5cc32121a&amp;oe=60A5AA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51551982"/>
                  </a:ext>
                </a:extLst>
              </a:tr>
            </a:tbl>
          </a:graphicData>
        </a:graphic>
      </p:graphicFrame>
      <p:sp>
        <p:nvSpPr>
          <p:cNvPr id="4" name="Text Placeholder 3">
            <a:extLst>
              <a:ext uri="{FF2B5EF4-FFF2-40B4-BE49-F238E27FC236}">
                <a16:creationId xmlns:a16="http://schemas.microsoft.com/office/drawing/2014/main" id="{57D46EC1-998D-4F10-B088-A0A909585F79}"/>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65624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34CE-013F-49E6-A2B1-6913C015F598}"/>
              </a:ext>
            </a:extLst>
          </p:cNvPr>
          <p:cNvSpPr>
            <a:spLocks noGrp="1"/>
          </p:cNvSpPr>
          <p:nvPr>
            <p:ph type="title"/>
          </p:nvPr>
        </p:nvSpPr>
        <p:spPr/>
        <p:txBody>
          <a:bodyPr/>
          <a:lstStyle/>
          <a:p>
            <a:r>
              <a:rPr lang="en-US"/>
              <a:t>Facebook Own Posts Table | Pepsi PH Owned - 9 of 24</a:t>
            </a:r>
          </a:p>
        </p:txBody>
      </p:sp>
      <p:graphicFrame>
        <p:nvGraphicFramePr>
          <p:cNvPr id="5" name="Table Placeholder 4">
            <a:extLst>
              <a:ext uri="{FF2B5EF4-FFF2-40B4-BE49-F238E27FC236}">
                <a16:creationId xmlns:a16="http://schemas.microsoft.com/office/drawing/2014/main" id="{0AC09D72-567F-4550-AAFD-80F14759BC58}"/>
              </a:ext>
            </a:extLst>
          </p:cNvPr>
          <p:cNvGraphicFramePr>
            <a:graphicFrameLocks noGrp="1"/>
          </p:cNvGraphicFramePr>
          <p:nvPr>
            <p:ph type="tbl" sz="quarter" idx="13"/>
            <p:extLst>
              <p:ext uri="{D42A27DB-BD31-4B8C-83A1-F6EECF244321}">
                <p14:modId xmlns:p14="http://schemas.microsoft.com/office/powerpoint/2010/main" val="3810607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45247020"/>
                    </a:ext>
                  </a:extLst>
                </a:gridCol>
                <a:gridCol w="1316735">
                  <a:extLst>
                    <a:ext uri="{9D8B030D-6E8A-4147-A177-3AD203B41FA5}">
                      <a16:colId xmlns:a16="http://schemas.microsoft.com/office/drawing/2014/main" val="371183745"/>
                    </a:ext>
                  </a:extLst>
                </a:gridCol>
                <a:gridCol w="905256">
                  <a:extLst>
                    <a:ext uri="{9D8B030D-6E8A-4147-A177-3AD203B41FA5}">
                      <a16:colId xmlns:a16="http://schemas.microsoft.com/office/drawing/2014/main" val="2574873630"/>
                    </a:ext>
                  </a:extLst>
                </a:gridCol>
                <a:gridCol w="411480">
                  <a:extLst>
                    <a:ext uri="{9D8B030D-6E8A-4147-A177-3AD203B41FA5}">
                      <a16:colId xmlns:a16="http://schemas.microsoft.com/office/drawing/2014/main" val="1498493882"/>
                    </a:ext>
                  </a:extLst>
                </a:gridCol>
                <a:gridCol w="411480">
                  <a:extLst>
                    <a:ext uri="{9D8B030D-6E8A-4147-A177-3AD203B41FA5}">
                      <a16:colId xmlns:a16="http://schemas.microsoft.com/office/drawing/2014/main" val="848602756"/>
                    </a:ext>
                  </a:extLst>
                </a:gridCol>
                <a:gridCol w="411480">
                  <a:extLst>
                    <a:ext uri="{9D8B030D-6E8A-4147-A177-3AD203B41FA5}">
                      <a16:colId xmlns:a16="http://schemas.microsoft.com/office/drawing/2014/main" val="2433257618"/>
                    </a:ext>
                  </a:extLst>
                </a:gridCol>
                <a:gridCol w="411480">
                  <a:extLst>
                    <a:ext uri="{9D8B030D-6E8A-4147-A177-3AD203B41FA5}">
                      <a16:colId xmlns:a16="http://schemas.microsoft.com/office/drawing/2014/main" val="1462702292"/>
                    </a:ext>
                  </a:extLst>
                </a:gridCol>
                <a:gridCol w="411480">
                  <a:extLst>
                    <a:ext uri="{9D8B030D-6E8A-4147-A177-3AD203B41FA5}">
                      <a16:colId xmlns:a16="http://schemas.microsoft.com/office/drawing/2014/main" val="2142190566"/>
                    </a:ext>
                  </a:extLst>
                </a:gridCol>
                <a:gridCol w="411480">
                  <a:extLst>
                    <a:ext uri="{9D8B030D-6E8A-4147-A177-3AD203B41FA5}">
                      <a16:colId xmlns:a16="http://schemas.microsoft.com/office/drawing/2014/main" val="3923836486"/>
                    </a:ext>
                  </a:extLst>
                </a:gridCol>
                <a:gridCol w="411480">
                  <a:extLst>
                    <a:ext uri="{9D8B030D-6E8A-4147-A177-3AD203B41FA5}">
                      <a16:colId xmlns:a16="http://schemas.microsoft.com/office/drawing/2014/main" val="15379171"/>
                    </a:ext>
                  </a:extLst>
                </a:gridCol>
                <a:gridCol w="411480">
                  <a:extLst>
                    <a:ext uri="{9D8B030D-6E8A-4147-A177-3AD203B41FA5}">
                      <a16:colId xmlns:a16="http://schemas.microsoft.com/office/drawing/2014/main" val="3118719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2154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- 2021-04-13 03:00:27</a:t>
                      </a:r>
                      <a:r>
                        <a:rPr kumimoji="0" lang="en-US" sz="1000" b="0" i="0" u="none" strike="noStrike" kern="1200" cap="none" spc="0" normalizeH="0" baseline="0" noProof="0">
                          <a:ln>
                            <a:noFill/>
                          </a:ln>
                          <a:solidFill>
                            <a:prstClr val="black"/>
                          </a:solidFill>
                          <a:effectLst/>
                          <a:uLnTx/>
                          <a:uFillTx/>
                          <a:latin typeface="+mn-lt"/>
                          <a:ea typeface="+mn-ea"/>
                          <a:cs typeface="+mn-cs"/>
                        </a:rPr>
                        <a:t>
 You’ve got pretty savage moves, Pepsi Fam! Congrats to our first batch of Unlock Pepsi x BLACKPINK Challenge winners! Message us on Facebook to find out how to claim your prize!
Pepsi Fam, pwede pa kayong manalo ng limited edition #PEPSIPHxBLACKPINK cans at official BLACKPINK merch! Just keep spotting BLACKPINK in your area, post a video on Facebook or TikTok, use the hashtag #PEPSIPHxBLACKPINK, and tag us. Sali na to unlock the next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169587741_120854126695809_5657729040522534002_n.jpg?_nc_cat=106&amp;ccb=1-3&amp;_nc_sid=ad6a45&amp;_nc_ohc=5BAYdfOtRGEAX_8Q-jP&amp;_nc_oc=AQn6kOAFfRTi7CI40C9onm_xTJZFVHvnJHLVbOeW3QgcqcSkRXJYOgbaZhODpPVtGhQ&amp;_nc_ht=scontent-iad3-1.xx&amp;tp=7&amp;oh=3bd0d8bec947e071cf0a830566059dd5&amp;oe=60A58D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6659129"/>
                  </a:ext>
                </a:extLst>
              </a:tr>
            </a:tbl>
          </a:graphicData>
        </a:graphic>
      </p:graphicFrame>
      <p:sp>
        <p:nvSpPr>
          <p:cNvPr id="4" name="Text Placeholder 3">
            <a:extLst>
              <a:ext uri="{FF2B5EF4-FFF2-40B4-BE49-F238E27FC236}">
                <a16:creationId xmlns:a16="http://schemas.microsoft.com/office/drawing/2014/main" id="{41C9C4ED-964D-4635-853D-7869AB0A60D5}"/>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616447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2B12-31E3-40AD-92B5-FC1BFF730CB4}"/>
              </a:ext>
            </a:extLst>
          </p:cNvPr>
          <p:cNvSpPr>
            <a:spLocks noGrp="1"/>
          </p:cNvSpPr>
          <p:nvPr>
            <p:ph type="title"/>
          </p:nvPr>
        </p:nvSpPr>
        <p:spPr/>
        <p:txBody>
          <a:bodyPr/>
          <a:lstStyle/>
          <a:p>
            <a:r>
              <a:rPr lang="en-US"/>
              <a:t>Facebook Own Posts Table | Pepsi PH Owned - 10 of 24</a:t>
            </a:r>
          </a:p>
        </p:txBody>
      </p:sp>
      <p:graphicFrame>
        <p:nvGraphicFramePr>
          <p:cNvPr id="5" name="Table Placeholder 4">
            <a:extLst>
              <a:ext uri="{FF2B5EF4-FFF2-40B4-BE49-F238E27FC236}">
                <a16:creationId xmlns:a16="http://schemas.microsoft.com/office/drawing/2014/main" id="{F4F904C8-51C0-42BF-AAFE-F3C670CC1EBF}"/>
              </a:ext>
            </a:extLst>
          </p:cNvPr>
          <p:cNvGraphicFramePr>
            <a:graphicFrameLocks noGrp="1"/>
          </p:cNvGraphicFramePr>
          <p:nvPr>
            <p:ph type="tbl" sz="quarter" idx="13"/>
            <p:extLst>
              <p:ext uri="{D42A27DB-BD31-4B8C-83A1-F6EECF244321}">
                <p14:modId xmlns:p14="http://schemas.microsoft.com/office/powerpoint/2010/main" val="123945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86028831"/>
                    </a:ext>
                  </a:extLst>
                </a:gridCol>
                <a:gridCol w="1316735">
                  <a:extLst>
                    <a:ext uri="{9D8B030D-6E8A-4147-A177-3AD203B41FA5}">
                      <a16:colId xmlns:a16="http://schemas.microsoft.com/office/drawing/2014/main" val="2566041174"/>
                    </a:ext>
                  </a:extLst>
                </a:gridCol>
                <a:gridCol w="905256">
                  <a:extLst>
                    <a:ext uri="{9D8B030D-6E8A-4147-A177-3AD203B41FA5}">
                      <a16:colId xmlns:a16="http://schemas.microsoft.com/office/drawing/2014/main" val="2434696740"/>
                    </a:ext>
                  </a:extLst>
                </a:gridCol>
                <a:gridCol w="411480">
                  <a:extLst>
                    <a:ext uri="{9D8B030D-6E8A-4147-A177-3AD203B41FA5}">
                      <a16:colId xmlns:a16="http://schemas.microsoft.com/office/drawing/2014/main" val="3414322806"/>
                    </a:ext>
                  </a:extLst>
                </a:gridCol>
                <a:gridCol w="411480">
                  <a:extLst>
                    <a:ext uri="{9D8B030D-6E8A-4147-A177-3AD203B41FA5}">
                      <a16:colId xmlns:a16="http://schemas.microsoft.com/office/drawing/2014/main" val="2849144429"/>
                    </a:ext>
                  </a:extLst>
                </a:gridCol>
                <a:gridCol w="411480">
                  <a:extLst>
                    <a:ext uri="{9D8B030D-6E8A-4147-A177-3AD203B41FA5}">
                      <a16:colId xmlns:a16="http://schemas.microsoft.com/office/drawing/2014/main" val="1432088193"/>
                    </a:ext>
                  </a:extLst>
                </a:gridCol>
                <a:gridCol w="411480">
                  <a:extLst>
                    <a:ext uri="{9D8B030D-6E8A-4147-A177-3AD203B41FA5}">
                      <a16:colId xmlns:a16="http://schemas.microsoft.com/office/drawing/2014/main" val="519905273"/>
                    </a:ext>
                  </a:extLst>
                </a:gridCol>
                <a:gridCol w="411480">
                  <a:extLst>
                    <a:ext uri="{9D8B030D-6E8A-4147-A177-3AD203B41FA5}">
                      <a16:colId xmlns:a16="http://schemas.microsoft.com/office/drawing/2014/main" val="2693577373"/>
                    </a:ext>
                  </a:extLst>
                </a:gridCol>
                <a:gridCol w="411480">
                  <a:extLst>
                    <a:ext uri="{9D8B030D-6E8A-4147-A177-3AD203B41FA5}">
                      <a16:colId xmlns:a16="http://schemas.microsoft.com/office/drawing/2014/main" val="1053704655"/>
                    </a:ext>
                  </a:extLst>
                </a:gridCol>
                <a:gridCol w="411480">
                  <a:extLst>
                    <a:ext uri="{9D8B030D-6E8A-4147-A177-3AD203B41FA5}">
                      <a16:colId xmlns:a16="http://schemas.microsoft.com/office/drawing/2014/main" val="2999458678"/>
                    </a:ext>
                  </a:extLst>
                </a:gridCol>
                <a:gridCol w="411480">
                  <a:extLst>
                    <a:ext uri="{9D8B030D-6E8A-4147-A177-3AD203B41FA5}">
                      <a16:colId xmlns:a16="http://schemas.microsoft.com/office/drawing/2014/main" val="79280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28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- 2021-04-12 13:19:04</a:t>
                      </a:r>
                      <a:r>
                        <a:rPr kumimoji="0" lang="en-US" sz="1000" b="0" i="0" u="none" strike="noStrike" kern="1200" cap="none" spc="0" normalizeH="0" baseline="0" noProof="0">
                          <a:ln>
                            <a:noFill/>
                          </a:ln>
                          <a:solidFill>
                            <a:prstClr val="black"/>
                          </a:solidFill>
                          <a:effectLst/>
                          <a:uLnTx/>
                          <a:uFillTx/>
                          <a:latin typeface="+mn-lt"/>
                          <a:ea typeface="+mn-ea"/>
                          <a:cs typeface="+mn-cs"/>
                        </a:rPr>
                        <a:t>
 Lupit talaga ng TikTok dance moves niyo, Pepsi Fam! Dahil diyan, our Rosé Pepsi cans are out! If you spot this sa area niyo, may chance kayo to win all 4 limited edition can designs plus exclusive BLACKPINK merchandise! 💙
Madali lang ‘to, here’s how:
1. Look for the PEPSIPH x BLACKPINK can.
2. Take a photo and post it on Facebook or Twitter.
3. Use #PEPSIPHxBLACKPINK on your post and tag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https://scontent-iad3-1.xx.fbcdn.net/v/t15.5256-10/168922329_2844963545746994_3453498858842199408_n.jpg?_nc_cat=110&amp;ccb=1-3&amp;_nc_sid=ad6a45&amp;_nc_ohc=cS6fDjG-ifgAX_-0AqQ&amp;_nc_ht=scontent-iad3-1.xx&amp;oh=29d7d0736bbe0906c304bcb98dc898b8&amp;oe=60A599F0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0564622"/>
                  </a:ext>
                </a:extLst>
              </a:tr>
            </a:tbl>
          </a:graphicData>
        </a:graphic>
      </p:graphicFrame>
      <p:sp>
        <p:nvSpPr>
          <p:cNvPr id="4" name="Text Placeholder 3">
            <a:extLst>
              <a:ext uri="{FF2B5EF4-FFF2-40B4-BE49-F238E27FC236}">
                <a16:creationId xmlns:a16="http://schemas.microsoft.com/office/drawing/2014/main" id="{9095B937-998C-4B60-9639-27DBF5223273}"/>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770466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8BFE-1ECA-446B-AA85-9D53FC7F4C79}"/>
              </a:ext>
            </a:extLst>
          </p:cNvPr>
          <p:cNvSpPr>
            <a:spLocks noGrp="1"/>
          </p:cNvSpPr>
          <p:nvPr>
            <p:ph type="title"/>
          </p:nvPr>
        </p:nvSpPr>
        <p:spPr/>
        <p:txBody>
          <a:bodyPr/>
          <a:lstStyle/>
          <a:p>
            <a:r>
              <a:rPr lang="en-US"/>
              <a:t>Facebook Own Posts Table | Pepsi PH Owned - 11 of 24</a:t>
            </a:r>
          </a:p>
        </p:txBody>
      </p:sp>
      <p:graphicFrame>
        <p:nvGraphicFramePr>
          <p:cNvPr id="5" name="Table Placeholder 4">
            <a:extLst>
              <a:ext uri="{FF2B5EF4-FFF2-40B4-BE49-F238E27FC236}">
                <a16:creationId xmlns:a16="http://schemas.microsoft.com/office/drawing/2014/main" id="{7E827473-CA0A-4AC0-9136-CF3E6DCCD48A}"/>
              </a:ext>
            </a:extLst>
          </p:cNvPr>
          <p:cNvGraphicFramePr>
            <a:graphicFrameLocks noGrp="1"/>
          </p:cNvGraphicFramePr>
          <p:nvPr>
            <p:ph type="tbl" sz="quarter" idx="13"/>
            <p:extLst>
              <p:ext uri="{D42A27DB-BD31-4B8C-83A1-F6EECF244321}">
                <p14:modId xmlns:p14="http://schemas.microsoft.com/office/powerpoint/2010/main" val="113071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11298780"/>
                    </a:ext>
                  </a:extLst>
                </a:gridCol>
                <a:gridCol w="1316735">
                  <a:extLst>
                    <a:ext uri="{9D8B030D-6E8A-4147-A177-3AD203B41FA5}">
                      <a16:colId xmlns:a16="http://schemas.microsoft.com/office/drawing/2014/main" val="323651378"/>
                    </a:ext>
                  </a:extLst>
                </a:gridCol>
                <a:gridCol w="905256">
                  <a:extLst>
                    <a:ext uri="{9D8B030D-6E8A-4147-A177-3AD203B41FA5}">
                      <a16:colId xmlns:a16="http://schemas.microsoft.com/office/drawing/2014/main" val="3644796970"/>
                    </a:ext>
                  </a:extLst>
                </a:gridCol>
                <a:gridCol w="411480">
                  <a:extLst>
                    <a:ext uri="{9D8B030D-6E8A-4147-A177-3AD203B41FA5}">
                      <a16:colId xmlns:a16="http://schemas.microsoft.com/office/drawing/2014/main" val="846056017"/>
                    </a:ext>
                  </a:extLst>
                </a:gridCol>
                <a:gridCol w="411480">
                  <a:extLst>
                    <a:ext uri="{9D8B030D-6E8A-4147-A177-3AD203B41FA5}">
                      <a16:colId xmlns:a16="http://schemas.microsoft.com/office/drawing/2014/main" val="920559912"/>
                    </a:ext>
                  </a:extLst>
                </a:gridCol>
                <a:gridCol w="411480">
                  <a:extLst>
                    <a:ext uri="{9D8B030D-6E8A-4147-A177-3AD203B41FA5}">
                      <a16:colId xmlns:a16="http://schemas.microsoft.com/office/drawing/2014/main" val="4149326311"/>
                    </a:ext>
                  </a:extLst>
                </a:gridCol>
                <a:gridCol w="411480">
                  <a:extLst>
                    <a:ext uri="{9D8B030D-6E8A-4147-A177-3AD203B41FA5}">
                      <a16:colId xmlns:a16="http://schemas.microsoft.com/office/drawing/2014/main" val="1509633330"/>
                    </a:ext>
                  </a:extLst>
                </a:gridCol>
                <a:gridCol w="411480">
                  <a:extLst>
                    <a:ext uri="{9D8B030D-6E8A-4147-A177-3AD203B41FA5}">
                      <a16:colId xmlns:a16="http://schemas.microsoft.com/office/drawing/2014/main" val="3053611632"/>
                    </a:ext>
                  </a:extLst>
                </a:gridCol>
                <a:gridCol w="411480">
                  <a:extLst>
                    <a:ext uri="{9D8B030D-6E8A-4147-A177-3AD203B41FA5}">
                      <a16:colId xmlns:a16="http://schemas.microsoft.com/office/drawing/2014/main" val="1016176807"/>
                    </a:ext>
                  </a:extLst>
                </a:gridCol>
                <a:gridCol w="411480">
                  <a:extLst>
                    <a:ext uri="{9D8B030D-6E8A-4147-A177-3AD203B41FA5}">
                      <a16:colId xmlns:a16="http://schemas.microsoft.com/office/drawing/2014/main" val="324890555"/>
                    </a:ext>
                  </a:extLst>
                </a:gridCol>
                <a:gridCol w="411480">
                  <a:extLst>
                    <a:ext uri="{9D8B030D-6E8A-4147-A177-3AD203B41FA5}">
                      <a16:colId xmlns:a16="http://schemas.microsoft.com/office/drawing/2014/main" val="1625059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4821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- 2021-04-12 03:18:36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172791386_10165240110845083_5006815015722019226_n.jpg?_nc_cat=110&amp;ccb=1-3&amp;_nc_sid=dd9801&amp;_nc_ohc=SSJqcMxcVesAX-9tM5o&amp;_nc_oc=AQlrURcq0Oh4jwV-WCLKBkdgcfe0vYyei042g-y782RDYwlg4lKzXPAzVdIhCQ8JdhU&amp;_nc_ht=scontent-iad3-1.xx&amp;tp=7&amp;oh=717d556d9e76eb25d6d2ebb8b83a4e4d&amp;oe=60A4FA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1045799"/>
                  </a:ext>
                </a:extLst>
              </a:tr>
            </a:tbl>
          </a:graphicData>
        </a:graphic>
      </p:graphicFrame>
      <p:sp>
        <p:nvSpPr>
          <p:cNvPr id="4" name="Text Placeholder 3">
            <a:extLst>
              <a:ext uri="{FF2B5EF4-FFF2-40B4-BE49-F238E27FC236}">
                <a16:creationId xmlns:a16="http://schemas.microsoft.com/office/drawing/2014/main" id="{A46D878D-27D1-4A1E-AF5B-A1F834F1B603}"/>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09447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00F6-D46C-4EA6-9399-839381486E32}"/>
              </a:ext>
            </a:extLst>
          </p:cNvPr>
          <p:cNvSpPr>
            <a:spLocks noGrp="1"/>
          </p:cNvSpPr>
          <p:nvPr>
            <p:ph type="title"/>
          </p:nvPr>
        </p:nvSpPr>
        <p:spPr/>
        <p:txBody>
          <a:bodyPr/>
          <a:lstStyle/>
          <a:p>
            <a:r>
              <a:rPr lang="en-US"/>
              <a:t>Facebook Own Posts Table | Pepsi PH Owned - 12 of 24</a:t>
            </a:r>
          </a:p>
        </p:txBody>
      </p:sp>
      <p:graphicFrame>
        <p:nvGraphicFramePr>
          <p:cNvPr id="5" name="Table Placeholder 4">
            <a:extLst>
              <a:ext uri="{FF2B5EF4-FFF2-40B4-BE49-F238E27FC236}">
                <a16:creationId xmlns:a16="http://schemas.microsoft.com/office/drawing/2014/main" id="{D3FABAA2-CA9B-4E8E-A464-CC7D072B9F61}"/>
              </a:ext>
            </a:extLst>
          </p:cNvPr>
          <p:cNvGraphicFramePr>
            <a:graphicFrameLocks noGrp="1"/>
          </p:cNvGraphicFramePr>
          <p:nvPr>
            <p:ph type="tbl" sz="quarter" idx="13"/>
            <p:extLst>
              <p:ext uri="{D42A27DB-BD31-4B8C-83A1-F6EECF244321}">
                <p14:modId xmlns:p14="http://schemas.microsoft.com/office/powerpoint/2010/main" val="2623568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21908339"/>
                    </a:ext>
                  </a:extLst>
                </a:gridCol>
                <a:gridCol w="1316735">
                  <a:extLst>
                    <a:ext uri="{9D8B030D-6E8A-4147-A177-3AD203B41FA5}">
                      <a16:colId xmlns:a16="http://schemas.microsoft.com/office/drawing/2014/main" val="1488386230"/>
                    </a:ext>
                  </a:extLst>
                </a:gridCol>
                <a:gridCol w="905256">
                  <a:extLst>
                    <a:ext uri="{9D8B030D-6E8A-4147-A177-3AD203B41FA5}">
                      <a16:colId xmlns:a16="http://schemas.microsoft.com/office/drawing/2014/main" val="833383675"/>
                    </a:ext>
                  </a:extLst>
                </a:gridCol>
                <a:gridCol w="411480">
                  <a:extLst>
                    <a:ext uri="{9D8B030D-6E8A-4147-A177-3AD203B41FA5}">
                      <a16:colId xmlns:a16="http://schemas.microsoft.com/office/drawing/2014/main" val="464109368"/>
                    </a:ext>
                  </a:extLst>
                </a:gridCol>
                <a:gridCol w="411480">
                  <a:extLst>
                    <a:ext uri="{9D8B030D-6E8A-4147-A177-3AD203B41FA5}">
                      <a16:colId xmlns:a16="http://schemas.microsoft.com/office/drawing/2014/main" val="466599353"/>
                    </a:ext>
                  </a:extLst>
                </a:gridCol>
                <a:gridCol w="411480">
                  <a:extLst>
                    <a:ext uri="{9D8B030D-6E8A-4147-A177-3AD203B41FA5}">
                      <a16:colId xmlns:a16="http://schemas.microsoft.com/office/drawing/2014/main" val="3830746887"/>
                    </a:ext>
                  </a:extLst>
                </a:gridCol>
                <a:gridCol w="411480">
                  <a:extLst>
                    <a:ext uri="{9D8B030D-6E8A-4147-A177-3AD203B41FA5}">
                      <a16:colId xmlns:a16="http://schemas.microsoft.com/office/drawing/2014/main" val="3399009973"/>
                    </a:ext>
                  </a:extLst>
                </a:gridCol>
                <a:gridCol w="411480">
                  <a:extLst>
                    <a:ext uri="{9D8B030D-6E8A-4147-A177-3AD203B41FA5}">
                      <a16:colId xmlns:a16="http://schemas.microsoft.com/office/drawing/2014/main" val="2035210076"/>
                    </a:ext>
                  </a:extLst>
                </a:gridCol>
                <a:gridCol w="411480">
                  <a:extLst>
                    <a:ext uri="{9D8B030D-6E8A-4147-A177-3AD203B41FA5}">
                      <a16:colId xmlns:a16="http://schemas.microsoft.com/office/drawing/2014/main" val="2640936945"/>
                    </a:ext>
                  </a:extLst>
                </a:gridCol>
                <a:gridCol w="411480">
                  <a:extLst>
                    <a:ext uri="{9D8B030D-6E8A-4147-A177-3AD203B41FA5}">
                      <a16:colId xmlns:a16="http://schemas.microsoft.com/office/drawing/2014/main" val="3593159538"/>
                    </a:ext>
                  </a:extLst>
                </a:gridCol>
                <a:gridCol w="411480">
                  <a:extLst>
                    <a:ext uri="{9D8B030D-6E8A-4147-A177-3AD203B41FA5}">
                      <a16:colId xmlns:a16="http://schemas.microsoft.com/office/drawing/2014/main" val="429166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3785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- 2021-04-12 03:00:33</a:t>
                      </a:r>
                      <a:r>
                        <a:rPr kumimoji="0" lang="en-US" sz="1000" b="0" i="0" u="none" strike="noStrike" kern="1200" cap="none" spc="0" normalizeH="0" baseline="0" noProof="0">
                          <a:ln>
                            <a:noFill/>
                          </a:ln>
                          <a:solidFill>
                            <a:prstClr val="black"/>
                          </a:solidFill>
                          <a:effectLst/>
                          <a:uLnTx/>
                          <a:uFillTx/>
                          <a:latin typeface="+mn-lt"/>
                          <a:ea typeface="+mn-ea"/>
                          <a:cs typeface="+mn-cs"/>
                        </a:rPr>
                        <a:t>
 She’s like magic, she’s fantastic! Congrats, Pepsi Fam! Na-unlock niyo ang first limited edition #PEPSIPHxBLACKPINK can design featuring Rosé! And because of all your amazing TikTok moves, available na siya in stores starting TODAY! 🌹
May mga paparating pa. We have 3 more designs to unlock so just keep sending your entries for a chance to get the limited edition #PEPSIPHxBLACKPINK cans and official BLACKPINK merch! Check out the full mechanics here: https://bit.ly/3dgZSHX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156322861_4038077996235653_2671700820113104165_n.jpg?_nc_cat=102&amp;ccb=1-3&amp;_nc_sid=ad6a45&amp;_nc_ohc=nSWcgKQXeWIAX8ju4t6&amp;_nc_ht=scontent-iad3-1.xx&amp;tp=6&amp;oh=6d63874f049f7877d4132f12907f5353&amp;oe=60A51652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8766851"/>
                  </a:ext>
                </a:extLst>
              </a:tr>
            </a:tbl>
          </a:graphicData>
        </a:graphic>
      </p:graphicFrame>
      <p:sp>
        <p:nvSpPr>
          <p:cNvPr id="4" name="Text Placeholder 3">
            <a:extLst>
              <a:ext uri="{FF2B5EF4-FFF2-40B4-BE49-F238E27FC236}">
                <a16:creationId xmlns:a16="http://schemas.microsoft.com/office/drawing/2014/main" id="{28EDC7E8-80BB-436F-B045-4027F287FCA3}"/>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333771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C9B0-89C7-4B85-83BD-3862678B8CFB}"/>
              </a:ext>
            </a:extLst>
          </p:cNvPr>
          <p:cNvSpPr>
            <a:spLocks noGrp="1"/>
          </p:cNvSpPr>
          <p:nvPr>
            <p:ph type="title"/>
          </p:nvPr>
        </p:nvSpPr>
        <p:spPr/>
        <p:txBody>
          <a:bodyPr/>
          <a:lstStyle/>
          <a:p>
            <a:r>
              <a:rPr lang="en-US"/>
              <a:t>Facebook Own Posts Table | Pepsi PH Owned - 13 of 24</a:t>
            </a:r>
          </a:p>
        </p:txBody>
      </p:sp>
      <p:graphicFrame>
        <p:nvGraphicFramePr>
          <p:cNvPr id="5" name="Table Placeholder 4">
            <a:extLst>
              <a:ext uri="{FF2B5EF4-FFF2-40B4-BE49-F238E27FC236}">
                <a16:creationId xmlns:a16="http://schemas.microsoft.com/office/drawing/2014/main" id="{D90D28E5-6CB5-4EF5-B913-5ED424534DAD}"/>
              </a:ext>
            </a:extLst>
          </p:cNvPr>
          <p:cNvGraphicFramePr>
            <a:graphicFrameLocks noGrp="1"/>
          </p:cNvGraphicFramePr>
          <p:nvPr>
            <p:ph type="tbl" sz="quarter" idx="13"/>
            <p:extLst>
              <p:ext uri="{D42A27DB-BD31-4B8C-83A1-F6EECF244321}">
                <p14:modId xmlns:p14="http://schemas.microsoft.com/office/powerpoint/2010/main" val="226285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43004536"/>
                    </a:ext>
                  </a:extLst>
                </a:gridCol>
                <a:gridCol w="1316735">
                  <a:extLst>
                    <a:ext uri="{9D8B030D-6E8A-4147-A177-3AD203B41FA5}">
                      <a16:colId xmlns:a16="http://schemas.microsoft.com/office/drawing/2014/main" val="4224157822"/>
                    </a:ext>
                  </a:extLst>
                </a:gridCol>
                <a:gridCol w="905256">
                  <a:extLst>
                    <a:ext uri="{9D8B030D-6E8A-4147-A177-3AD203B41FA5}">
                      <a16:colId xmlns:a16="http://schemas.microsoft.com/office/drawing/2014/main" val="3304288018"/>
                    </a:ext>
                  </a:extLst>
                </a:gridCol>
                <a:gridCol w="411480">
                  <a:extLst>
                    <a:ext uri="{9D8B030D-6E8A-4147-A177-3AD203B41FA5}">
                      <a16:colId xmlns:a16="http://schemas.microsoft.com/office/drawing/2014/main" val="3953197288"/>
                    </a:ext>
                  </a:extLst>
                </a:gridCol>
                <a:gridCol w="411480">
                  <a:extLst>
                    <a:ext uri="{9D8B030D-6E8A-4147-A177-3AD203B41FA5}">
                      <a16:colId xmlns:a16="http://schemas.microsoft.com/office/drawing/2014/main" val="4108427105"/>
                    </a:ext>
                  </a:extLst>
                </a:gridCol>
                <a:gridCol w="411480">
                  <a:extLst>
                    <a:ext uri="{9D8B030D-6E8A-4147-A177-3AD203B41FA5}">
                      <a16:colId xmlns:a16="http://schemas.microsoft.com/office/drawing/2014/main" val="1013796118"/>
                    </a:ext>
                  </a:extLst>
                </a:gridCol>
                <a:gridCol w="411480">
                  <a:extLst>
                    <a:ext uri="{9D8B030D-6E8A-4147-A177-3AD203B41FA5}">
                      <a16:colId xmlns:a16="http://schemas.microsoft.com/office/drawing/2014/main" val="1619589238"/>
                    </a:ext>
                  </a:extLst>
                </a:gridCol>
                <a:gridCol w="411480">
                  <a:extLst>
                    <a:ext uri="{9D8B030D-6E8A-4147-A177-3AD203B41FA5}">
                      <a16:colId xmlns:a16="http://schemas.microsoft.com/office/drawing/2014/main" val="554753876"/>
                    </a:ext>
                  </a:extLst>
                </a:gridCol>
                <a:gridCol w="411480">
                  <a:extLst>
                    <a:ext uri="{9D8B030D-6E8A-4147-A177-3AD203B41FA5}">
                      <a16:colId xmlns:a16="http://schemas.microsoft.com/office/drawing/2014/main" val="1323810961"/>
                    </a:ext>
                  </a:extLst>
                </a:gridCol>
                <a:gridCol w="411480">
                  <a:extLst>
                    <a:ext uri="{9D8B030D-6E8A-4147-A177-3AD203B41FA5}">
                      <a16:colId xmlns:a16="http://schemas.microsoft.com/office/drawing/2014/main" val="3408020170"/>
                    </a:ext>
                  </a:extLst>
                </a:gridCol>
                <a:gridCol w="411480">
                  <a:extLst>
                    <a:ext uri="{9D8B030D-6E8A-4147-A177-3AD203B41FA5}">
                      <a16:colId xmlns:a16="http://schemas.microsoft.com/office/drawing/2014/main" val="337544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2438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- 2021-04-11 03:00:19</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you, Pamela Swing! Your kalog humor and energetic vibes always make our day. Cheers! - Your Pepsi Fam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172260001_10165235745895083_6623419443019171001_n.jpg?_nc_cat=100&amp;ccb=1-3&amp;_nc_sid=2d5d41&amp;_nc_ohc=Ev5-v-csnHoAX_S8IX1&amp;_nc_ht=scontent-iad3-1.xx&amp;tp=7&amp;oh=9bccbc90dd3386bfabaa488307b0be16&amp;oe=60A48B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315170"/>
                  </a:ext>
                </a:extLst>
              </a:tr>
            </a:tbl>
          </a:graphicData>
        </a:graphic>
      </p:graphicFrame>
      <p:sp>
        <p:nvSpPr>
          <p:cNvPr id="4" name="Text Placeholder 3">
            <a:extLst>
              <a:ext uri="{FF2B5EF4-FFF2-40B4-BE49-F238E27FC236}">
                <a16:creationId xmlns:a16="http://schemas.microsoft.com/office/drawing/2014/main" id="{E9B07C34-A92C-4079-B66F-84720D3E074C}"/>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60205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1CF2-321D-4B1A-9A6C-DC68B05EA681}"/>
              </a:ext>
            </a:extLst>
          </p:cNvPr>
          <p:cNvSpPr>
            <a:spLocks noGrp="1"/>
          </p:cNvSpPr>
          <p:nvPr>
            <p:ph type="title"/>
          </p:nvPr>
        </p:nvSpPr>
        <p:spPr/>
        <p:txBody>
          <a:bodyPr/>
          <a:lstStyle/>
          <a:p>
            <a:r>
              <a:rPr lang="en-US"/>
              <a:t>Facebook Own Posts Table | Pepsi PH Owned - 14 of 24</a:t>
            </a:r>
          </a:p>
        </p:txBody>
      </p:sp>
      <p:graphicFrame>
        <p:nvGraphicFramePr>
          <p:cNvPr id="5" name="Table Placeholder 4">
            <a:extLst>
              <a:ext uri="{FF2B5EF4-FFF2-40B4-BE49-F238E27FC236}">
                <a16:creationId xmlns:a16="http://schemas.microsoft.com/office/drawing/2014/main" id="{A9D749EA-7009-4059-BE67-50931C4BC696}"/>
              </a:ext>
            </a:extLst>
          </p:cNvPr>
          <p:cNvGraphicFramePr>
            <a:graphicFrameLocks noGrp="1"/>
          </p:cNvGraphicFramePr>
          <p:nvPr>
            <p:ph type="tbl" sz="quarter" idx="13"/>
            <p:extLst>
              <p:ext uri="{D42A27DB-BD31-4B8C-83A1-F6EECF244321}">
                <p14:modId xmlns:p14="http://schemas.microsoft.com/office/powerpoint/2010/main" val="167544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20969998"/>
                    </a:ext>
                  </a:extLst>
                </a:gridCol>
                <a:gridCol w="1316735">
                  <a:extLst>
                    <a:ext uri="{9D8B030D-6E8A-4147-A177-3AD203B41FA5}">
                      <a16:colId xmlns:a16="http://schemas.microsoft.com/office/drawing/2014/main" val="2285622029"/>
                    </a:ext>
                  </a:extLst>
                </a:gridCol>
                <a:gridCol w="905256">
                  <a:extLst>
                    <a:ext uri="{9D8B030D-6E8A-4147-A177-3AD203B41FA5}">
                      <a16:colId xmlns:a16="http://schemas.microsoft.com/office/drawing/2014/main" val="3845754807"/>
                    </a:ext>
                  </a:extLst>
                </a:gridCol>
                <a:gridCol w="411480">
                  <a:extLst>
                    <a:ext uri="{9D8B030D-6E8A-4147-A177-3AD203B41FA5}">
                      <a16:colId xmlns:a16="http://schemas.microsoft.com/office/drawing/2014/main" val="4183108429"/>
                    </a:ext>
                  </a:extLst>
                </a:gridCol>
                <a:gridCol w="411480">
                  <a:extLst>
                    <a:ext uri="{9D8B030D-6E8A-4147-A177-3AD203B41FA5}">
                      <a16:colId xmlns:a16="http://schemas.microsoft.com/office/drawing/2014/main" val="4123250621"/>
                    </a:ext>
                  </a:extLst>
                </a:gridCol>
                <a:gridCol w="411480">
                  <a:extLst>
                    <a:ext uri="{9D8B030D-6E8A-4147-A177-3AD203B41FA5}">
                      <a16:colId xmlns:a16="http://schemas.microsoft.com/office/drawing/2014/main" val="288126224"/>
                    </a:ext>
                  </a:extLst>
                </a:gridCol>
                <a:gridCol w="411480">
                  <a:extLst>
                    <a:ext uri="{9D8B030D-6E8A-4147-A177-3AD203B41FA5}">
                      <a16:colId xmlns:a16="http://schemas.microsoft.com/office/drawing/2014/main" val="1177730934"/>
                    </a:ext>
                  </a:extLst>
                </a:gridCol>
                <a:gridCol w="411480">
                  <a:extLst>
                    <a:ext uri="{9D8B030D-6E8A-4147-A177-3AD203B41FA5}">
                      <a16:colId xmlns:a16="http://schemas.microsoft.com/office/drawing/2014/main" val="3611085986"/>
                    </a:ext>
                  </a:extLst>
                </a:gridCol>
                <a:gridCol w="411480">
                  <a:extLst>
                    <a:ext uri="{9D8B030D-6E8A-4147-A177-3AD203B41FA5}">
                      <a16:colId xmlns:a16="http://schemas.microsoft.com/office/drawing/2014/main" val="1074512564"/>
                    </a:ext>
                  </a:extLst>
                </a:gridCol>
                <a:gridCol w="411480">
                  <a:extLst>
                    <a:ext uri="{9D8B030D-6E8A-4147-A177-3AD203B41FA5}">
                      <a16:colId xmlns:a16="http://schemas.microsoft.com/office/drawing/2014/main" val="3369595119"/>
                    </a:ext>
                  </a:extLst>
                </a:gridCol>
                <a:gridCol w="411480">
                  <a:extLst>
                    <a:ext uri="{9D8B030D-6E8A-4147-A177-3AD203B41FA5}">
                      <a16:colId xmlns:a16="http://schemas.microsoft.com/office/drawing/2014/main" val="2617260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7578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- 2021-04-11 03:00:05</a:t>
                      </a:r>
                      <a:r>
                        <a:rPr kumimoji="0" lang="en-US" sz="1000" b="0" i="0" u="none" strike="noStrike" kern="1200" cap="none" spc="0" normalizeH="0" baseline="0" noProof="0">
                          <a:ln>
                            <a:noFill/>
                          </a:ln>
                          <a:solidFill>
                            <a:prstClr val="black"/>
                          </a:solidFill>
                          <a:effectLst/>
                          <a:uLnTx/>
                          <a:uFillTx/>
                          <a:latin typeface="+mn-lt"/>
                          <a:ea typeface="+mn-ea"/>
                          <a:cs typeface="+mn-cs"/>
                        </a:rPr>
                        <a:t>
 Ang bibilis niyo, Pepsi fam! Naunahan niyo pa kami mag-announce! 🤣
Just spot BLACKPINK in your area by taking a photo, post it on Facebook or Twitter, use the hashtag #PEPSIPHxBLACKPINK, tag us at may chance ka nang manalo ng limited edition #PEPSIPHxBLACKPINK cans at official BLACKPINK merch!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171901591_10165235745475083_2634557636371917778_n.jpg?_nc_cat=103&amp;ccb=1-3&amp;_nc_sid=2d5d41&amp;_nc_ohc=uaXBTNPB1HQAX8v1occ&amp;_nc_ht=scontent-iad3-1.xx&amp;tp=6&amp;oh=404c745744355c876a0c0022fe5246c1&amp;oe=60A4AA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0162769"/>
                  </a:ext>
                </a:extLst>
              </a:tr>
            </a:tbl>
          </a:graphicData>
        </a:graphic>
      </p:graphicFrame>
      <p:sp>
        <p:nvSpPr>
          <p:cNvPr id="4" name="Text Placeholder 3">
            <a:extLst>
              <a:ext uri="{FF2B5EF4-FFF2-40B4-BE49-F238E27FC236}">
                <a16:creationId xmlns:a16="http://schemas.microsoft.com/office/drawing/2014/main" id="{1EF4BEA1-1713-4951-80A9-C523D78E36B7}"/>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80897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9EBFF-30D2-4952-A5B8-B316C08ED58D}"/>
              </a:ext>
            </a:extLst>
          </p:cNvPr>
          <p:cNvSpPr>
            <a:spLocks noGrp="1"/>
          </p:cNvSpPr>
          <p:nvPr>
            <p:ph type="title"/>
          </p:nvPr>
        </p:nvSpPr>
        <p:spPr/>
        <p:txBody>
          <a:bodyPr/>
          <a:lstStyle/>
          <a:p>
            <a:r>
              <a:rPr lang="en-US"/>
              <a:t>Facebook Own Posts Table | Pepsi PH Owned - 15 of 24</a:t>
            </a:r>
          </a:p>
        </p:txBody>
      </p:sp>
      <p:graphicFrame>
        <p:nvGraphicFramePr>
          <p:cNvPr id="5" name="Table Placeholder 4">
            <a:extLst>
              <a:ext uri="{FF2B5EF4-FFF2-40B4-BE49-F238E27FC236}">
                <a16:creationId xmlns:a16="http://schemas.microsoft.com/office/drawing/2014/main" id="{8B3C99B2-981F-4DD3-AC95-D501CF67F87F}"/>
              </a:ext>
            </a:extLst>
          </p:cNvPr>
          <p:cNvGraphicFramePr>
            <a:graphicFrameLocks noGrp="1"/>
          </p:cNvGraphicFramePr>
          <p:nvPr>
            <p:ph type="tbl" sz="quarter" idx="13"/>
            <p:extLst>
              <p:ext uri="{D42A27DB-BD31-4B8C-83A1-F6EECF244321}">
                <p14:modId xmlns:p14="http://schemas.microsoft.com/office/powerpoint/2010/main" val="135362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67335497"/>
                    </a:ext>
                  </a:extLst>
                </a:gridCol>
                <a:gridCol w="1316735">
                  <a:extLst>
                    <a:ext uri="{9D8B030D-6E8A-4147-A177-3AD203B41FA5}">
                      <a16:colId xmlns:a16="http://schemas.microsoft.com/office/drawing/2014/main" val="519889622"/>
                    </a:ext>
                  </a:extLst>
                </a:gridCol>
                <a:gridCol w="905256">
                  <a:extLst>
                    <a:ext uri="{9D8B030D-6E8A-4147-A177-3AD203B41FA5}">
                      <a16:colId xmlns:a16="http://schemas.microsoft.com/office/drawing/2014/main" val="73865327"/>
                    </a:ext>
                  </a:extLst>
                </a:gridCol>
                <a:gridCol w="411480">
                  <a:extLst>
                    <a:ext uri="{9D8B030D-6E8A-4147-A177-3AD203B41FA5}">
                      <a16:colId xmlns:a16="http://schemas.microsoft.com/office/drawing/2014/main" val="2914289373"/>
                    </a:ext>
                  </a:extLst>
                </a:gridCol>
                <a:gridCol w="411480">
                  <a:extLst>
                    <a:ext uri="{9D8B030D-6E8A-4147-A177-3AD203B41FA5}">
                      <a16:colId xmlns:a16="http://schemas.microsoft.com/office/drawing/2014/main" val="4040018419"/>
                    </a:ext>
                  </a:extLst>
                </a:gridCol>
                <a:gridCol w="411480">
                  <a:extLst>
                    <a:ext uri="{9D8B030D-6E8A-4147-A177-3AD203B41FA5}">
                      <a16:colId xmlns:a16="http://schemas.microsoft.com/office/drawing/2014/main" val="1584550728"/>
                    </a:ext>
                  </a:extLst>
                </a:gridCol>
                <a:gridCol w="411480">
                  <a:extLst>
                    <a:ext uri="{9D8B030D-6E8A-4147-A177-3AD203B41FA5}">
                      <a16:colId xmlns:a16="http://schemas.microsoft.com/office/drawing/2014/main" val="4052658500"/>
                    </a:ext>
                  </a:extLst>
                </a:gridCol>
                <a:gridCol w="411480">
                  <a:extLst>
                    <a:ext uri="{9D8B030D-6E8A-4147-A177-3AD203B41FA5}">
                      <a16:colId xmlns:a16="http://schemas.microsoft.com/office/drawing/2014/main" val="2436609529"/>
                    </a:ext>
                  </a:extLst>
                </a:gridCol>
                <a:gridCol w="411480">
                  <a:extLst>
                    <a:ext uri="{9D8B030D-6E8A-4147-A177-3AD203B41FA5}">
                      <a16:colId xmlns:a16="http://schemas.microsoft.com/office/drawing/2014/main" val="2945522321"/>
                    </a:ext>
                  </a:extLst>
                </a:gridCol>
                <a:gridCol w="411480">
                  <a:extLst>
                    <a:ext uri="{9D8B030D-6E8A-4147-A177-3AD203B41FA5}">
                      <a16:colId xmlns:a16="http://schemas.microsoft.com/office/drawing/2014/main" val="1823424312"/>
                    </a:ext>
                  </a:extLst>
                </a:gridCol>
                <a:gridCol w="411480">
                  <a:extLst>
                    <a:ext uri="{9D8B030D-6E8A-4147-A177-3AD203B41FA5}">
                      <a16:colId xmlns:a16="http://schemas.microsoft.com/office/drawing/2014/main" val="4192175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15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- 2021-04-10 05:30:09</a:t>
                      </a:r>
                      <a:r>
                        <a:rPr kumimoji="0" lang="en-US" sz="1000" b="0" i="0" u="none" strike="noStrike" kern="1200" cap="none" spc="0" normalizeH="0" baseline="0" noProof="0">
                          <a:ln>
                            <a:noFill/>
                          </a:ln>
                          <a:solidFill>
                            <a:prstClr val="black"/>
                          </a:solidFill>
                          <a:effectLst/>
                          <a:uLnTx/>
                          <a:uFillTx/>
                          <a:latin typeface="+mn-lt"/>
                          <a:ea typeface="+mn-ea"/>
                          <a:cs typeface="+mn-cs"/>
                        </a:rPr>
                        <a:t>
 Secret's out! BLACKPINK is indeed in the area! 💙
Just spot BLACKPINK in your area by taking a photo, post it on Facebook or Twitter, use the hashtag #PEPSIPHxBLACKPINK, tag us at may chance ka nang manalo ng limited edition #PEPSIPHxBLACKPINK cans at official BLACKPINK merch!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171532327_10165231818210083_1636123415341381587_n.jpg?_nc_cat=102&amp;ccb=1-3&amp;_nc_sid=2d5d41&amp;_nc_ohc=DWtdf6K8PZsAX-7XuUg&amp;_nc_ht=scontent-iad3-1.xx&amp;tp=6&amp;oh=512d86c2e279611a3c93190d892099e2&amp;oe=60A7F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2304984"/>
                  </a:ext>
                </a:extLst>
              </a:tr>
            </a:tbl>
          </a:graphicData>
        </a:graphic>
      </p:graphicFrame>
      <p:sp>
        <p:nvSpPr>
          <p:cNvPr id="4" name="Text Placeholder 3">
            <a:extLst>
              <a:ext uri="{FF2B5EF4-FFF2-40B4-BE49-F238E27FC236}">
                <a16:creationId xmlns:a16="http://schemas.microsoft.com/office/drawing/2014/main" id="{A6156B4F-689F-46FA-BFFB-3B580B2BB609}"/>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684166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6EA0-1BF1-40DA-93D8-1DB57F2A584E}"/>
              </a:ext>
            </a:extLst>
          </p:cNvPr>
          <p:cNvSpPr>
            <a:spLocks noGrp="1"/>
          </p:cNvSpPr>
          <p:nvPr>
            <p:ph type="title"/>
          </p:nvPr>
        </p:nvSpPr>
        <p:spPr/>
        <p:txBody>
          <a:bodyPr/>
          <a:lstStyle/>
          <a:p>
            <a:r>
              <a:rPr lang="en-US"/>
              <a:t>Facebook Own Posts Table | Pepsi PH Owned - 16 of 24</a:t>
            </a:r>
          </a:p>
        </p:txBody>
      </p:sp>
      <p:graphicFrame>
        <p:nvGraphicFramePr>
          <p:cNvPr id="5" name="Table Placeholder 4">
            <a:extLst>
              <a:ext uri="{FF2B5EF4-FFF2-40B4-BE49-F238E27FC236}">
                <a16:creationId xmlns:a16="http://schemas.microsoft.com/office/drawing/2014/main" id="{74494941-980E-4CFF-A207-86CBE2F008CB}"/>
              </a:ext>
            </a:extLst>
          </p:cNvPr>
          <p:cNvGraphicFramePr>
            <a:graphicFrameLocks noGrp="1"/>
          </p:cNvGraphicFramePr>
          <p:nvPr>
            <p:ph type="tbl" sz="quarter" idx="13"/>
            <p:extLst>
              <p:ext uri="{D42A27DB-BD31-4B8C-83A1-F6EECF244321}">
                <p14:modId xmlns:p14="http://schemas.microsoft.com/office/powerpoint/2010/main" val="2895476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07565552"/>
                    </a:ext>
                  </a:extLst>
                </a:gridCol>
                <a:gridCol w="1316735">
                  <a:extLst>
                    <a:ext uri="{9D8B030D-6E8A-4147-A177-3AD203B41FA5}">
                      <a16:colId xmlns:a16="http://schemas.microsoft.com/office/drawing/2014/main" val="837686298"/>
                    </a:ext>
                  </a:extLst>
                </a:gridCol>
                <a:gridCol w="905256">
                  <a:extLst>
                    <a:ext uri="{9D8B030D-6E8A-4147-A177-3AD203B41FA5}">
                      <a16:colId xmlns:a16="http://schemas.microsoft.com/office/drawing/2014/main" val="1962130797"/>
                    </a:ext>
                  </a:extLst>
                </a:gridCol>
                <a:gridCol w="411480">
                  <a:extLst>
                    <a:ext uri="{9D8B030D-6E8A-4147-A177-3AD203B41FA5}">
                      <a16:colId xmlns:a16="http://schemas.microsoft.com/office/drawing/2014/main" val="2089815360"/>
                    </a:ext>
                  </a:extLst>
                </a:gridCol>
                <a:gridCol w="411480">
                  <a:extLst>
                    <a:ext uri="{9D8B030D-6E8A-4147-A177-3AD203B41FA5}">
                      <a16:colId xmlns:a16="http://schemas.microsoft.com/office/drawing/2014/main" val="4221002912"/>
                    </a:ext>
                  </a:extLst>
                </a:gridCol>
                <a:gridCol w="411480">
                  <a:extLst>
                    <a:ext uri="{9D8B030D-6E8A-4147-A177-3AD203B41FA5}">
                      <a16:colId xmlns:a16="http://schemas.microsoft.com/office/drawing/2014/main" val="2302496477"/>
                    </a:ext>
                  </a:extLst>
                </a:gridCol>
                <a:gridCol w="411480">
                  <a:extLst>
                    <a:ext uri="{9D8B030D-6E8A-4147-A177-3AD203B41FA5}">
                      <a16:colId xmlns:a16="http://schemas.microsoft.com/office/drawing/2014/main" val="456537039"/>
                    </a:ext>
                  </a:extLst>
                </a:gridCol>
                <a:gridCol w="411480">
                  <a:extLst>
                    <a:ext uri="{9D8B030D-6E8A-4147-A177-3AD203B41FA5}">
                      <a16:colId xmlns:a16="http://schemas.microsoft.com/office/drawing/2014/main" val="2783127174"/>
                    </a:ext>
                  </a:extLst>
                </a:gridCol>
                <a:gridCol w="411480">
                  <a:extLst>
                    <a:ext uri="{9D8B030D-6E8A-4147-A177-3AD203B41FA5}">
                      <a16:colId xmlns:a16="http://schemas.microsoft.com/office/drawing/2014/main" val="3296769916"/>
                    </a:ext>
                  </a:extLst>
                </a:gridCol>
                <a:gridCol w="411480">
                  <a:extLst>
                    <a:ext uri="{9D8B030D-6E8A-4147-A177-3AD203B41FA5}">
                      <a16:colId xmlns:a16="http://schemas.microsoft.com/office/drawing/2014/main" val="2475427271"/>
                    </a:ext>
                  </a:extLst>
                </a:gridCol>
                <a:gridCol w="411480">
                  <a:extLst>
                    <a:ext uri="{9D8B030D-6E8A-4147-A177-3AD203B41FA5}">
                      <a16:colId xmlns:a16="http://schemas.microsoft.com/office/drawing/2014/main" val="2813766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5953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11:00:46</a:t>
                      </a:r>
                      <a:r>
                        <a:rPr kumimoji="0" lang="en-US" sz="1000" b="0" i="0" u="none" strike="noStrike" kern="1200" cap="none" spc="0" normalizeH="0" baseline="0" noProof="0">
                          <a:ln>
                            <a:noFill/>
                          </a:ln>
                          <a:solidFill>
                            <a:prstClr val="black"/>
                          </a:solidFill>
                          <a:effectLst/>
                          <a:uLnTx/>
                          <a:uFillTx/>
                          <a:latin typeface="+mn-lt"/>
                          <a:ea typeface="+mn-ea"/>
                          <a:cs typeface="+mn-cs"/>
                        </a:rPr>
                        <a:t>
 You deserve a treat, Pepsi Fam! Get a chance to win the limited edition #PEPSIPHxBLACKPINK cans and official BLACKPINK merchandise when you join the Unlock Pepsi x BLACKPINK Challenge. Check out the full mechanics here: https://bit.ly/3dgZSHX
10 lucky BLACKPINK fans will be chosen every week. The last 10 weekly winners and the grand winner will be announced on the Pepsi Dance Party on April 25! Sali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166310060_786307695323138_5127417386940499579_n.jpg?_nc_cat=102&amp;ccb=1-3&amp;_nc_sid=ad6a45&amp;_nc_ohc=ZkaVycj4a88AX-2upjD&amp;_nc_ht=scontent-iad3-1.xx&amp;tp=7&amp;oh=9cf50198354da17e6657a420371a4736&amp;oe=60A4D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7775734"/>
                  </a:ext>
                </a:extLst>
              </a:tr>
            </a:tbl>
          </a:graphicData>
        </a:graphic>
      </p:graphicFrame>
      <p:sp>
        <p:nvSpPr>
          <p:cNvPr id="4" name="Text Placeholder 3">
            <a:extLst>
              <a:ext uri="{FF2B5EF4-FFF2-40B4-BE49-F238E27FC236}">
                <a16:creationId xmlns:a16="http://schemas.microsoft.com/office/drawing/2014/main" id="{C07D9356-9ABB-494D-9905-03D00A46E5C9}"/>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53530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C852-77DE-4E30-BBC9-36BEA4B6C5EF}"/>
              </a:ext>
            </a:extLst>
          </p:cNvPr>
          <p:cNvSpPr>
            <a:spLocks noGrp="1"/>
          </p:cNvSpPr>
          <p:nvPr>
            <p:ph type="title"/>
          </p:nvPr>
        </p:nvSpPr>
        <p:spPr/>
        <p:txBody>
          <a:bodyPr/>
          <a:lstStyle/>
          <a:p>
            <a:r>
              <a:rPr lang="en-US"/>
              <a:t>Facebook Own Posts Table | Pepsi PH Owned - 17 of 24</a:t>
            </a:r>
          </a:p>
        </p:txBody>
      </p:sp>
      <p:graphicFrame>
        <p:nvGraphicFramePr>
          <p:cNvPr id="5" name="Table Placeholder 4">
            <a:extLst>
              <a:ext uri="{FF2B5EF4-FFF2-40B4-BE49-F238E27FC236}">
                <a16:creationId xmlns:a16="http://schemas.microsoft.com/office/drawing/2014/main" id="{8A5614EB-2D08-4DE2-BDC2-0EE914B5D4FE}"/>
              </a:ext>
            </a:extLst>
          </p:cNvPr>
          <p:cNvGraphicFramePr>
            <a:graphicFrameLocks noGrp="1"/>
          </p:cNvGraphicFramePr>
          <p:nvPr>
            <p:ph type="tbl" sz="quarter" idx="13"/>
            <p:extLst>
              <p:ext uri="{D42A27DB-BD31-4B8C-83A1-F6EECF244321}">
                <p14:modId xmlns:p14="http://schemas.microsoft.com/office/powerpoint/2010/main" val="133458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96679191"/>
                    </a:ext>
                  </a:extLst>
                </a:gridCol>
                <a:gridCol w="1316735">
                  <a:extLst>
                    <a:ext uri="{9D8B030D-6E8A-4147-A177-3AD203B41FA5}">
                      <a16:colId xmlns:a16="http://schemas.microsoft.com/office/drawing/2014/main" val="3150415791"/>
                    </a:ext>
                  </a:extLst>
                </a:gridCol>
                <a:gridCol w="905256">
                  <a:extLst>
                    <a:ext uri="{9D8B030D-6E8A-4147-A177-3AD203B41FA5}">
                      <a16:colId xmlns:a16="http://schemas.microsoft.com/office/drawing/2014/main" val="1952286773"/>
                    </a:ext>
                  </a:extLst>
                </a:gridCol>
                <a:gridCol w="411480">
                  <a:extLst>
                    <a:ext uri="{9D8B030D-6E8A-4147-A177-3AD203B41FA5}">
                      <a16:colId xmlns:a16="http://schemas.microsoft.com/office/drawing/2014/main" val="2411868516"/>
                    </a:ext>
                  </a:extLst>
                </a:gridCol>
                <a:gridCol w="411480">
                  <a:extLst>
                    <a:ext uri="{9D8B030D-6E8A-4147-A177-3AD203B41FA5}">
                      <a16:colId xmlns:a16="http://schemas.microsoft.com/office/drawing/2014/main" val="1331152521"/>
                    </a:ext>
                  </a:extLst>
                </a:gridCol>
                <a:gridCol w="411480">
                  <a:extLst>
                    <a:ext uri="{9D8B030D-6E8A-4147-A177-3AD203B41FA5}">
                      <a16:colId xmlns:a16="http://schemas.microsoft.com/office/drawing/2014/main" val="4237216936"/>
                    </a:ext>
                  </a:extLst>
                </a:gridCol>
                <a:gridCol w="411480">
                  <a:extLst>
                    <a:ext uri="{9D8B030D-6E8A-4147-A177-3AD203B41FA5}">
                      <a16:colId xmlns:a16="http://schemas.microsoft.com/office/drawing/2014/main" val="2797916637"/>
                    </a:ext>
                  </a:extLst>
                </a:gridCol>
                <a:gridCol w="411480">
                  <a:extLst>
                    <a:ext uri="{9D8B030D-6E8A-4147-A177-3AD203B41FA5}">
                      <a16:colId xmlns:a16="http://schemas.microsoft.com/office/drawing/2014/main" val="387966290"/>
                    </a:ext>
                  </a:extLst>
                </a:gridCol>
                <a:gridCol w="411480">
                  <a:extLst>
                    <a:ext uri="{9D8B030D-6E8A-4147-A177-3AD203B41FA5}">
                      <a16:colId xmlns:a16="http://schemas.microsoft.com/office/drawing/2014/main" val="3380096041"/>
                    </a:ext>
                  </a:extLst>
                </a:gridCol>
                <a:gridCol w="411480">
                  <a:extLst>
                    <a:ext uri="{9D8B030D-6E8A-4147-A177-3AD203B41FA5}">
                      <a16:colId xmlns:a16="http://schemas.microsoft.com/office/drawing/2014/main" val="3762574082"/>
                    </a:ext>
                  </a:extLst>
                </a:gridCol>
                <a:gridCol w="411480">
                  <a:extLst>
                    <a:ext uri="{9D8B030D-6E8A-4147-A177-3AD203B41FA5}">
                      <a16:colId xmlns:a16="http://schemas.microsoft.com/office/drawing/2014/main" val="248182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6264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169268524_10165222575820083_7538084466865634775_n.jpg?_nc_cat=105&amp;ccb=1-3&amp;_nc_sid=dd9801&amp;_nc_ohc=KrPUVRf-15AAX9xlLRh&amp;_nc_ht=scontent-iad3-1.xx&amp;tp=7&amp;oh=74310d931105b0c75165efd57de32347&amp;oe=60A6E5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378049"/>
                  </a:ext>
                </a:extLst>
              </a:tr>
            </a:tbl>
          </a:graphicData>
        </a:graphic>
      </p:graphicFrame>
      <p:sp>
        <p:nvSpPr>
          <p:cNvPr id="4" name="Text Placeholder 3">
            <a:extLst>
              <a:ext uri="{FF2B5EF4-FFF2-40B4-BE49-F238E27FC236}">
                <a16:creationId xmlns:a16="http://schemas.microsoft.com/office/drawing/2014/main" id="{BA7B9F02-A32D-4DA6-9711-7297D6281B2D}"/>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092021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42820-F67F-49C8-8EEC-EE3CBDB43E3B}"/>
              </a:ext>
            </a:extLst>
          </p:cNvPr>
          <p:cNvSpPr>
            <a:spLocks noGrp="1"/>
          </p:cNvSpPr>
          <p:nvPr>
            <p:ph type="title"/>
          </p:nvPr>
        </p:nvSpPr>
        <p:spPr/>
        <p:txBody>
          <a:bodyPr/>
          <a:lstStyle/>
          <a:p>
            <a:r>
              <a:rPr lang="en-US"/>
              <a:t>Facebook Own Posts Table | Pepsi PH Owned - 18 of 24</a:t>
            </a:r>
          </a:p>
        </p:txBody>
      </p:sp>
      <p:graphicFrame>
        <p:nvGraphicFramePr>
          <p:cNvPr id="5" name="Table Placeholder 4">
            <a:extLst>
              <a:ext uri="{FF2B5EF4-FFF2-40B4-BE49-F238E27FC236}">
                <a16:creationId xmlns:a16="http://schemas.microsoft.com/office/drawing/2014/main" id="{A00A44CD-F077-4396-B2D0-CA9C6A354CB8}"/>
              </a:ext>
            </a:extLst>
          </p:cNvPr>
          <p:cNvGraphicFramePr>
            <a:graphicFrameLocks noGrp="1"/>
          </p:cNvGraphicFramePr>
          <p:nvPr>
            <p:ph type="tbl" sz="quarter" idx="13"/>
            <p:extLst>
              <p:ext uri="{D42A27DB-BD31-4B8C-83A1-F6EECF244321}">
                <p14:modId xmlns:p14="http://schemas.microsoft.com/office/powerpoint/2010/main" val="50870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77914459"/>
                    </a:ext>
                  </a:extLst>
                </a:gridCol>
                <a:gridCol w="1316735">
                  <a:extLst>
                    <a:ext uri="{9D8B030D-6E8A-4147-A177-3AD203B41FA5}">
                      <a16:colId xmlns:a16="http://schemas.microsoft.com/office/drawing/2014/main" val="3922722346"/>
                    </a:ext>
                  </a:extLst>
                </a:gridCol>
                <a:gridCol w="905256">
                  <a:extLst>
                    <a:ext uri="{9D8B030D-6E8A-4147-A177-3AD203B41FA5}">
                      <a16:colId xmlns:a16="http://schemas.microsoft.com/office/drawing/2014/main" val="1637894975"/>
                    </a:ext>
                  </a:extLst>
                </a:gridCol>
                <a:gridCol w="411480">
                  <a:extLst>
                    <a:ext uri="{9D8B030D-6E8A-4147-A177-3AD203B41FA5}">
                      <a16:colId xmlns:a16="http://schemas.microsoft.com/office/drawing/2014/main" val="978236054"/>
                    </a:ext>
                  </a:extLst>
                </a:gridCol>
                <a:gridCol w="411480">
                  <a:extLst>
                    <a:ext uri="{9D8B030D-6E8A-4147-A177-3AD203B41FA5}">
                      <a16:colId xmlns:a16="http://schemas.microsoft.com/office/drawing/2014/main" val="1075500463"/>
                    </a:ext>
                  </a:extLst>
                </a:gridCol>
                <a:gridCol w="411480">
                  <a:extLst>
                    <a:ext uri="{9D8B030D-6E8A-4147-A177-3AD203B41FA5}">
                      <a16:colId xmlns:a16="http://schemas.microsoft.com/office/drawing/2014/main" val="2588169047"/>
                    </a:ext>
                  </a:extLst>
                </a:gridCol>
                <a:gridCol w="411480">
                  <a:extLst>
                    <a:ext uri="{9D8B030D-6E8A-4147-A177-3AD203B41FA5}">
                      <a16:colId xmlns:a16="http://schemas.microsoft.com/office/drawing/2014/main" val="1094513708"/>
                    </a:ext>
                  </a:extLst>
                </a:gridCol>
                <a:gridCol w="411480">
                  <a:extLst>
                    <a:ext uri="{9D8B030D-6E8A-4147-A177-3AD203B41FA5}">
                      <a16:colId xmlns:a16="http://schemas.microsoft.com/office/drawing/2014/main" val="4281673232"/>
                    </a:ext>
                  </a:extLst>
                </a:gridCol>
                <a:gridCol w="411480">
                  <a:extLst>
                    <a:ext uri="{9D8B030D-6E8A-4147-A177-3AD203B41FA5}">
                      <a16:colId xmlns:a16="http://schemas.microsoft.com/office/drawing/2014/main" val="4001512048"/>
                    </a:ext>
                  </a:extLst>
                </a:gridCol>
                <a:gridCol w="411480">
                  <a:extLst>
                    <a:ext uri="{9D8B030D-6E8A-4147-A177-3AD203B41FA5}">
                      <a16:colId xmlns:a16="http://schemas.microsoft.com/office/drawing/2014/main" val="3914416481"/>
                    </a:ext>
                  </a:extLst>
                </a:gridCol>
                <a:gridCol w="411480">
                  <a:extLst>
                    <a:ext uri="{9D8B030D-6E8A-4147-A177-3AD203B41FA5}">
                      <a16:colId xmlns:a16="http://schemas.microsoft.com/office/drawing/2014/main" val="1802052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9268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03:02:17</a:t>
                      </a:r>
                      <a:r>
                        <a:rPr kumimoji="0" lang="en-US" sz="1000" b="0" i="0" u="none" strike="noStrike" kern="1200" cap="none" spc="0" normalizeH="0" baseline="0" noProof="0">
                          <a:ln>
                            <a:noFill/>
                          </a:ln>
                          <a:solidFill>
                            <a:prstClr val="black"/>
                          </a:solidFill>
                          <a:effectLst/>
                          <a:uLnTx/>
                          <a:uFillTx/>
                          <a:latin typeface="+mn-lt"/>
                          <a:ea typeface="+mn-ea"/>
                          <a:cs typeface="+mn-cs"/>
                        </a:rPr>
                        <a:t>
 Here's how you Ddu-du do the Unlock Pepsi x BLACKPINK Challenge!
Just dance to the “Jump by Ashley” track and share it on TikTok and Facebook! Use the hashtag #PEPSIPHxBLACKPINK, and tag Pepsi Philippines on Facebook in your entries. Check out the full mechanics here: https://bit.ly/3fPFD7l
Kada 1,500 entries, magu-unlock kami ng Pepsi x BLACKPINK can. Reach 6,000 entries to unlock all can designs! Hataw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https://scontent-iad3-1.xx.fbcdn.net/v/t15.5256-10/s720x720/166671575_196741598881097_3793285005017323381_n.jpg?_nc_cat=1&amp;ccb=1-3&amp;_nc_sid=ad6a45&amp;_nc_ohc=mq_eWm8NaxIAX-EMnlH&amp;_nc_ht=scontent-iad3-1.xx&amp;tp=7&amp;oh=fd9253534228873f25bc54aa469d15f8&amp;oe=60A60F9F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3086830"/>
                  </a:ext>
                </a:extLst>
              </a:tr>
            </a:tbl>
          </a:graphicData>
        </a:graphic>
      </p:graphicFrame>
      <p:sp>
        <p:nvSpPr>
          <p:cNvPr id="4" name="Text Placeholder 3">
            <a:extLst>
              <a:ext uri="{FF2B5EF4-FFF2-40B4-BE49-F238E27FC236}">
                <a16:creationId xmlns:a16="http://schemas.microsoft.com/office/drawing/2014/main" id="{98BDC74B-6F2A-45CC-8F73-619F1ED7EEE9}"/>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774914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EC3B-A6AB-49E4-AD38-7D5DCCBAB4A9}"/>
              </a:ext>
            </a:extLst>
          </p:cNvPr>
          <p:cNvSpPr>
            <a:spLocks noGrp="1"/>
          </p:cNvSpPr>
          <p:nvPr>
            <p:ph type="title"/>
          </p:nvPr>
        </p:nvSpPr>
        <p:spPr/>
        <p:txBody>
          <a:bodyPr/>
          <a:lstStyle/>
          <a:p>
            <a:r>
              <a:rPr lang="en-US"/>
              <a:t>Facebook Own Posts Table | Pepsi PH Owned - 19 of 24</a:t>
            </a:r>
          </a:p>
        </p:txBody>
      </p:sp>
      <p:graphicFrame>
        <p:nvGraphicFramePr>
          <p:cNvPr id="5" name="Table Placeholder 4">
            <a:extLst>
              <a:ext uri="{FF2B5EF4-FFF2-40B4-BE49-F238E27FC236}">
                <a16:creationId xmlns:a16="http://schemas.microsoft.com/office/drawing/2014/main" id="{FD18E302-234E-4816-9280-B78B97F4727A}"/>
              </a:ext>
            </a:extLst>
          </p:cNvPr>
          <p:cNvGraphicFramePr>
            <a:graphicFrameLocks noGrp="1"/>
          </p:cNvGraphicFramePr>
          <p:nvPr>
            <p:ph type="tbl" sz="quarter" idx="13"/>
            <p:extLst>
              <p:ext uri="{D42A27DB-BD31-4B8C-83A1-F6EECF244321}">
                <p14:modId xmlns:p14="http://schemas.microsoft.com/office/powerpoint/2010/main" val="40079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2470307"/>
                    </a:ext>
                  </a:extLst>
                </a:gridCol>
                <a:gridCol w="1316735">
                  <a:extLst>
                    <a:ext uri="{9D8B030D-6E8A-4147-A177-3AD203B41FA5}">
                      <a16:colId xmlns:a16="http://schemas.microsoft.com/office/drawing/2014/main" val="1077198840"/>
                    </a:ext>
                  </a:extLst>
                </a:gridCol>
                <a:gridCol w="905256">
                  <a:extLst>
                    <a:ext uri="{9D8B030D-6E8A-4147-A177-3AD203B41FA5}">
                      <a16:colId xmlns:a16="http://schemas.microsoft.com/office/drawing/2014/main" val="3331012716"/>
                    </a:ext>
                  </a:extLst>
                </a:gridCol>
                <a:gridCol w="411480">
                  <a:extLst>
                    <a:ext uri="{9D8B030D-6E8A-4147-A177-3AD203B41FA5}">
                      <a16:colId xmlns:a16="http://schemas.microsoft.com/office/drawing/2014/main" val="3239878885"/>
                    </a:ext>
                  </a:extLst>
                </a:gridCol>
                <a:gridCol w="411480">
                  <a:extLst>
                    <a:ext uri="{9D8B030D-6E8A-4147-A177-3AD203B41FA5}">
                      <a16:colId xmlns:a16="http://schemas.microsoft.com/office/drawing/2014/main" val="1057621460"/>
                    </a:ext>
                  </a:extLst>
                </a:gridCol>
                <a:gridCol w="411480">
                  <a:extLst>
                    <a:ext uri="{9D8B030D-6E8A-4147-A177-3AD203B41FA5}">
                      <a16:colId xmlns:a16="http://schemas.microsoft.com/office/drawing/2014/main" val="698437788"/>
                    </a:ext>
                  </a:extLst>
                </a:gridCol>
                <a:gridCol w="411480">
                  <a:extLst>
                    <a:ext uri="{9D8B030D-6E8A-4147-A177-3AD203B41FA5}">
                      <a16:colId xmlns:a16="http://schemas.microsoft.com/office/drawing/2014/main" val="1324745940"/>
                    </a:ext>
                  </a:extLst>
                </a:gridCol>
                <a:gridCol w="411480">
                  <a:extLst>
                    <a:ext uri="{9D8B030D-6E8A-4147-A177-3AD203B41FA5}">
                      <a16:colId xmlns:a16="http://schemas.microsoft.com/office/drawing/2014/main" val="1337860172"/>
                    </a:ext>
                  </a:extLst>
                </a:gridCol>
                <a:gridCol w="411480">
                  <a:extLst>
                    <a:ext uri="{9D8B030D-6E8A-4147-A177-3AD203B41FA5}">
                      <a16:colId xmlns:a16="http://schemas.microsoft.com/office/drawing/2014/main" val="307824708"/>
                    </a:ext>
                  </a:extLst>
                </a:gridCol>
                <a:gridCol w="411480">
                  <a:extLst>
                    <a:ext uri="{9D8B030D-6E8A-4147-A177-3AD203B41FA5}">
                      <a16:colId xmlns:a16="http://schemas.microsoft.com/office/drawing/2014/main" val="3624380509"/>
                    </a:ext>
                  </a:extLst>
                </a:gridCol>
                <a:gridCol w="411480">
                  <a:extLst>
                    <a:ext uri="{9D8B030D-6E8A-4147-A177-3AD203B41FA5}">
                      <a16:colId xmlns:a16="http://schemas.microsoft.com/office/drawing/2014/main" val="387057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1904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- 2021-04-08 03:00:21</a:t>
                      </a:r>
                      <a:r>
                        <a:rPr kumimoji="0" lang="en-US" sz="1000" b="0" i="0" u="none" strike="noStrike" kern="1200" cap="none" spc="0" normalizeH="0" baseline="0" noProof="0">
                          <a:ln>
                            <a:noFill/>
                          </a:ln>
                          <a:solidFill>
                            <a:prstClr val="black"/>
                          </a:solidFill>
                          <a:effectLst/>
                          <a:uLnTx/>
                          <a:uFillTx/>
                          <a:latin typeface="+mn-lt"/>
                          <a:ea typeface="+mn-ea"/>
                          <a:cs typeface="+mn-cs"/>
                        </a:rPr>
                        <a:t>
 Ready to see your favorite idols on your favorite drink? 👀 Then show us your moves to Unlock Pepsi x BLACKPINK!
For every 1,500 entries, we’ll release a limited edition #PEPSIPHxBLACKPINK can! Keep sending your entries until we reach 6,000 to unlock all 4. May chance ka pang manalo ng BLACKPINK merch! Sali na! 
Check out the full mechanics here: https://bit.ly/3dgZSHX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167511655_1047160252476968_5186181918841201561_n.jpg?_nc_cat=100&amp;ccb=1-3&amp;_nc_sid=ad6a45&amp;_nc_ohc=BfxN5xKENMQAX9KAWTa&amp;_nc_ht=scontent-iad3-1.xx&amp;tp=7&amp;oh=0c1f74b90d35d904d3a738269839d487&amp;oe=60A60F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2358138"/>
                  </a:ext>
                </a:extLst>
              </a:tr>
            </a:tbl>
          </a:graphicData>
        </a:graphic>
      </p:graphicFrame>
      <p:sp>
        <p:nvSpPr>
          <p:cNvPr id="4" name="Text Placeholder 3">
            <a:extLst>
              <a:ext uri="{FF2B5EF4-FFF2-40B4-BE49-F238E27FC236}">
                <a16:creationId xmlns:a16="http://schemas.microsoft.com/office/drawing/2014/main" id="{F560A097-5BD1-46A0-8E5F-DE98C4193BB5}"/>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3441743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4647-6EA3-4E7C-A632-ABA10F74F845}"/>
              </a:ext>
            </a:extLst>
          </p:cNvPr>
          <p:cNvSpPr>
            <a:spLocks noGrp="1"/>
          </p:cNvSpPr>
          <p:nvPr>
            <p:ph type="title"/>
          </p:nvPr>
        </p:nvSpPr>
        <p:spPr/>
        <p:txBody>
          <a:bodyPr/>
          <a:lstStyle/>
          <a:p>
            <a:r>
              <a:rPr lang="en-US"/>
              <a:t>Facebook Own Posts Table | Pepsi PH Owned - 20 of 24</a:t>
            </a:r>
          </a:p>
        </p:txBody>
      </p:sp>
      <p:graphicFrame>
        <p:nvGraphicFramePr>
          <p:cNvPr id="5" name="Table Placeholder 4">
            <a:extLst>
              <a:ext uri="{FF2B5EF4-FFF2-40B4-BE49-F238E27FC236}">
                <a16:creationId xmlns:a16="http://schemas.microsoft.com/office/drawing/2014/main" id="{97B53B6D-E198-438B-880C-49D6A5864C2A}"/>
              </a:ext>
            </a:extLst>
          </p:cNvPr>
          <p:cNvGraphicFramePr>
            <a:graphicFrameLocks noGrp="1"/>
          </p:cNvGraphicFramePr>
          <p:nvPr>
            <p:ph type="tbl" sz="quarter" idx="13"/>
            <p:extLst>
              <p:ext uri="{D42A27DB-BD31-4B8C-83A1-F6EECF244321}">
                <p14:modId xmlns:p14="http://schemas.microsoft.com/office/powerpoint/2010/main" val="136135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23606643"/>
                    </a:ext>
                  </a:extLst>
                </a:gridCol>
                <a:gridCol w="1316735">
                  <a:extLst>
                    <a:ext uri="{9D8B030D-6E8A-4147-A177-3AD203B41FA5}">
                      <a16:colId xmlns:a16="http://schemas.microsoft.com/office/drawing/2014/main" val="553621987"/>
                    </a:ext>
                  </a:extLst>
                </a:gridCol>
                <a:gridCol w="905256">
                  <a:extLst>
                    <a:ext uri="{9D8B030D-6E8A-4147-A177-3AD203B41FA5}">
                      <a16:colId xmlns:a16="http://schemas.microsoft.com/office/drawing/2014/main" val="3281282365"/>
                    </a:ext>
                  </a:extLst>
                </a:gridCol>
                <a:gridCol w="411480">
                  <a:extLst>
                    <a:ext uri="{9D8B030D-6E8A-4147-A177-3AD203B41FA5}">
                      <a16:colId xmlns:a16="http://schemas.microsoft.com/office/drawing/2014/main" val="37932787"/>
                    </a:ext>
                  </a:extLst>
                </a:gridCol>
                <a:gridCol w="411480">
                  <a:extLst>
                    <a:ext uri="{9D8B030D-6E8A-4147-A177-3AD203B41FA5}">
                      <a16:colId xmlns:a16="http://schemas.microsoft.com/office/drawing/2014/main" val="652335546"/>
                    </a:ext>
                  </a:extLst>
                </a:gridCol>
                <a:gridCol w="411480">
                  <a:extLst>
                    <a:ext uri="{9D8B030D-6E8A-4147-A177-3AD203B41FA5}">
                      <a16:colId xmlns:a16="http://schemas.microsoft.com/office/drawing/2014/main" val="2622515139"/>
                    </a:ext>
                  </a:extLst>
                </a:gridCol>
                <a:gridCol w="411480">
                  <a:extLst>
                    <a:ext uri="{9D8B030D-6E8A-4147-A177-3AD203B41FA5}">
                      <a16:colId xmlns:a16="http://schemas.microsoft.com/office/drawing/2014/main" val="609036353"/>
                    </a:ext>
                  </a:extLst>
                </a:gridCol>
                <a:gridCol w="411480">
                  <a:extLst>
                    <a:ext uri="{9D8B030D-6E8A-4147-A177-3AD203B41FA5}">
                      <a16:colId xmlns:a16="http://schemas.microsoft.com/office/drawing/2014/main" val="3963298130"/>
                    </a:ext>
                  </a:extLst>
                </a:gridCol>
                <a:gridCol w="411480">
                  <a:extLst>
                    <a:ext uri="{9D8B030D-6E8A-4147-A177-3AD203B41FA5}">
                      <a16:colId xmlns:a16="http://schemas.microsoft.com/office/drawing/2014/main" val="2011191328"/>
                    </a:ext>
                  </a:extLst>
                </a:gridCol>
                <a:gridCol w="411480">
                  <a:extLst>
                    <a:ext uri="{9D8B030D-6E8A-4147-A177-3AD203B41FA5}">
                      <a16:colId xmlns:a16="http://schemas.microsoft.com/office/drawing/2014/main" val="2017582191"/>
                    </a:ext>
                  </a:extLst>
                </a:gridCol>
                <a:gridCol w="411480">
                  <a:extLst>
                    <a:ext uri="{9D8B030D-6E8A-4147-A177-3AD203B41FA5}">
                      <a16:colId xmlns:a16="http://schemas.microsoft.com/office/drawing/2014/main" val="2444305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415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- 2021-04-07 10:00:36</a:t>
                      </a:r>
                      <a:r>
                        <a:rPr kumimoji="0" lang="en-US" sz="1000" b="0" i="0" u="none" strike="noStrike" kern="1200" cap="none" spc="0" normalizeH="0" baseline="0" noProof="0">
                          <a:ln>
                            <a:noFill/>
                          </a:ln>
                          <a:solidFill>
                            <a:prstClr val="black"/>
                          </a:solidFill>
                          <a:effectLst/>
                          <a:uLnTx/>
                          <a:uFillTx/>
                          <a:latin typeface="+mn-lt"/>
                          <a:ea typeface="+mn-ea"/>
                          <a:cs typeface="+mn-cs"/>
                        </a:rPr>
                        <a:t>
 Bawal lumabas? Don’t worry! You can still enjoy the refreshing #PepsiSarapAtHome! Get FREE 30 ml more (vs. 300ml) with every bottle of Pepsi Go for only 13 Pesos SRP.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165495085_1042389479623334_555009703678899225_n.jpg?_nc_cat=109&amp;ccb=1-3&amp;_nc_sid=ad6a45&amp;_nc_ohc=0M4LldAgcqoAX-XsDhP&amp;_nc_ht=scontent-iad3-1.xx&amp;tp=7&amp;oh=361754a31ccbe59dfe9a6e7173944ec4&amp;oe=60A80156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5168794"/>
                  </a:ext>
                </a:extLst>
              </a:tr>
            </a:tbl>
          </a:graphicData>
        </a:graphic>
      </p:graphicFrame>
      <p:sp>
        <p:nvSpPr>
          <p:cNvPr id="4" name="Text Placeholder 3">
            <a:extLst>
              <a:ext uri="{FF2B5EF4-FFF2-40B4-BE49-F238E27FC236}">
                <a16:creationId xmlns:a16="http://schemas.microsoft.com/office/drawing/2014/main" id="{76C4B437-9F7C-48DB-A713-155B337287CD}"/>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34928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FFEC9-D7DD-48DD-996A-0039865E519F}"/>
              </a:ext>
            </a:extLst>
          </p:cNvPr>
          <p:cNvSpPr>
            <a:spLocks noGrp="1"/>
          </p:cNvSpPr>
          <p:nvPr>
            <p:ph type="title"/>
          </p:nvPr>
        </p:nvSpPr>
        <p:spPr/>
        <p:txBody>
          <a:bodyPr/>
          <a:lstStyle/>
          <a:p>
            <a:r>
              <a:rPr lang="en-US"/>
              <a:t>Facebook Own Posts Table | Pepsi PH Owned - 21 of 24</a:t>
            </a:r>
          </a:p>
        </p:txBody>
      </p:sp>
      <p:graphicFrame>
        <p:nvGraphicFramePr>
          <p:cNvPr id="5" name="Table Placeholder 4">
            <a:extLst>
              <a:ext uri="{FF2B5EF4-FFF2-40B4-BE49-F238E27FC236}">
                <a16:creationId xmlns:a16="http://schemas.microsoft.com/office/drawing/2014/main" id="{21603954-018F-4A40-9C42-35B8E7A7650F}"/>
              </a:ext>
            </a:extLst>
          </p:cNvPr>
          <p:cNvGraphicFramePr>
            <a:graphicFrameLocks noGrp="1"/>
          </p:cNvGraphicFramePr>
          <p:nvPr>
            <p:ph type="tbl" sz="quarter" idx="13"/>
            <p:extLst>
              <p:ext uri="{D42A27DB-BD31-4B8C-83A1-F6EECF244321}">
                <p14:modId xmlns:p14="http://schemas.microsoft.com/office/powerpoint/2010/main" val="301478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61488437"/>
                    </a:ext>
                  </a:extLst>
                </a:gridCol>
                <a:gridCol w="1316735">
                  <a:extLst>
                    <a:ext uri="{9D8B030D-6E8A-4147-A177-3AD203B41FA5}">
                      <a16:colId xmlns:a16="http://schemas.microsoft.com/office/drawing/2014/main" val="261942399"/>
                    </a:ext>
                  </a:extLst>
                </a:gridCol>
                <a:gridCol w="905256">
                  <a:extLst>
                    <a:ext uri="{9D8B030D-6E8A-4147-A177-3AD203B41FA5}">
                      <a16:colId xmlns:a16="http://schemas.microsoft.com/office/drawing/2014/main" val="2401181027"/>
                    </a:ext>
                  </a:extLst>
                </a:gridCol>
                <a:gridCol w="411480">
                  <a:extLst>
                    <a:ext uri="{9D8B030D-6E8A-4147-A177-3AD203B41FA5}">
                      <a16:colId xmlns:a16="http://schemas.microsoft.com/office/drawing/2014/main" val="2241856241"/>
                    </a:ext>
                  </a:extLst>
                </a:gridCol>
                <a:gridCol w="411480">
                  <a:extLst>
                    <a:ext uri="{9D8B030D-6E8A-4147-A177-3AD203B41FA5}">
                      <a16:colId xmlns:a16="http://schemas.microsoft.com/office/drawing/2014/main" val="1095377494"/>
                    </a:ext>
                  </a:extLst>
                </a:gridCol>
                <a:gridCol w="411480">
                  <a:extLst>
                    <a:ext uri="{9D8B030D-6E8A-4147-A177-3AD203B41FA5}">
                      <a16:colId xmlns:a16="http://schemas.microsoft.com/office/drawing/2014/main" val="3465054523"/>
                    </a:ext>
                  </a:extLst>
                </a:gridCol>
                <a:gridCol w="411480">
                  <a:extLst>
                    <a:ext uri="{9D8B030D-6E8A-4147-A177-3AD203B41FA5}">
                      <a16:colId xmlns:a16="http://schemas.microsoft.com/office/drawing/2014/main" val="2038301176"/>
                    </a:ext>
                  </a:extLst>
                </a:gridCol>
                <a:gridCol w="411480">
                  <a:extLst>
                    <a:ext uri="{9D8B030D-6E8A-4147-A177-3AD203B41FA5}">
                      <a16:colId xmlns:a16="http://schemas.microsoft.com/office/drawing/2014/main" val="3725720800"/>
                    </a:ext>
                  </a:extLst>
                </a:gridCol>
                <a:gridCol w="411480">
                  <a:extLst>
                    <a:ext uri="{9D8B030D-6E8A-4147-A177-3AD203B41FA5}">
                      <a16:colId xmlns:a16="http://schemas.microsoft.com/office/drawing/2014/main" val="3172623694"/>
                    </a:ext>
                  </a:extLst>
                </a:gridCol>
                <a:gridCol w="411480">
                  <a:extLst>
                    <a:ext uri="{9D8B030D-6E8A-4147-A177-3AD203B41FA5}">
                      <a16:colId xmlns:a16="http://schemas.microsoft.com/office/drawing/2014/main" val="596070804"/>
                    </a:ext>
                  </a:extLst>
                </a:gridCol>
                <a:gridCol w="411480">
                  <a:extLst>
                    <a:ext uri="{9D8B030D-6E8A-4147-A177-3AD203B41FA5}">
                      <a16:colId xmlns:a16="http://schemas.microsoft.com/office/drawing/2014/main" val="149896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3695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- 2021-04-07 02:00:00</a:t>
                      </a:r>
                      <a:r>
                        <a:rPr kumimoji="0" lang="en-US" sz="1000" b="0" i="0" u="none" strike="noStrike" kern="1200" cap="none" spc="0" normalizeH="0" baseline="0" noProof="0">
                          <a:ln>
                            <a:noFill/>
                          </a:ln>
                          <a:solidFill>
                            <a:prstClr val="black"/>
                          </a:solidFill>
                          <a:effectLst/>
                          <a:uLnTx/>
                          <a:uFillTx/>
                          <a:latin typeface="+mn-lt"/>
                          <a:ea typeface="+mn-ea"/>
                          <a:cs typeface="+mn-cs"/>
                        </a:rPr>
                        <a:t>
 Ano ang mga Maling Akala moments niyo sa love? 🤡 Sa Pepsi Go, walang masasawi, walang mabibigo! 😆 Panoorin ang mga maling akala here https://bit.ly/3rzLHmu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https://scontent-iad3-1.xx.fbcdn.net/v/t15.5256-10/166205645_247440637108271_8818637569535875319_n.jpg?_nc_cat=101&amp;ccb=1-3&amp;_nc_sid=ad6a45&amp;_nc_ohc=yC_gRL6EMsUAX_PFUPL&amp;_nc_ht=scontent-iad3-1.xx&amp;oh=417985ed753496df599fa3afcf9e6776&amp;oe=60A7DAF7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7362800"/>
                  </a:ext>
                </a:extLst>
              </a:tr>
            </a:tbl>
          </a:graphicData>
        </a:graphic>
      </p:graphicFrame>
      <p:sp>
        <p:nvSpPr>
          <p:cNvPr id="4" name="Text Placeholder 3">
            <a:extLst>
              <a:ext uri="{FF2B5EF4-FFF2-40B4-BE49-F238E27FC236}">
                <a16:creationId xmlns:a16="http://schemas.microsoft.com/office/drawing/2014/main" id="{4BA1027F-1695-4636-A422-33653E43A9E7}"/>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1357668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0E9EA-E630-48A1-B1F5-55D1B5DBC244}"/>
              </a:ext>
            </a:extLst>
          </p:cNvPr>
          <p:cNvSpPr>
            <a:spLocks noGrp="1"/>
          </p:cNvSpPr>
          <p:nvPr>
            <p:ph type="title"/>
          </p:nvPr>
        </p:nvSpPr>
        <p:spPr/>
        <p:txBody>
          <a:bodyPr/>
          <a:lstStyle/>
          <a:p>
            <a:r>
              <a:rPr lang="en-US"/>
              <a:t>Facebook Own Posts Table | Pepsi PH Owned - 22 of 24</a:t>
            </a:r>
          </a:p>
        </p:txBody>
      </p:sp>
      <p:graphicFrame>
        <p:nvGraphicFramePr>
          <p:cNvPr id="5" name="Table Placeholder 4">
            <a:extLst>
              <a:ext uri="{FF2B5EF4-FFF2-40B4-BE49-F238E27FC236}">
                <a16:creationId xmlns:a16="http://schemas.microsoft.com/office/drawing/2014/main" id="{28DE559D-0E3F-4057-BEC8-D7BEA4BB86D7}"/>
              </a:ext>
            </a:extLst>
          </p:cNvPr>
          <p:cNvGraphicFramePr>
            <a:graphicFrameLocks noGrp="1"/>
          </p:cNvGraphicFramePr>
          <p:nvPr>
            <p:ph type="tbl" sz="quarter" idx="13"/>
            <p:extLst>
              <p:ext uri="{D42A27DB-BD31-4B8C-83A1-F6EECF244321}">
                <p14:modId xmlns:p14="http://schemas.microsoft.com/office/powerpoint/2010/main" val="2014116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79018561"/>
                    </a:ext>
                  </a:extLst>
                </a:gridCol>
                <a:gridCol w="1316735">
                  <a:extLst>
                    <a:ext uri="{9D8B030D-6E8A-4147-A177-3AD203B41FA5}">
                      <a16:colId xmlns:a16="http://schemas.microsoft.com/office/drawing/2014/main" val="630916245"/>
                    </a:ext>
                  </a:extLst>
                </a:gridCol>
                <a:gridCol w="905256">
                  <a:extLst>
                    <a:ext uri="{9D8B030D-6E8A-4147-A177-3AD203B41FA5}">
                      <a16:colId xmlns:a16="http://schemas.microsoft.com/office/drawing/2014/main" val="993553198"/>
                    </a:ext>
                  </a:extLst>
                </a:gridCol>
                <a:gridCol w="411480">
                  <a:extLst>
                    <a:ext uri="{9D8B030D-6E8A-4147-A177-3AD203B41FA5}">
                      <a16:colId xmlns:a16="http://schemas.microsoft.com/office/drawing/2014/main" val="3001132901"/>
                    </a:ext>
                  </a:extLst>
                </a:gridCol>
                <a:gridCol w="411480">
                  <a:extLst>
                    <a:ext uri="{9D8B030D-6E8A-4147-A177-3AD203B41FA5}">
                      <a16:colId xmlns:a16="http://schemas.microsoft.com/office/drawing/2014/main" val="4016639569"/>
                    </a:ext>
                  </a:extLst>
                </a:gridCol>
                <a:gridCol w="411480">
                  <a:extLst>
                    <a:ext uri="{9D8B030D-6E8A-4147-A177-3AD203B41FA5}">
                      <a16:colId xmlns:a16="http://schemas.microsoft.com/office/drawing/2014/main" val="2426678550"/>
                    </a:ext>
                  </a:extLst>
                </a:gridCol>
                <a:gridCol w="411480">
                  <a:extLst>
                    <a:ext uri="{9D8B030D-6E8A-4147-A177-3AD203B41FA5}">
                      <a16:colId xmlns:a16="http://schemas.microsoft.com/office/drawing/2014/main" val="335937073"/>
                    </a:ext>
                  </a:extLst>
                </a:gridCol>
                <a:gridCol w="411480">
                  <a:extLst>
                    <a:ext uri="{9D8B030D-6E8A-4147-A177-3AD203B41FA5}">
                      <a16:colId xmlns:a16="http://schemas.microsoft.com/office/drawing/2014/main" val="4171297154"/>
                    </a:ext>
                  </a:extLst>
                </a:gridCol>
                <a:gridCol w="411480">
                  <a:extLst>
                    <a:ext uri="{9D8B030D-6E8A-4147-A177-3AD203B41FA5}">
                      <a16:colId xmlns:a16="http://schemas.microsoft.com/office/drawing/2014/main" val="2276989053"/>
                    </a:ext>
                  </a:extLst>
                </a:gridCol>
                <a:gridCol w="411480">
                  <a:extLst>
                    <a:ext uri="{9D8B030D-6E8A-4147-A177-3AD203B41FA5}">
                      <a16:colId xmlns:a16="http://schemas.microsoft.com/office/drawing/2014/main" val="1273156330"/>
                    </a:ext>
                  </a:extLst>
                </a:gridCol>
                <a:gridCol w="411480">
                  <a:extLst>
                    <a:ext uri="{9D8B030D-6E8A-4147-A177-3AD203B41FA5}">
                      <a16:colId xmlns:a16="http://schemas.microsoft.com/office/drawing/2014/main" val="399878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096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- 2021-04-06 10:00:00</a:t>
                      </a:r>
                      <a:r>
                        <a:rPr kumimoji="0" lang="en-US" sz="1000" b="0" i="0" u="none" strike="noStrike" kern="1200" cap="none" spc="0" normalizeH="0" baseline="0" noProof="0">
                          <a:ln>
                            <a:noFill/>
                          </a:ln>
                          <a:solidFill>
                            <a:prstClr val="black"/>
                          </a:solidFill>
                          <a:effectLst/>
                          <a:uLnTx/>
                          <a:uFillTx/>
                          <a:latin typeface="+mn-lt"/>
                          <a:ea typeface="+mn-ea"/>
                          <a:cs typeface="+mn-cs"/>
                        </a:rPr>
                        <a:t>
 It really hurts… Pero sa Pepsi Go, ‘di ka na mabibigo with FREE 30mL MORE (vs. 300ml). Watch the newest video here! https://bit.ly/3rzLHmu #PepsiOnTheGo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https://scontent-iad3-1.xx.fbcdn.net/v/t15.5256-10/165108669_295069172004411_6227966286866099839_n.jpg?_nc_cat=100&amp;ccb=1-3&amp;_nc_sid=ad6a45&amp;_nc_ohc=_T-3mw9rSiQAX8B_Z40&amp;_nc_ht=scontent-iad3-1.xx&amp;oh=1d9ffcdd2c73be02205c0ae36c3d995e&amp;oe=60A60830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0133463"/>
                  </a:ext>
                </a:extLst>
              </a:tr>
            </a:tbl>
          </a:graphicData>
        </a:graphic>
      </p:graphicFrame>
      <p:sp>
        <p:nvSpPr>
          <p:cNvPr id="4" name="Text Placeholder 3">
            <a:extLst>
              <a:ext uri="{FF2B5EF4-FFF2-40B4-BE49-F238E27FC236}">
                <a16:creationId xmlns:a16="http://schemas.microsoft.com/office/drawing/2014/main" id="{E39D8FA4-66A1-4F94-AF57-F63FAE38555B}"/>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2363782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327E9-C8CF-4BF8-9507-DA5E9FEF5688}"/>
              </a:ext>
            </a:extLst>
          </p:cNvPr>
          <p:cNvSpPr>
            <a:spLocks noGrp="1"/>
          </p:cNvSpPr>
          <p:nvPr>
            <p:ph type="title"/>
          </p:nvPr>
        </p:nvSpPr>
        <p:spPr/>
        <p:txBody>
          <a:bodyPr/>
          <a:lstStyle/>
          <a:p>
            <a:r>
              <a:rPr lang="en-US"/>
              <a:t>Facebook Own Posts Table | Pepsi PH Owned - 23 of 24</a:t>
            </a:r>
          </a:p>
        </p:txBody>
      </p:sp>
      <p:graphicFrame>
        <p:nvGraphicFramePr>
          <p:cNvPr id="5" name="Table Placeholder 4">
            <a:extLst>
              <a:ext uri="{FF2B5EF4-FFF2-40B4-BE49-F238E27FC236}">
                <a16:creationId xmlns:a16="http://schemas.microsoft.com/office/drawing/2014/main" id="{05A7CD33-7126-4582-8F1F-1F6231B20310}"/>
              </a:ext>
            </a:extLst>
          </p:cNvPr>
          <p:cNvGraphicFramePr>
            <a:graphicFrameLocks noGrp="1"/>
          </p:cNvGraphicFramePr>
          <p:nvPr>
            <p:ph type="tbl" sz="quarter" idx="13"/>
            <p:extLst>
              <p:ext uri="{D42A27DB-BD31-4B8C-83A1-F6EECF244321}">
                <p14:modId xmlns:p14="http://schemas.microsoft.com/office/powerpoint/2010/main" val="3909623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99900699"/>
                    </a:ext>
                  </a:extLst>
                </a:gridCol>
                <a:gridCol w="1316735">
                  <a:extLst>
                    <a:ext uri="{9D8B030D-6E8A-4147-A177-3AD203B41FA5}">
                      <a16:colId xmlns:a16="http://schemas.microsoft.com/office/drawing/2014/main" val="66458426"/>
                    </a:ext>
                  </a:extLst>
                </a:gridCol>
                <a:gridCol w="905256">
                  <a:extLst>
                    <a:ext uri="{9D8B030D-6E8A-4147-A177-3AD203B41FA5}">
                      <a16:colId xmlns:a16="http://schemas.microsoft.com/office/drawing/2014/main" val="2694337317"/>
                    </a:ext>
                  </a:extLst>
                </a:gridCol>
                <a:gridCol w="411480">
                  <a:extLst>
                    <a:ext uri="{9D8B030D-6E8A-4147-A177-3AD203B41FA5}">
                      <a16:colId xmlns:a16="http://schemas.microsoft.com/office/drawing/2014/main" val="2182713192"/>
                    </a:ext>
                  </a:extLst>
                </a:gridCol>
                <a:gridCol w="411480">
                  <a:extLst>
                    <a:ext uri="{9D8B030D-6E8A-4147-A177-3AD203B41FA5}">
                      <a16:colId xmlns:a16="http://schemas.microsoft.com/office/drawing/2014/main" val="2888006903"/>
                    </a:ext>
                  </a:extLst>
                </a:gridCol>
                <a:gridCol w="411480">
                  <a:extLst>
                    <a:ext uri="{9D8B030D-6E8A-4147-A177-3AD203B41FA5}">
                      <a16:colId xmlns:a16="http://schemas.microsoft.com/office/drawing/2014/main" val="3047528417"/>
                    </a:ext>
                  </a:extLst>
                </a:gridCol>
                <a:gridCol w="411480">
                  <a:extLst>
                    <a:ext uri="{9D8B030D-6E8A-4147-A177-3AD203B41FA5}">
                      <a16:colId xmlns:a16="http://schemas.microsoft.com/office/drawing/2014/main" val="3690463526"/>
                    </a:ext>
                  </a:extLst>
                </a:gridCol>
                <a:gridCol w="411480">
                  <a:extLst>
                    <a:ext uri="{9D8B030D-6E8A-4147-A177-3AD203B41FA5}">
                      <a16:colId xmlns:a16="http://schemas.microsoft.com/office/drawing/2014/main" val="1132411306"/>
                    </a:ext>
                  </a:extLst>
                </a:gridCol>
                <a:gridCol w="411480">
                  <a:extLst>
                    <a:ext uri="{9D8B030D-6E8A-4147-A177-3AD203B41FA5}">
                      <a16:colId xmlns:a16="http://schemas.microsoft.com/office/drawing/2014/main" val="2287543729"/>
                    </a:ext>
                  </a:extLst>
                </a:gridCol>
                <a:gridCol w="411480">
                  <a:extLst>
                    <a:ext uri="{9D8B030D-6E8A-4147-A177-3AD203B41FA5}">
                      <a16:colId xmlns:a16="http://schemas.microsoft.com/office/drawing/2014/main" val="171685314"/>
                    </a:ext>
                  </a:extLst>
                </a:gridCol>
                <a:gridCol w="411480">
                  <a:extLst>
                    <a:ext uri="{9D8B030D-6E8A-4147-A177-3AD203B41FA5}">
                      <a16:colId xmlns:a16="http://schemas.microsoft.com/office/drawing/2014/main" val="3718504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3821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- 2021-04-06 07:00:03</a:t>
                      </a:r>
                      <a:r>
                        <a:rPr kumimoji="0" lang="en-US" sz="1000" b="0" i="0" u="none" strike="noStrike" kern="1200" cap="none" spc="0" normalizeH="0" baseline="0" noProof="0">
                          <a:ln>
                            <a:noFill/>
                          </a:ln>
                          <a:solidFill>
                            <a:prstClr val="black"/>
                          </a:solidFill>
                          <a:effectLst/>
                          <a:uLnTx/>
                          <a:uFillTx/>
                          <a:latin typeface="+mn-lt"/>
                          <a:ea typeface="+mn-ea"/>
                          <a:cs typeface="+mn-cs"/>
                        </a:rPr>
                        <a:t>
 Sawa na sa maling akala? ‘Di ka bigo with #PepsiOnTheGo! Enjoy FREE 30ml MORE for only 13 Pesos SRP. Kaya ano pang hinihintay mo? Go na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152327910_1090287471457495_2434964070751166839_n.jpg?_nc_cat=102&amp;ccb=1-3&amp;_nc_sid=ad6a45&amp;_nc_ohc=U9jlNw7EubkAX_pH-tA&amp;_nc_ht=scontent-iad3-1.xx&amp;tp=7&amp;oh=dea1c28c5ca3d5a3efa4b5d7cfa479c2&amp;oe=60A82460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7575474"/>
                  </a:ext>
                </a:extLst>
              </a:tr>
            </a:tbl>
          </a:graphicData>
        </a:graphic>
      </p:graphicFrame>
      <p:sp>
        <p:nvSpPr>
          <p:cNvPr id="4" name="Text Placeholder 3">
            <a:extLst>
              <a:ext uri="{FF2B5EF4-FFF2-40B4-BE49-F238E27FC236}">
                <a16:creationId xmlns:a16="http://schemas.microsoft.com/office/drawing/2014/main" id="{A6A45597-9FE3-4653-9AB4-4A51A85423F7}"/>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3493160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2E10-BB50-48BB-A973-9BFEB6BE66BE}"/>
              </a:ext>
            </a:extLst>
          </p:cNvPr>
          <p:cNvSpPr>
            <a:spLocks noGrp="1"/>
          </p:cNvSpPr>
          <p:nvPr>
            <p:ph type="title"/>
          </p:nvPr>
        </p:nvSpPr>
        <p:spPr/>
        <p:txBody>
          <a:bodyPr/>
          <a:lstStyle/>
          <a:p>
            <a:r>
              <a:rPr lang="en-US"/>
              <a:t>Facebook Own Posts Table | Pepsi PH Owned - 24 of 24</a:t>
            </a:r>
          </a:p>
        </p:txBody>
      </p:sp>
      <p:graphicFrame>
        <p:nvGraphicFramePr>
          <p:cNvPr id="5" name="Table Placeholder 4">
            <a:extLst>
              <a:ext uri="{FF2B5EF4-FFF2-40B4-BE49-F238E27FC236}">
                <a16:creationId xmlns:a16="http://schemas.microsoft.com/office/drawing/2014/main" id="{4CC95D98-2E4E-4C83-8FA0-7B48B6607EC8}"/>
              </a:ext>
            </a:extLst>
          </p:cNvPr>
          <p:cNvGraphicFramePr>
            <a:graphicFrameLocks noGrp="1"/>
          </p:cNvGraphicFramePr>
          <p:nvPr>
            <p:ph type="tbl" sz="quarter" idx="13"/>
            <p:extLst>
              <p:ext uri="{D42A27DB-BD31-4B8C-83A1-F6EECF244321}">
                <p14:modId xmlns:p14="http://schemas.microsoft.com/office/powerpoint/2010/main" val="220710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63484687"/>
                    </a:ext>
                  </a:extLst>
                </a:gridCol>
                <a:gridCol w="1316735">
                  <a:extLst>
                    <a:ext uri="{9D8B030D-6E8A-4147-A177-3AD203B41FA5}">
                      <a16:colId xmlns:a16="http://schemas.microsoft.com/office/drawing/2014/main" val="422191912"/>
                    </a:ext>
                  </a:extLst>
                </a:gridCol>
                <a:gridCol w="905256">
                  <a:extLst>
                    <a:ext uri="{9D8B030D-6E8A-4147-A177-3AD203B41FA5}">
                      <a16:colId xmlns:a16="http://schemas.microsoft.com/office/drawing/2014/main" val="1802210916"/>
                    </a:ext>
                  </a:extLst>
                </a:gridCol>
                <a:gridCol w="411480">
                  <a:extLst>
                    <a:ext uri="{9D8B030D-6E8A-4147-A177-3AD203B41FA5}">
                      <a16:colId xmlns:a16="http://schemas.microsoft.com/office/drawing/2014/main" val="1740214356"/>
                    </a:ext>
                  </a:extLst>
                </a:gridCol>
                <a:gridCol w="411480">
                  <a:extLst>
                    <a:ext uri="{9D8B030D-6E8A-4147-A177-3AD203B41FA5}">
                      <a16:colId xmlns:a16="http://schemas.microsoft.com/office/drawing/2014/main" val="4059601226"/>
                    </a:ext>
                  </a:extLst>
                </a:gridCol>
                <a:gridCol w="411480">
                  <a:extLst>
                    <a:ext uri="{9D8B030D-6E8A-4147-A177-3AD203B41FA5}">
                      <a16:colId xmlns:a16="http://schemas.microsoft.com/office/drawing/2014/main" val="1613870883"/>
                    </a:ext>
                  </a:extLst>
                </a:gridCol>
                <a:gridCol w="411480">
                  <a:extLst>
                    <a:ext uri="{9D8B030D-6E8A-4147-A177-3AD203B41FA5}">
                      <a16:colId xmlns:a16="http://schemas.microsoft.com/office/drawing/2014/main" val="574460004"/>
                    </a:ext>
                  </a:extLst>
                </a:gridCol>
                <a:gridCol w="411480">
                  <a:extLst>
                    <a:ext uri="{9D8B030D-6E8A-4147-A177-3AD203B41FA5}">
                      <a16:colId xmlns:a16="http://schemas.microsoft.com/office/drawing/2014/main" val="2748460771"/>
                    </a:ext>
                  </a:extLst>
                </a:gridCol>
                <a:gridCol w="411480">
                  <a:extLst>
                    <a:ext uri="{9D8B030D-6E8A-4147-A177-3AD203B41FA5}">
                      <a16:colId xmlns:a16="http://schemas.microsoft.com/office/drawing/2014/main" val="2582876854"/>
                    </a:ext>
                  </a:extLst>
                </a:gridCol>
                <a:gridCol w="411480">
                  <a:extLst>
                    <a:ext uri="{9D8B030D-6E8A-4147-A177-3AD203B41FA5}">
                      <a16:colId xmlns:a16="http://schemas.microsoft.com/office/drawing/2014/main" val="1423014335"/>
                    </a:ext>
                  </a:extLst>
                </a:gridCol>
                <a:gridCol w="411480">
                  <a:extLst>
                    <a:ext uri="{9D8B030D-6E8A-4147-A177-3AD203B41FA5}">
                      <a16:colId xmlns:a16="http://schemas.microsoft.com/office/drawing/2014/main" val="319765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1548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Pepsi Philippines - 2021-04-05 03:00:17</a:t>
                      </a:r>
                      <a:r>
                        <a:rPr kumimoji="0" lang="en-US" sz="1000" b="0" i="0" u="none" strike="noStrike" kern="1200" cap="none" spc="0" normalizeH="0" baseline="0" noProof="0">
                          <a:ln>
                            <a:noFill/>
                          </a:ln>
                          <a:solidFill>
                            <a:prstClr val="black"/>
                          </a:solidFill>
                          <a:effectLst/>
                          <a:uLnTx/>
                          <a:uFillTx/>
                          <a:latin typeface="+mn-lt"/>
                          <a:ea typeface="+mn-ea"/>
                          <a:cs typeface="+mn-cs"/>
                        </a:rPr>
                        <a:t>
 Bet you wanna get a hold of this. The limited edition #PEPSIPHxBLACKPINK cans are coming to your area real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164672837_193499699014905_8717522169144636822_n.jpg?_nc_cat=106&amp;ccb=1-3&amp;_nc_sid=ad6a45&amp;_nc_ohc=PNqNUVvJxxoAX_kTcbc&amp;_nc_ht=scontent-iad3-1.xx&amp;tp=6&amp;oh=74dacb568579a84587ae879db7c57935&amp;oe=60A61307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04/22/2021 01:35:11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2343277"/>
                  </a:ext>
                </a:extLst>
              </a:tr>
            </a:tbl>
          </a:graphicData>
        </a:graphic>
      </p:graphicFrame>
      <p:sp>
        <p:nvSpPr>
          <p:cNvPr id="4" name="Text Placeholder 3">
            <a:extLst>
              <a:ext uri="{FF2B5EF4-FFF2-40B4-BE49-F238E27FC236}">
                <a16:creationId xmlns:a16="http://schemas.microsoft.com/office/drawing/2014/main" id="{CE7B2878-8CD0-42AE-B649-19B05BC19083}"/>
              </a:ext>
            </a:extLst>
          </p:cNvPr>
          <p:cNvSpPr>
            <a:spLocks noGrp="1"/>
          </p:cNvSpPr>
          <p:nvPr>
            <p:ph type="body" sz="quarter" idx="14"/>
          </p:nvPr>
        </p:nvSpPr>
        <p:spPr/>
        <p:txBody>
          <a:bodyPr/>
          <a:lstStyle/>
          <a:p>
            <a:r>
              <a:rPr lang="en-US"/>
              <a:t>04/05/2021 - 04/19/2021</a:t>
            </a:r>
          </a:p>
        </p:txBody>
      </p:sp>
    </p:spTree>
    <p:extLst>
      <p:ext uri="{BB962C8B-B14F-4D97-AF65-F5344CB8AC3E}">
        <p14:creationId xmlns:p14="http://schemas.microsoft.com/office/powerpoint/2010/main" val="9769525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2549</Words>
  <Application>Microsoft Office PowerPoint</Application>
  <PresentationFormat>On-screen Show (4:3)</PresentationFormat>
  <Paragraphs>565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Pepsi PH Owned - 1 of 24</vt:lpstr>
      <vt:lpstr>Facebook Own Posts Table | Pepsi PH Owned - 2 of 24</vt:lpstr>
      <vt:lpstr>Facebook Own Posts Table | Pepsi PH Owned - 3 of 24</vt:lpstr>
      <vt:lpstr>Facebook Own Posts Table | Pepsi PH Owned - 4 of 24</vt:lpstr>
      <vt:lpstr>Facebook Own Posts Table | Pepsi PH Owned - 5 of 24</vt:lpstr>
      <vt:lpstr>Facebook Own Posts Table | Pepsi PH Owned - 6 of 24</vt:lpstr>
      <vt:lpstr>Facebook Own Posts Table | Pepsi PH Owned - 7 of 24</vt:lpstr>
      <vt:lpstr>Facebook Own Posts Table | Pepsi PH Owned - 8 of 24</vt:lpstr>
      <vt:lpstr>Facebook Own Posts Table | Pepsi PH Owned - 9 of 24</vt:lpstr>
      <vt:lpstr>Facebook Own Posts Table | Pepsi PH Owned - 10 of 24</vt:lpstr>
      <vt:lpstr>Facebook Own Posts Table | Pepsi PH Owned - 11 of 24</vt:lpstr>
      <vt:lpstr>Facebook Own Posts Table | Pepsi PH Owned - 12 of 24</vt:lpstr>
      <vt:lpstr>Facebook Own Posts Table | Pepsi PH Owned - 13 of 24</vt:lpstr>
      <vt:lpstr>Facebook Own Posts Table | Pepsi PH Owned - 14 of 24</vt:lpstr>
      <vt:lpstr>Facebook Own Posts Table | Pepsi PH Owned - 15 of 24</vt:lpstr>
      <vt:lpstr>Facebook Own Posts Table | Pepsi PH Owned - 16 of 24</vt:lpstr>
      <vt:lpstr>Facebook Own Posts Table | Pepsi PH Owned - 17 of 24</vt:lpstr>
      <vt:lpstr>Facebook Own Posts Table | Pepsi PH Owned - 18 of 24</vt:lpstr>
      <vt:lpstr>Facebook Own Posts Table | Pepsi PH Owned - 19 of 24</vt:lpstr>
      <vt:lpstr>Facebook Own Posts Table | Pepsi PH Owned - 20 of 24</vt:lpstr>
      <vt:lpstr>Facebook Own Posts Table | Pepsi PH Owned - 21 of 24</vt:lpstr>
      <vt:lpstr>Facebook Own Posts Table | Pepsi PH Owned - 22 of 24</vt:lpstr>
      <vt:lpstr>Facebook Own Posts Table | Pepsi PH Owned - 23 of 24</vt:lpstr>
      <vt:lpstr>Facebook Own Posts Table | Pepsi PH Owned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Pepsi PH Owned - 1 of 24</dc:title>
  <dc:creator>Frederik Peiniger</dc:creator>
  <cp:lastModifiedBy>Frederik Peiniger</cp:lastModifiedBy>
  <cp:revision>1</cp:revision>
  <dcterms:created xsi:type="dcterms:W3CDTF">2021-04-22T04:36:47Z</dcterms:created>
  <dcterms:modified xsi:type="dcterms:W3CDTF">2021-04-22T04:40:34Z</dcterms:modified>
</cp:coreProperties>
</file>