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3809F-34F8-4875-A12A-5CE8418000E5}"/>
              </a:ext>
            </a:extLst>
          </p:cNvPr>
          <p:cNvSpPr>
            <a:spLocks noGrp="1"/>
          </p:cNvSpPr>
          <p:nvPr>
            <p:ph type="title"/>
          </p:nvPr>
        </p:nvSpPr>
        <p:spPr/>
        <p:txBody>
          <a:bodyPr/>
          <a:lstStyle/>
          <a:p>
            <a:r>
              <a:rPr lang="en-US"/>
              <a:t>Facebook Own Posts Table | Coca-Cola PH - 1 of 7</a:t>
            </a:r>
          </a:p>
        </p:txBody>
      </p:sp>
      <p:graphicFrame>
        <p:nvGraphicFramePr>
          <p:cNvPr id="5" name="Table Placeholder 4">
            <a:extLst>
              <a:ext uri="{FF2B5EF4-FFF2-40B4-BE49-F238E27FC236}">
                <a16:creationId xmlns:a16="http://schemas.microsoft.com/office/drawing/2014/main" id="{1B5F7605-8EF4-4605-A9A1-2B7322545529}"/>
              </a:ext>
            </a:extLst>
          </p:cNvPr>
          <p:cNvGraphicFramePr>
            <a:graphicFrameLocks noGrp="1"/>
          </p:cNvGraphicFramePr>
          <p:nvPr>
            <p:ph type="tbl" sz="quarter" idx="13"/>
            <p:extLst>
              <p:ext uri="{D42A27DB-BD31-4B8C-83A1-F6EECF244321}">
                <p14:modId xmlns:p14="http://schemas.microsoft.com/office/powerpoint/2010/main" val="568463046"/>
              </p:ext>
            </p:extLst>
          </p:nvPr>
        </p:nvGraphicFramePr>
        <p:xfrm>
          <a:off x="457200" y="1731963"/>
          <a:ext cx="8229600" cy="40538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5431504"/>
                    </a:ext>
                  </a:extLst>
                </a:gridCol>
                <a:gridCol w="658368">
                  <a:extLst>
                    <a:ext uri="{9D8B030D-6E8A-4147-A177-3AD203B41FA5}">
                      <a16:colId xmlns:a16="http://schemas.microsoft.com/office/drawing/2014/main" val="4074302420"/>
                    </a:ext>
                  </a:extLst>
                </a:gridCol>
                <a:gridCol w="658368">
                  <a:extLst>
                    <a:ext uri="{9D8B030D-6E8A-4147-A177-3AD203B41FA5}">
                      <a16:colId xmlns:a16="http://schemas.microsoft.com/office/drawing/2014/main" val="3034967591"/>
                    </a:ext>
                  </a:extLst>
                </a:gridCol>
                <a:gridCol w="658368">
                  <a:extLst>
                    <a:ext uri="{9D8B030D-6E8A-4147-A177-3AD203B41FA5}">
                      <a16:colId xmlns:a16="http://schemas.microsoft.com/office/drawing/2014/main" val="871704335"/>
                    </a:ext>
                  </a:extLst>
                </a:gridCol>
                <a:gridCol w="658368">
                  <a:extLst>
                    <a:ext uri="{9D8B030D-6E8A-4147-A177-3AD203B41FA5}">
                      <a16:colId xmlns:a16="http://schemas.microsoft.com/office/drawing/2014/main" val="2745684739"/>
                    </a:ext>
                  </a:extLst>
                </a:gridCol>
                <a:gridCol w="658368">
                  <a:extLst>
                    <a:ext uri="{9D8B030D-6E8A-4147-A177-3AD203B41FA5}">
                      <a16:colId xmlns:a16="http://schemas.microsoft.com/office/drawing/2014/main" val="4112595210"/>
                    </a:ext>
                  </a:extLst>
                </a:gridCol>
                <a:gridCol w="658368">
                  <a:extLst>
                    <a:ext uri="{9D8B030D-6E8A-4147-A177-3AD203B41FA5}">
                      <a16:colId xmlns:a16="http://schemas.microsoft.com/office/drawing/2014/main" val="2813415519"/>
                    </a:ext>
                  </a:extLst>
                </a:gridCol>
                <a:gridCol w="658368">
                  <a:extLst>
                    <a:ext uri="{9D8B030D-6E8A-4147-A177-3AD203B41FA5}">
                      <a16:colId xmlns:a16="http://schemas.microsoft.com/office/drawing/2014/main" val="3956652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952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- 2019-12-05 12:29:15</a:t>
                      </a:r>
                      <a:r>
                        <a:rPr kumimoji="0" lang="en-US" sz="1000" b="0" i="0" u="none" strike="noStrike" kern="1200" cap="none" spc="0" normalizeH="0" baseline="0" noProof="0">
                          <a:ln>
                            <a:noFill/>
                          </a:ln>
                          <a:solidFill>
                            <a:prstClr val="black"/>
                          </a:solidFill>
                          <a:effectLst/>
                          <a:uLnTx/>
                          <a:uFillTx/>
                          <a:latin typeface="+mn-lt"/>
                          <a:ea typeface="+mn-ea"/>
                          <a:cs typeface="+mn-cs"/>
                        </a:rPr>
                        <a:t>
 Delivericious is just a click away!
Now you can get your Jollibee favorites on the all-new JollibeeDelivery.com. Order joy today!
#JollibeeDeliveryNowOnline #JoyDeliveredOnline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429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- 2019-12-06 17:00:39</a:t>
                      </a:r>
                      <a:r>
                        <a:rPr kumimoji="0" lang="en-US" sz="1000" b="0" i="0" u="none" strike="noStrike" kern="1200" cap="none" spc="0" normalizeH="0" baseline="0" noProof="0">
                          <a:ln>
                            <a:noFill/>
                          </a:ln>
                          <a:solidFill>
                            <a:prstClr val="black"/>
                          </a:solidFill>
                          <a:effectLst/>
                          <a:uLnTx/>
                          <a:uFillTx/>
                          <a:latin typeface="+mn-lt"/>
                          <a:ea typeface="+mn-ea"/>
                          <a:cs typeface="+mn-cs"/>
                        </a:rPr>
                        <a:t>
 Walang kaba kahit anong mangyari, basta may nakakaintindi.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0039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- 2019-12-08 17:00:38</a:t>
                      </a:r>
                      <a:r>
                        <a:rPr kumimoji="0" lang="en-US" sz="1000" b="0" i="0" u="none" strike="noStrike" kern="1200" cap="none" spc="0" normalizeH="0" baseline="0" noProof="0">
                          <a:ln>
                            <a:noFill/>
                          </a:ln>
                          <a:solidFill>
                            <a:prstClr val="black"/>
                          </a:solidFill>
                          <a:effectLst/>
                          <a:uLnTx/>
                          <a:uFillTx/>
                          <a:latin typeface="+mn-lt"/>
                          <a:ea typeface="+mn-ea"/>
                          <a:cs typeface="+mn-cs"/>
                        </a:rPr>
                        <a:t>
 Ibang level ang samahan kapag magdamagan ang kwentuhan.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5326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- 2019-12-04 08:00:00</a:t>
                      </a:r>
                      <a:r>
                        <a:rPr kumimoji="0" lang="en-US" sz="1000" b="0" i="0" u="none" strike="noStrike" kern="1200" cap="none" spc="0" normalizeH="0" baseline="0" noProof="0">
                          <a:ln>
                            <a:noFill/>
                          </a:ln>
                          <a:solidFill>
                            <a:prstClr val="black"/>
                          </a:solidFill>
                          <a:effectLst/>
                          <a:uLnTx/>
                          <a:uFillTx/>
                          <a:latin typeface="+mn-lt"/>
                          <a:ea typeface="+mn-ea"/>
                          <a:cs typeface="+mn-cs"/>
                        </a:rPr>
                        <a:t>
 Have an #Easymusal with the new Jollibee Breakfast Pies! Grab a Cheesy Corned Beef Pie or a Cheesy Bacon Pie for only P49 at the nearest Jollibee Breakfast Store. Price Varies. #JollibeeBreakfastPies #BreakfastSarapOnTheGo
Cheesy Bacon Pie is available in select Luzon stores only.
ASC Ref. No. J110P112719J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06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- 2019-12-04 17:15:00</a:t>
                      </a:r>
                      <a:r>
                        <a:rPr kumimoji="0" lang="en-US" sz="1000" b="0" i="0" u="none" strike="noStrike" kern="1200" cap="none" spc="0" normalizeH="0" baseline="0" noProof="0">
                          <a:ln>
                            <a:noFill/>
                          </a:ln>
                          <a:solidFill>
                            <a:prstClr val="black"/>
                          </a:solidFill>
                          <a:effectLst/>
                          <a:uLnTx/>
                          <a:uFillTx/>
                          <a:latin typeface="+mn-lt"/>
                          <a:ea typeface="+mn-ea"/>
                          <a:cs typeface="+mn-cs"/>
                        </a:rPr>
                        <a:t>
 Masasayang nakaraan, mahirap makalimutan.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53843251"/>
                  </a:ext>
                </a:extLst>
              </a:tr>
            </a:tbl>
          </a:graphicData>
        </a:graphic>
      </p:graphicFrame>
      <p:sp>
        <p:nvSpPr>
          <p:cNvPr id="4" name="Text Placeholder 3">
            <a:extLst>
              <a:ext uri="{FF2B5EF4-FFF2-40B4-BE49-F238E27FC236}">
                <a16:creationId xmlns:a16="http://schemas.microsoft.com/office/drawing/2014/main" id="{89BE6D7D-2883-4E10-928F-E3AB1D697E6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877361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DC917-B079-4983-829E-4486179BE1D2}"/>
              </a:ext>
            </a:extLst>
          </p:cNvPr>
          <p:cNvSpPr>
            <a:spLocks noGrp="1"/>
          </p:cNvSpPr>
          <p:nvPr>
            <p:ph type="title"/>
          </p:nvPr>
        </p:nvSpPr>
        <p:spPr/>
        <p:txBody>
          <a:bodyPr/>
          <a:lstStyle/>
          <a:p>
            <a:r>
              <a:rPr lang="en-US"/>
              <a:t>Facebook Own Posts Table | Coca-Cola PH - 2 of 7</a:t>
            </a:r>
          </a:p>
        </p:txBody>
      </p:sp>
      <p:graphicFrame>
        <p:nvGraphicFramePr>
          <p:cNvPr id="5" name="Table Placeholder 4">
            <a:extLst>
              <a:ext uri="{FF2B5EF4-FFF2-40B4-BE49-F238E27FC236}">
                <a16:creationId xmlns:a16="http://schemas.microsoft.com/office/drawing/2014/main" id="{0C327164-214F-4451-AA3F-B3DEB6633940}"/>
              </a:ext>
            </a:extLst>
          </p:cNvPr>
          <p:cNvGraphicFramePr>
            <a:graphicFrameLocks noGrp="1"/>
          </p:cNvGraphicFramePr>
          <p:nvPr>
            <p:ph type="tbl" sz="quarter" idx="13"/>
            <p:extLst>
              <p:ext uri="{D42A27DB-BD31-4B8C-83A1-F6EECF244321}">
                <p14:modId xmlns:p14="http://schemas.microsoft.com/office/powerpoint/2010/main" val="292865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6897252"/>
                    </a:ext>
                  </a:extLst>
                </a:gridCol>
                <a:gridCol w="658368">
                  <a:extLst>
                    <a:ext uri="{9D8B030D-6E8A-4147-A177-3AD203B41FA5}">
                      <a16:colId xmlns:a16="http://schemas.microsoft.com/office/drawing/2014/main" val="3914215043"/>
                    </a:ext>
                  </a:extLst>
                </a:gridCol>
                <a:gridCol w="658368">
                  <a:extLst>
                    <a:ext uri="{9D8B030D-6E8A-4147-A177-3AD203B41FA5}">
                      <a16:colId xmlns:a16="http://schemas.microsoft.com/office/drawing/2014/main" val="3639316786"/>
                    </a:ext>
                  </a:extLst>
                </a:gridCol>
                <a:gridCol w="658368">
                  <a:extLst>
                    <a:ext uri="{9D8B030D-6E8A-4147-A177-3AD203B41FA5}">
                      <a16:colId xmlns:a16="http://schemas.microsoft.com/office/drawing/2014/main" val="2021117203"/>
                    </a:ext>
                  </a:extLst>
                </a:gridCol>
                <a:gridCol w="658368">
                  <a:extLst>
                    <a:ext uri="{9D8B030D-6E8A-4147-A177-3AD203B41FA5}">
                      <a16:colId xmlns:a16="http://schemas.microsoft.com/office/drawing/2014/main" val="3219418126"/>
                    </a:ext>
                  </a:extLst>
                </a:gridCol>
                <a:gridCol w="658368">
                  <a:extLst>
                    <a:ext uri="{9D8B030D-6E8A-4147-A177-3AD203B41FA5}">
                      <a16:colId xmlns:a16="http://schemas.microsoft.com/office/drawing/2014/main" val="1154819240"/>
                    </a:ext>
                  </a:extLst>
                </a:gridCol>
                <a:gridCol w="658368">
                  <a:extLst>
                    <a:ext uri="{9D8B030D-6E8A-4147-A177-3AD203B41FA5}">
                      <a16:colId xmlns:a16="http://schemas.microsoft.com/office/drawing/2014/main" val="1708657061"/>
                    </a:ext>
                  </a:extLst>
                </a:gridCol>
                <a:gridCol w="658368">
                  <a:extLst>
                    <a:ext uri="{9D8B030D-6E8A-4147-A177-3AD203B41FA5}">
                      <a16:colId xmlns:a16="http://schemas.microsoft.com/office/drawing/2014/main" val="3193863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934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- 2019-12-01 11:00:01</a:t>
                      </a:r>
                      <a:r>
                        <a:rPr kumimoji="0" lang="en-US" sz="1000" b="0" i="0" u="none" strike="noStrike" kern="1200" cap="none" spc="0" normalizeH="0" baseline="0" noProof="0">
                          <a:ln>
                            <a:noFill/>
                          </a:ln>
                          <a:solidFill>
                            <a:prstClr val="black"/>
                          </a:solidFill>
                          <a:effectLst/>
                          <a:uLnTx/>
                          <a:uFillTx/>
                          <a:latin typeface="+mn-lt"/>
                          <a:ea typeface="+mn-ea"/>
                          <a:cs typeface="+mn-cs"/>
                        </a:rPr>
                        <a:t>
 Enjoy your favorite Chickenjoy, Burger Steak, and Jolly Spaghetti ALL IN ONE #JollibeeSuperMeal! It also comes with rice and regular iced tea!
Call #87000 and order one now!
ASC Ref. No. J101P112619J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261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NESCAFÉ - 2019-12-12 00:00:59</a:t>
                      </a:r>
                      <a:r>
                        <a:rPr kumimoji="0" lang="en-US" sz="1000" b="0" i="0" u="none" strike="noStrike" kern="1200" cap="none" spc="0" normalizeH="0" baseline="0" noProof="0">
                          <a:ln>
                            <a:noFill/>
                          </a:ln>
                          <a:solidFill>
                            <a:prstClr val="black"/>
                          </a:solidFill>
                          <a:effectLst/>
                          <a:uLnTx/>
                          <a:uFillTx/>
                          <a:latin typeface="+mn-lt"/>
                          <a:ea typeface="+mn-ea"/>
                          <a:cs typeface="+mn-cs"/>
                        </a:rPr>
                        <a:t>
 Buy 2 cans of any of the Nescafe Ready-to-Drink flavors: Mocha, Espresso Roast or Black Ice, and earn 15 eSTAMPS which you can convert to CLiQQ Wallet Credits. Available for a limited time only at 7-Eleven kaya bili na! #NESCAFEReadyToDrink 
Promo is available in 7-Eleven stores in nationwide from November 20, 2019 to January 28, 2020.
Per DTI Fair Trade Permit No. FTEB-21392. Series of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1860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- 2019-12-02 09:00:16</a:t>
                      </a:r>
                      <a:r>
                        <a:rPr kumimoji="0" lang="en-US" sz="1000" b="0" i="0" u="none" strike="noStrike" kern="1200" cap="none" spc="0" normalizeH="0" baseline="0" noProof="0">
                          <a:ln>
                            <a:noFill/>
                          </a:ln>
                          <a:solidFill>
                            <a:prstClr val="black"/>
                          </a:solidFill>
                          <a:effectLst/>
                          <a:uLnTx/>
                          <a:uFillTx/>
                          <a:latin typeface="+mn-lt"/>
                          <a:ea typeface="+mn-ea"/>
                          <a:cs typeface="+mn-cs"/>
                        </a:rPr>
                        <a:t>
 Satisfy your creamy, crunchy cookie cravings with Jollibee's NEW Cookies 'n Cream Sundae Twirl! Only for P39. Price varies. #JollibeeCookiesnCreamSundaeTwirl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5268370"/>
                  </a:ext>
                </a:extLst>
              </a:tr>
            </a:tbl>
          </a:graphicData>
        </a:graphic>
      </p:graphicFrame>
      <p:sp>
        <p:nvSpPr>
          <p:cNvPr id="4" name="Text Placeholder 3">
            <a:extLst>
              <a:ext uri="{FF2B5EF4-FFF2-40B4-BE49-F238E27FC236}">
                <a16:creationId xmlns:a16="http://schemas.microsoft.com/office/drawing/2014/main" id="{54661CE8-C6EC-48B9-BAB0-D3E31DB70AA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001846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D5A9F-F6EE-465A-A753-4FC67748EA50}"/>
              </a:ext>
            </a:extLst>
          </p:cNvPr>
          <p:cNvSpPr>
            <a:spLocks noGrp="1"/>
          </p:cNvSpPr>
          <p:nvPr>
            <p:ph type="title"/>
          </p:nvPr>
        </p:nvSpPr>
        <p:spPr/>
        <p:txBody>
          <a:bodyPr/>
          <a:lstStyle/>
          <a:p>
            <a:r>
              <a:rPr lang="en-US"/>
              <a:t>Facebook Own Posts Table | Coca-Cola PH - 3 of 7</a:t>
            </a:r>
          </a:p>
        </p:txBody>
      </p:sp>
      <p:graphicFrame>
        <p:nvGraphicFramePr>
          <p:cNvPr id="5" name="Table Placeholder 4">
            <a:extLst>
              <a:ext uri="{FF2B5EF4-FFF2-40B4-BE49-F238E27FC236}">
                <a16:creationId xmlns:a16="http://schemas.microsoft.com/office/drawing/2014/main" id="{608048FB-DA3F-439D-99F6-2C1496EA19B0}"/>
              </a:ext>
            </a:extLst>
          </p:cNvPr>
          <p:cNvGraphicFramePr>
            <a:graphicFrameLocks noGrp="1"/>
          </p:cNvGraphicFramePr>
          <p:nvPr>
            <p:ph type="tbl" sz="quarter" idx="13"/>
            <p:extLst>
              <p:ext uri="{D42A27DB-BD31-4B8C-83A1-F6EECF244321}">
                <p14:modId xmlns:p14="http://schemas.microsoft.com/office/powerpoint/2010/main" val="1634013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1855087"/>
                    </a:ext>
                  </a:extLst>
                </a:gridCol>
                <a:gridCol w="658368">
                  <a:extLst>
                    <a:ext uri="{9D8B030D-6E8A-4147-A177-3AD203B41FA5}">
                      <a16:colId xmlns:a16="http://schemas.microsoft.com/office/drawing/2014/main" val="2528737540"/>
                    </a:ext>
                  </a:extLst>
                </a:gridCol>
                <a:gridCol w="658368">
                  <a:extLst>
                    <a:ext uri="{9D8B030D-6E8A-4147-A177-3AD203B41FA5}">
                      <a16:colId xmlns:a16="http://schemas.microsoft.com/office/drawing/2014/main" val="637302191"/>
                    </a:ext>
                  </a:extLst>
                </a:gridCol>
                <a:gridCol w="658368">
                  <a:extLst>
                    <a:ext uri="{9D8B030D-6E8A-4147-A177-3AD203B41FA5}">
                      <a16:colId xmlns:a16="http://schemas.microsoft.com/office/drawing/2014/main" val="2232928355"/>
                    </a:ext>
                  </a:extLst>
                </a:gridCol>
                <a:gridCol w="658368">
                  <a:extLst>
                    <a:ext uri="{9D8B030D-6E8A-4147-A177-3AD203B41FA5}">
                      <a16:colId xmlns:a16="http://schemas.microsoft.com/office/drawing/2014/main" val="3367413901"/>
                    </a:ext>
                  </a:extLst>
                </a:gridCol>
                <a:gridCol w="658368">
                  <a:extLst>
                    <a:ext uri="{9D8B030D-6E8A-4147-A177-3AD203B41FA5}">
                      <a16:colId xmlns:a16="http://schemas.microsoft.com/office/drawing/2014/main" val="432506858"/>
                    </a:ext>
                  </a:extLst>
                </a:gridCol>
                <a:gridCol w="658368">
                  <a:extLst>
                    <a:ext uri="{9D8B030D-6E8A-4147-A177-3AD203B41FA5}">
                      <a16:colId xmlns:a16="http://schemas.microsoft.com/office/drawing/2014/main" val="3034384625"/>
                    </a:ext>
                  </a:extLst>
                </a:gridCol>
                <a:gridCol w="658368">
                  <a:extLst>
                    <a:ext uri="{9D8B030D-6E8A-4147-A177-3AD203B41FA5}">
                      <a16:colId xmlns:a16="http://schemas.microsoft.com/office/drawing/2014/main" val="3902484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364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- 2019-12-15 17:00:00</a:t>
                      </a:r>
                      <a:r>
                        <a:rPr kumimoji="0" lang="en-US" sz="1000" b="0" i="0" u="none" strike="noStrike" kern="1200" cap="none" spc="0" normalizeH="0" baseline="0" noProof="0">
                          <a:ln>
                            <a:noFill/>
                          </a:ln>
                          <a:solidFill>
                            <a:prstClr val="black"/>
                          </a:solidFill>
                          <a:effectLst/>
                          <a:uLnTx/>
                          <a:uFillTx/>
                          <a:latin typeface="+mn-lt"/>
                          <a:ea typeface="+mn-ea"/>
                          <a:cs typeface="+mn-cs"/>
                        </a:rPr>
                        <a:t>
 Gawing mas masarap ang family bonding, at mag-uwi ng Chickenjoy ngayong Pasko! #JollibeeChickenjoy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0358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- 2019-12-01 10:00:00</a:t>
                      </a:r>
                      <a:r>
                        <a:rPr kumimoji="0" lang="en-US" sz="1000" b="0" i="0" u="none" strike="noStrike" kern="1200" cap="none" spc="0" normalizeH="0" baseline="0" noProof="0">
                          <a:ln>
                            <a:noFill/>
                          </a:ln>
                          <a:solidFill>
                            <a:prstClr val="black"/>
                          </a:solidFill>
                          <a:effectLst/>
                          <a:uLnTx/>
                          <a:uFillTx/>
                          <a:latin typeface="+mn-lt"/>
                          <a:ea typeface="+mn-ea"/>
                          <a:cs typeface="+mn-cs"/>
                        </a:rPr>
                        <a:t>
 I-todo mo na ang break time with the #TodoToppings, #TodoSarap Jolly Hotdog! Tara na sa Jollibee and grab this treat for only P50!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818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- 2019-12-20 11:50:11</a:t>
                      </a:r>
                      <a:r>
                        <a:rPr kumimoji="0" lang="en-US" sz="1000" b="0" i="0" u="none" strike="noStrike" kern="1200" cap="none" spc="0" normalizeH="0" baseline="0" noProof="0">
                          <a:ln>
                            <a:noFill/>
                          </a:ln>
                          <a:solidFill>
                            <a:prstClr val="black"/>
                          </a:solidFill>
                          <a:effectLst/>
                          <a:uLnTx/>
                          <a:uFillTx/>
                          <a:latin typeface="+mn-lt"/>
                          <a:ea typeface="+mn-ea"/>
                          <a:cs typeface="+mn-cs"/>
                        </a:rPr>
                        <a:t>
 How are recycled materials different from recyclable materials? Are there materials that are both at the same time? Watch and find out to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791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- 2019-12-01 14:25:30</a:t>
                      </a:r>
                      <a:r>
                        <a:rPr kumimoji="0" lang="en-US" sz="1000" b="0" i="0" u="none" strike="noStrike" kern="1200" cap="none" spc="0" normalizeH="0" baseline="0" noProof="0">
                          <a:ln>
                            <a:noFill/>
                          </a:ln>
                          <a:solidFill>
                            <a:prstClr val="black"/>
                          </a:solidFill>
                          <a:effectLst/>
                          <a:uLnTx/>
                          <a:uFillTx/>
                          <a:latin typeface="+mn-lt"/>
                          <a:ea typeface="+mn-ea"/>
                          <a:cs typeface="+mn-cs"/>
                        </a:rPr>
                        <a:t>
 ‘Di ba ang sarap kapag kasama mo ngayong Christmas ang mga taong mahal mo? Lalo na kapag may ice-cold COCA-COLA to pair with your favorite Chickenjoy, Jolly Spaghetti, and Yumburger! Celebrate this season and taste the feeling of joy ngayong Pasko! #GawinMongMoment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16698"/>
                  </a:ext>
                </a:extLst>
              </a:tr>
            </a:tbl>
          </a:graphicData>
        </a:graphic>
      </p:graphicFrame>
      <p:sp>
        <p:nvSpPr>
          <p:cNvPr id="4" name="Text Placeholder 3">
            <a:extLst>
              <a:ext uri="{FF2B5EF4-FFF2-40B4-BE49-F238E27FC236}">
                <a16:creationId xmlns:a16="http://schemas.microsoft.com/office/drawing/2014/main" id="{C17144C3-34D7-40F2-BB45-D0011D5BEFB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53766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8AC84-312F-4F35-B52D-D1D0835F9103}"/>
              </a:ext>
            </a:extLst>
          </p:cNvPr>
          <p:cNvSpPr>
            <a:spLocks noGrp="1"/>
          </p:cNvSpPr>
          <p:nvPr>
            <p:ph type="title"/>
          </p:nvPr>
        </p:nvSpPr>
        <p:spPr/>
        <p:txBody>
          <a:bodyPr/>
          <a:lstStyle/>
          <a:p>
            <a:r>
              <a:rPr lang="en-US"/>
              <a:t>Facebook Own Posts Table | Coca-Cola PH - 4 of 7</a:t>
            </a:r>
          </a:p>
        </p:txBody>
      </p:sp>
      <p:graphicFrame>
        <p:nvGraphicFramePr>
          <p:cNvPr id="5" name="Table Placeholder 4">
            <a:extLst>
              <a:ext uri="{FF2B5EF4-FFF2-40B4-BE49-F238E27FC236}">
                <a16:creationId xmlns:a16="http://schemas.microsoft.com/office/drawing/2014/main" id="{9F88745E-A973-466F-9D1B-ADE486DF3AF0}"/>
              </a:ext>
            </a:extLst>
          </p:cNvPr>
          <p:cNvGraphicFramePr>
            <a:graphicFrameLocks noGrp="1"/>
          </p:cNvGraphicFramePr>
          <p:nvPr>
            <p:ph type="tbl" sz="quarter" idx="13"/>
            <p:extLst>
              <p:ext uri="{D42A27DB-BD31-4B8C-83A1-F6EECF244321}">
                <p14:modId xmlns:p14="http://schemas.microsoft.com/office/powerpoint/2010/main" val="172472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5142843"/>
                    </a:ext>
                  </a:extLst>
                </a:gridCol>
                <a:gridCol w="658368">
                  <a:extLst>
                    <a:ext uri="{9D8B030D-6E8A-4147-A177-3AD203B41FA5}">
                      <a16:colId xmlns:a16="http://schemas.microsoft.com/office/drawing/2014/main" val="4111718737"/>
                    </a:ext>
                  </a:extLst>
                </a:gridCol>
                <a:gridCol w="658368">
                  <a:extLst>
                    <a:ext uri="{9D8B030D-6E8A-4147-A177-3AD203B41FA5}">
                      <a16:colId xmlns:a16="http://schemas.microsoft.com/office/drawing/2014/main" val="3298172324"/>
                    </a:ext>
                  </a:extLst>
                </a:gridCol>
                <a:gridCol w="658368">
                  <a:extLst>
                    <a:ext uri="{9D8B030D-6E8A-4147-A177-3AD203B41FA5}">
                      <a16:colId xmlns:a16="http://schemas.microsoft.com/office/drawing/2014/main" val="2437329973"/>
                    </a:ext>
                  </a:extLst>
                </a:gridCol>
                <a:gridCol w="658368">
                  <a:extLst>
                    <a:ext uri="{9D8B030D-6E8A-4147-A177-3AD203B41FA5}">
                      <a16:colId xmlns:a16="http://schemas.microsoft.com/office/drawing/2014/main" val="2037509760"/>
                    </a:ext>
                  </a:extLst>
                </a:gridCol>
                <a:gridCol w="658368">
                  <a:extLst>
                    <a:ext uri="{9D8B030D-6E8A-4147-A177-3AD203B41FA5}">
                      <a16:colId xmlns:a16="http://schemas.microsoft.com/office/drawing/2014/main" val="463319672"/>
                    </a:ext>
                  </a:extLst>
                </a:gridCol>
                <a:gridCol w="658368">
                  <a:extLst>
                    <a:ext uri="{9D8B030D-6E8A-4147-A177-3AD203B41FA5}">
                      <a16:colId xmlns:a16="http://schemas.microsoft.com/office/drawing/2014/main" val="1076864832"/>
                    </a:ext>
                  </a:extLst>
                </a:gridCol>
                <a:gridCol w="658368">
                  <a:extLst>
                    <a:ext uri="{9D8B030D-6E8A-4147-A177-3AD203B41FA5}">
                      <a16:colId xmlns:a16="http://schemas.microsoft.com/office/drawing/2014/main" val="936339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286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- 2019-12-10 09:00:00</a:t>
                      </a:r>
                      <a:r>
                        <a:rPr kumimoji="0" lang="en-US" sz="1000" b="0" i="0" u="none" strike="noStrike" kern="1200" cap="none" spc="0" normalizeH="0" baseline="0" noProof="0">
                          <a:ln>
                            <a:noFill/>
                          </a:ln>
                          <a:solidFill>
                            <a:prstClr val="black"/>
                          </a:solidFill>
                          <a:effectLst/>
                          <a:uLnTx/>
                          <a:uFillTx/>
                          <a:latin typeface="+mn-lt"/>
                          <a:ea typeface="+mn-ea"/>
                          <a:cs typeface="+mn-cs"/>
                        </a:rPr>
                        <a:t>
 Collect the limited edition #CokeFullForceNoSugar cans and get a chance to win STAR WARS merchandise or a STAR WARS inspired trip for 2 to LA! Catch The Rise of Skywalker showing in cinemas January 8. Visit cokeurl.com/StarWarsTROS for more details. #StarWarsPH
Promo duration is from December 1, 2019 to February 21, 2020.
Per DOH-FDA CFRR Permit No. 1897 s.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44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- 2019-12-08 09:00:01</a:t>
                      </a:r>
                      <a:r>
                        <a:rPr kumimoji="0" lang="en-US" sz="1000" b="0" i="0" u="none" strike="noStrike" kern="1200" cap="none" spc="0" normalizeH="0" baseline="0" noProof="0">
                          <a:ln>
                            <a:noFill/>
                          </a:ln>
                          <a:solidFill>
                            <a:prstClr val="black"/>
                          </a:solidFill>
                          <a:effectLst/>
                          <a:uLnTx/>
                          <a:uFillTx/>
                          <a:latin typeface="+mn-lt"/>
                          <a:ea typeface="+mn-ea"/>
                          <a:cs typeface="+mn-cs"/>
                        </a:rPr>
                        <a:t>
 Iba talaga ang feels when our favorite trio performs ‘no? Subscribe to youtube.com/CokeStudioPH and watch their cover of “Heto Na Naman” to get your #CokeStudioChristmasFeels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580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- 2019-12-08 09:00:01</a:t>
                      </a:r>
                      <a:r>
                        <a:rPr kumimoji="0" lang="en-US" sz="1000" b="0" i="0" u="none" strike="noStrike" kern="1200" cap="none" spc="0" normalizeH="0" baseline="0" noProof="0">
                          <a:ln>
                            <a:noFill/>
                          </a:ln>
                          <a:solidFill>
                            <a:prstClr val="black"/>
                          </a:solidFill>
                          <a:effectLst/>
                          <a:uLnTx/>
                          <a:uFillTx/>
                          <a:latin typeface="+mn-lt"/>
                          <a:ea typeface="+mn-ea"/>
                          <a:cs typeface="+mn-cs"/>
                        </a:rPr>
                        <a:t>
 Let Al James and Lola Amour remind you na tuloy na tuloy na talaga ang Pasko! Panoorin ang cover performance nila on our YouTube channel. Subscribe na kayo sa youtube.com/CokeStudioPH! #CokeStudioChristmasFeels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62598690"/>
                  </a:ext>
                </a:extLst>
              </a:tr>
            </a:tbl>
          </a:graphicData>
        </a:graphic>
      </p:graphicFrame>
      <p:sp>
        <p:nvSpPr>
          <p:cNvPr id="4" name="Text Placeholder 3">
            <a:extLst>
              <a:ext uri="{FF2B5EF4-FFF2-40B4-BE49-F238E27FC236}">
                <a16:creationId xmlns:a16="http://schemas.microsoft.com/office/drawing/2014/main" id="{92522984-A032-4ACE-B721-8082721CA5A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254913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5B08-F81A-40C2-9C19-344003160CF1}"/>
              </a:ext>
            </a:extLst>
          </p:cNvPr>
          <p:cNvSpPr>
            <a:spLocks noGrp="1"/>
          </p:cNvSpPr>
          <p:nvPr>
            <p:ph type="title"/>
          </p:nvPr>
        </p:nvSpPr>
        <p:spPr/>
        <p:txBody>
          <a:bodyPr/>
          <a:lstStyle/>
          <a:p>
            <a:r>
              <a:rPr lang="en-US"/>
              <a:t>Facebook Own Posts Table | Coca-Cola PH - 5 of 7</a:t>
            </a:r>
          </a:p>
        </p:txBody>
      </p:sp>
      <p:graphicFrame>
        <p:nvGraphicFramePr>
          <p:cNvPr id="5" name="Table Placeholder 4">
            <a:extLst>
              <a:ext uri="{FF2B5EF4-FFF2-40B4-BE49-F238E27FC236}">
                <a16:creationId xmlns:a16="http://schemas.microsoft.com/office/drawing/2014/main" id="{0AB3BEA7-65FD-488B-BDF9-D317FB5E0BB5}"/>
              </a:ext>
            </a:extLst>
          </p:cNvPr>
          <p:cNvGraphicFramePr>
            <a:graphicFrameLocks noGrp="1"/>
          </p:cNvGraphicFramePr>
          <p:nvPr>
            <p:ph type="tbl" sz="quarter" idx="13"/>
            <p:extLst>
              <p:ext uri="{D42A27DB-BD31-4B8C-83A1-F6EECF244321}">
                <p14:modId xmlns:p14="http://schemas.microsoft.com/office/powerpoint/2010/main" val="79986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0941601"/>
                    </a:ext>
                  </a:extLst>
                </a:gridCol>
                <a:gridCol w="658368">
                  <a:extLst>
                    <a:ext uri="{9D8B030D-6E8A-4147-A177-3AD203B41FA5}">
                      <a16:colId xmlns:a16="http://schemas.microsoft.com/office/drawing/2014/main" val="1326084101"/>
                    </a:ext>
                  </a:extLst>
                </a:gridCol>
                <a:gridCol w="658368">
                  <a:extLst>
                    <a:ext uri="{9D8B030D-6E8A-4147-A177-3AD203B41FA5}">
                      <a16:colId xmlns:a16="http://schemas.microsoft.com/office/drawing/2014/main" val="845636628"/>
                    </a:ext>
                  </a:extLst>
                </a:gridCol>
                <a:gridCol w="658368">
                  <a:extLst>
                    <a:ext uri="{9D8B030D-6E8A-4147-A177-3AD203B41FA5}">
                      <a16:colId xmlns:a16="http://schemas.microsoft.com/office/drawing/2014/main" val="2721874130"/>
                    </a:ext>
                  </a:extLst>
                </a:gridCol>
                <a:gridCol w="658368">
                  <a:extLst>
                    <a:ext uri="{9D8B030D-6E8A-4147-A177-3AD203B41FA5}">
                      <a16:colId xmlns:a16="http://schemas.microsoft.com/office/drawing/2014/main" val="181000834"/>
                    </a:ext>
                  </a:extLst>
                </a:gridCol>
                <a:gridCol w="658368">
                  <a:extLst>
                    <a:ext uri="{9D8B030D-6E8A-4147-A177-3AD203B41FA5}">
                      <a16:colId xmlns:a16="http://schemas.microsoft.com/office/drawing/2014/main" val="2563332845"/>
                    </a:ext>
                  </a:extLst>
                </a:gridCol>
                <a:gridCol w="658368">
                  <a:extLst>
                    <a:ext uri="{9D8B030D-6E8A-4147-A177-3AD203B41FA5}">
                      <a16:colId xmlns:a16="http://schemas.microsoft.com/office/drawing/2014/main" val="974292348"/>
                    </a:ext>
                  </a:extLst>
                </a:gridCol>
                <a:gridCol w="658368">
                  <a:extLst>
                    <a:ext uri="{9D8B030D-6E8A-4147-A177-3AD203B41FA5}">
                      <a16:colId xmlns:a16="http://schemas.microsoft.com/office/drawing/2014/main" val="2745987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492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- 2019-12-10 18:30:00</a:t>
                      </a:r>
                      <a:r>
                        <a:rPr kumimoji="0" lang="en-US" sz="1000" b="0" i="0" u="none" strike="noStrike" kern="1200" cap="none" spc="0" normalizeH="0" baseline="0" noProof="0">
                          <a:ln>
                            <a:noFill/>
                          </a:ln>
                          <a:solidFill>
                            <a:prstClr val="black"/>
                          </a:solidFill>
                          <a:effectLst/>
                          <a:uLnTx/>
                          <a:uFillTx/>
                          <a:latin typeface="+mn-lt"/>
                          <a:ea typeface="+mn-ea"/>
                          <a:cs typeface="+mn-cs"/>
                        </a:rPr>
                        <a:t>
 McDonald's Philippines, through its charity of choice, Ronald McDonald House Charities of the Philippines (RMHC) opens the first Ronald McDonald Bahay Bulilit Learning Center in Lapu-Lapu City. Here, children from Brgy. Pajo can enjoy a safe space where they can learn and play. This is the first to have a second floor that will be used for livelihood skills training. 
To learn more about RMHC and how you can help, visit https://www.rmhc.org.ph/. Your donation will help us build more Bahay Bulilit Learning Centers in the country and give more children a chance at a better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8173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- 2019-12-03 09:00:01</a:t>
                      </a:r>
                      <a:r>
                        <a:rPr kumimoji="0" lang="en-US" sz="1000" b="0" i="0" u="none" strike="noStrike" kern="1200" cap="none" spc="0" normalizeH="0" baseline="0" noProof="0">
                          <a:ln>
                            <a:noFill/>
                          </a:ln>
                          <a:solidFill>
                            <a:prstClr val="black"/>
                          </a:solidFill>
                          <a:effectLst/>
                          <a:uLnTx/>
                          <a:uFillTx/>
                          <a:latin typeface="+mn-lt"/>
                          <a:ea typeface="+mn-ea"/>
                          <a:cs typeface="+mn-cs"/>
                        </a:rPr>
                        <a:t>
 Nagbabalik ang paborito nating COKE STUDIO artists to bring you all the Christmas feels! Make sure you watch out for the Christmas Special this Sunday, December 8, 10:45AM on ABS-CBN! Don’t forget to subscribe to our channel,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670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- 2019-12-21 17:33:34</a:t>
                      </a:r>
                      <a:r>
                        <a:rPr kumimoji="0" lang="en-US" sz="1000" b="0" i="0" u="none" strike="noStrike" kern="1200" cap="none" spc="0" normalizeH="0" baseline="0" noProof="0">
                          <a:ln>
                            <a:noFill/>
                          </a:ln>
                          <a:solidFill>
                            <a:prstClr val="black"/>
                          </a:solidFill>
                          <a:effectLst/>
                          <a:uLnTx/>
                          <a:uFillTx/>
                          <a:latin typeface="+mn-lt"/>
                          <a:ea typeface="+mn-ea"/>
                          <a:cs typeface="+mn-cs"/>
                        </a:rPr>
                        <a:t>
 It was an extra special and jolly day for Liza Soberano’s family as her little sister Rianne celebrated her birthday with a Fairytale Land themed Jollibee party at our #LevelUpJoyStore in Katipunan, Quezon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3689467"/>
                  </a:ext>
                </a:extLst>
              </a:tr>
            </a:tbl>
          </a:graphicData>
        </a:graphic>
      </p:graphicFrame>
      <p:sp>
        <p:nvSpPr>
          <p:cNvPr id="4" name="Text Placeholder 3">
            <a:extLst>
              <a:ext uri="{FF2B5EF4-FFF2-40B4-BE49-F238E27FC236}">
                <a16:creationId xmlns:a16="http://schemas.microsoft.com/office/drawing/2014/main" id="{9A1E1666-9E8C-47D7-96C1-72CB18C0553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4807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48EA-343A-46DD-B181-6648517178FB}"/>
              </a:ext>
            </a:extLst>
          </p:cNvPr>
          <p:cNvSpPr>
            <a:spLocks noGrp="1"/>
          </p:cNvSpPr>
          <p:nvPr>
            <p:ph type="title"/>
          </p:nvPr>
        </p:nvSpPr>
        <p:spPr/>
        <p:txBody>
          <a:bodyPr/>
          <a:lstStyle/>
          <a:p>
            <a:r>
              <a:rPr lang="en-US"/>
              <a:t>Facebook Own Posts Table | Coca-Cola PH - 6 of 7</a:t>
            </a:r>
          </a:p>
        </p:txBody>
      </p:sp>
      <p:graphicFrame>
        <p:nvGraphicFramePr>
          <p:cNvPr id="5" name="Table Placeholder 4">
            <a:extLst>
              <a:ext uri="{FF2B5EF4-FFF2-40B4-BE49-F238E27FC236}">
                <a16:creationId xmlns:a16="http://schemas.microsoft.com/office/drawing/2014/main" id="{368760F3-8519-49C1-9886-D479549C162E}"/>
              </a:ext>
            </a:extLst>
          </p:cNvPr>
          <p:cNvGraphicFramePr>
            <a:graphicFrameLocks noGrp="1"/>
          </p:cNvGraphicFramePr>
          <p:nvPr>
            <p:ph type="tbl" sz="quarter" idx="13"/>
            <p:extLst>
              <p:ext uri="{D42A27DB-BD31-4B8C-83A1-F6EECF244321}">
                <p14:modId xmlns:p14="http://schemas.microsoft.com/office/powerpoint/2010/main" val="3975673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2256665"/>
                    </a:ext>
                  </a:extLst>
                </a:gridCol>
                <a:gridCol w="658368">
                  <a:extLst>
                    <a:ext uri="{9D8B030D-6E8A-4147-A177-3AD203B41FA5}">
                      <a16:colId xmlns:a16="http://schemas.microsoft.com/office/drawing/2014/main" val="1492198530"/>
                    </a:ext>
                  </a:extLst>
                </a:gridCol>
                <a:gridCol w="658368">
                  <a:extLst>
                    <a:ext uri="{9D8B030D-6E8A-4147-A177-3AD203B41FA5}">
                      <a16:colId xmlns:a16="http://schemas.microsoft.com/office/drawing/2014/main" val="605290144"/>
                    </a:ext>
                  </a:extLst>
                </a:gridCol>
                <a:gridCol w="658368">
                  <a:extLst>
                    <a:ext uri="{9D8B030D-6E8A-4147-A177-3AD203B41FA5}">
                      <a16:colId xmlns:a16="http://schemas.microsoft.com/office/drawing/2014/main" val="597154701"/>
                    </a:ext>
                  </a:extLst>
                </a:gridCol>
                <a:gridCol w="658368">
                  <a:extLst>
                    <a:ext uri="{9D8B030D-6E8A-4147-A177-3AD203B41FA5}">
                      <a16:colId xmlns:a16="http://schemas.microsoft.com/office/drawing/2014/main" val="2404377216"/>
                    </a:ext>
                  </a:extLst>
                </a:gridCol>
                <a:gridCol w="658368">
                  <a:extLst>
                    <a:ext uri="{9D8B030D-6E8A-4147-A177-3AD203B41FA5}">
                      <a16:colId xmlns:a16="http://schemas.microsoft.com/office/drawing/2014/main" val="1606535240"/>
                    </a:ext>
                  </a:extLst>
                </a:gridCol>
                <a:gridCol w="658368">
                  <a:extLst>
                    <a:ext uri="{9D8B030D-6E8A-4147-A177-3AD203B41FA5}">
                      <a16:colId xmlns:a16="http://schemas.microsoft.com/office/drawing/2014/main" val="3663069741"/>
                    </a:ext>
                  </a:extLst>
                </a:gridCol>
                <a:gridCol w="658368">
                  <a:extLst>
                    <a:ext uri="{9D8B030D-6E8A-4147-A177-3AD203B41FA5}">
                      <a16:colId xmlns:a16="http://schemas.microsoft.com/office/drawing/2014/main" val="124101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139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- 2019-12-08 09:00:00</a:t>
                      </a:r>
                      <a:r>
                        <a:rPr kumimoji="0" lang="en-US" sz="1000" b="0" i="0" u="none" strike="noStrike" kern="1200" cap="none" spc="0" normalizeH="0" baseline="0" noProof="0">
                          <a:ln>
                            <a:noFill/>
                          </a:ln>
                          <a:solidFill>
                            <a:prstClr val="black"/>
                          </a:solidFill>
                          <a:effectLst/>
                          <a:uLnTx/>
                          <a:uFillTx/>
                          <a:latin typeface="+mn-lt"/>
                          <a:ea typeface="+mn-ea"/>
                          <a:cs typeface="+mn-cs"/>
                        </a:rPr>
                        <a:t>
 This Christmas, sino ang gusto mo’ng makaalala sa’yo? Let Sarah Geronimo and This Band share the feels of missing someone this Christmas with their cover of “Sana Ngayong Pasko”. Subscribe and watch their full performance sa youtube.com/CokeStudioPH! #CokeStudioChristmasFeels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471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- 2019-12-20 09:00:03</a:t>
                      </a:r>
                      <a:r>
                        <a:rPr kumimoji="0" lang="en-US" sz="1000" b="0" i="0" u="none" strike="noStrike" kern="1200" cap="none" spc="0" normalizeH="0" baseline="0" noProof="0">
                          <a:ln>
                            <a:noFill/>
                          </a:ln>
                          <a:solidFill>
                            <a:prstClr val="black"/>
                          </a:solidFill>
                          <a:effectLst/>
                          <a:uLnTx/>
                          <a:uFillTx/>
                          <a:latin typeface="+mn-lt"/>
                          <a:ea typeface="+mn-ea"/>
                          <a:cs typeface="+mn-cs"/>
                        </a:rPr>
                        <a:t>
 Expect a leveled-up jolly experience when you drive over to Jollibee Petron SLEX Southbound, the first Dual Lane Drive-Thru in the Philippines! This latest Level Up Joy Store is also equipped with self-order kiosks, food conveyor system, and soon, even built-in wireless charging pads! All these make your road trip stopover more convenient while you get your Jollibee fix. See you there! #LevelUpJoyStores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- 2019-12-23 10:00:00</a:t>
                      </a:r>
                      <a:r>
                        <a:rPr kumimoji="0" lang="en-US" sz="1000" b="0" i="0" u="none" strike="noStrike" kern="1200" cap="none" spc="0" normalizeH="0" baseline="0" noProof="0">
                          <a:ln>
                            <a:noFill/>
                          </a:ln>
                          <a:solidFill>
                            <a:prstClr val="black"/>
                          </a:solidFill>
                          <a:effectLst/>
                          <a:uLnTx/>
                          <a:uFillTx/>
                          <a:latin typeface="+mn-lt"/>
                          <a:ea typeface="+mn-ea"/>
                          <a:cs typeface="+mn-cs"/>
                        </a:rPr>
                        <a:t>
 Time to catch ‘em all! Get a Pokémon toy in every Happy Meal. Order now via www.mcdelivery.com.ph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7226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- 2019-12-03 14:40:04</a:t>
                      </a:r>
                      <a:r>
                        <a:rPr kumimoji="0" lang="en-US" sz="1000" b="0" i="0" u="none" strike="noStrike" kern="1200" cap="none" spc="0" normalizeH="0" baseline="0" noProof="0">
                          <a:ln>
                            <a:noFill/>
                          </a:ln>
                          <a:solidFill>
                            <a:prstClr val="black"/>
                          </a:solidFill>
                          <a:effectLst/>
                          <a:uLnTx/>
                          <a:uFillTx/>
                          <a:latin typeface="+mn-lt"/>
                          <a:ea typeface="+mn-ea"/>
                          <a:cs typeface="+mn-cs"/>
                        </a:rPr>
                        <a:t>
 The weather’s not so good today, so Jollibee wants to remind you to be extra careful! Ingat kayo!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6778516"/>
                  </a:ext>
                </a:extLst>
              </a:tr>
            </a:tbl>
          </a:graphicData>
        </a:graphic>
      </p:graphicFrame>
      <p:sp>
        <p:nvSpPr>
          <p:cNvPr id="4" name="Text Placeholder 3">
            <a:extLst>
              <a:ext uri="{FF2B5EF4-FFF2-40B4-BE49-F238E27FC236}">
                <a16:creationId xmlns:a16="http://schemas.microsoft.com/office/drawing/2014/main" id="{0989D87D-FD3E-492D-90DC-7EE93652A89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133054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4BB3F-EDA9-4CD5-AF31-18BA3FE42F03}"/>
              </a:ext>
            </a:extLst>
          </p:cNvPr>
          <p:cNvSpPr>
            <a:spLocks noGrp="1"/>
          </p:cNvSpPr>
          <p:nvPr>
            <p:ph type="title"/>
          </p:nvPr>
        </p:nvSpPr>
        <p:spPr/>
        <p:txBody>
          <a:bodyPr/>
          <a:lstStyle/>
          <a:p>
            <a:r>
              <a:rPr lang="en-US"/>
              <a:t>Facebook Own Posts Table | Coca-Cola PH - 7 of 7</a:t>
            </a:r>
          </a:p>
        </p:txBody>
      </p:sp>
      <p:graphicFrame>
        <p:nvGraphicFramePr>
          <p:cNvPr id="5" name="Table Placeholder 4">
            <a:extLst>
              <a:ext uri="{FF2B5EF4-FFF2-40B4-BE49-F238E27FC236}">
                <a16:creationId xmlns:a16="http://schemas.microsoft.com/office/drawing/2014/main" id="{EB054EA9-A16F-4725-A9D7-D80FDDA52930}"/>
              </a:ext>
            </a:extLst>
          </p:cNvPr>
          <p:cNvGraphicFramePr>
            <a:graphicFrameLocks noGrp="1"/>
          </p:cNvGraphicFramePr>
          <p:nvPr>
            <p:ph type="tbl" sz="quarter" idx="13"/>
            <p:extLst>
              <p:ext uri="{D42A27DB-BD31-4B8C-83A1-F6EECF244321}">
                <p14:modId xmlns:p14="http://schemas.microsoft.com/office/powerpoint/2010/main" val="1948103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2730012"/>
                    </a:ext>
                  </a:extLst>
                </a:gridCol>
                <a:gridCol w="658368">
                  <a:extLst>
                    <a:ext uri="{9D8B030D-6E8A-4147-A177-3AD203B41FA5}">
                      <a16:colId xmlns:a16="http://schemas.microsoft.com/office/drawing/2014/main" val="1209615609"/>
                    </a:ext>
                  </a:extLst>
                </a:gridCol>
                <a:gridCol w="658368">
                  <a:extLst>
                    <a:ext uri="{9D8B030D-6E8A-4147-A177-3AD203B41FA5}">
                      <a16:colId xmlns:a16="http://schemas.microsoft.com/office/drawing/2014/main" val="2986576348"/>
                    </a:ext>
                  </a:extLst>
                </a:gridCol>
                <a:gridCol w="658368">
                  <a:extLst>
                    <a:ext uri="{9D8B030D-6E8A-4147-A177-3AD203B41FA5}">
                      <a16:colId xmlns:a16="http://schemas.microsoft.com/office/drawing/2014/main" val="830107940"/>
                    </a:ext>
                  </a:extLst>
                </a:gridCol>
                <a:gridCol w="658368">
                  <a:extLst>
                    <a:ext uri="{9D8B030D-6E8A-4147-A177-3AD203B41FA5}">
                      <a16:colId xmlns:a16="http://schemas.microsoft.com/office/drawing/2014/main" val="1315507409"/>
                    </a:ext>
                  </a:extLst>
                </a:gridCol>
                <a:gridCol w="658368">
                  <a:extLst>
                    <a:ext uri="{9D8B030D-6E8A-4147-A177-3AD203B41FA5}">
                      <a16:colId xmlns:a16="http://schemas.microsoft.com/office/drawing/2014/main" val="1596596226"/>
                    </a:ext>
                  </a:extLst>
                </a:gridCol>
                <a:gridCol w="658368">
                  <a:extLst>
                    <a:ext uri="{9D8B030D-6E8A-4147-A177-3AD203B41FA5}">
                      <a16:colId xmlns:a16="http://schemas.microsoft.com/office/drawing/2014/main" val="633010762"/>
                    </a:ext>
                  </a:extLst>
                </a:gridCol>
                <a:gridCol w="658368">
                  <a:extLst>
                    <a:ext uri="{9D8B030D-6E8A-4147-A177-3AD203B41FA5}">
                      <a16:colId xmlns:a16="http://schemas.microsoft.com/office/drawing/2014/main" val="1328286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478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- 2019-12-08 09:00:00</a:t>
                      </a:r>
                      <a:r>
                        <a:rPr kumimoji="0" lang="en-US" sz="1000" b="0" i="0" u="none" strike="noStrike" kern="1200" cap="none" spc="0" normalizeH="0" baseline="0" noProof="0">
                          <a:ln>
                            <a:noFill/>
                          </a:ln>
                          <a:solidFill>
                            <a:prstClr val="black"/>
                          </a:solidFill>
                          <a:effectLst/>
                          <a:uLnTx/>
                          <a:uFillTx/>
                          <a:latin typeface="+mn-lt"/>
                          <a:ea typeface="+mn-ea"/>
                          <a:cs typeface="+mn-cs"/>
                        </a:rPr>
                        <a:t>
 It’s a Christmas Party here at COKE STUDIO! Panoorin natin ang performance nina Inigo Pascual and Ron Henley sa youtube.com/CokeStudioPH. Don’t forget to subscribe! #CokeStudioChristmasFeels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587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- 2019-12-01 09:00:01</a:t>
                      </a:r>
                      <a:r>
                        <a:rPr kumimoji="0" lang="en-US" sz="1000" b="0" i="0" u="none" strike="noStrike" kern="1200" cap="none" spc="0" normalizeH="0" baseline="0" noProof="0">
                          <a:ln>
                            <a:noFill/>
                          </a:ln>
                          <a:solidFill>
                            <a:prstClr val="black"/>
                          </a:solidFill>
                          <a:effectLst/>
                          <a:uLnTx/>
                          <a:uFillTx/>
                          <a:latin typeface="+mn-lt"/>
                          <a:ea typeface="+mn-ea"/>
                          <a:cs typeface="+mn-cs"/>
                        </a:rPr>
                        <a:t>
 The best time of the year is coming! Join Jollibee and friends as we welcome the holidays with a Jollitown Christmas Parade. Get a Jolly Kiddie Meal to collect and connect all 5 toys. Visit a Jollibee store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378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Jollibee - 2019-12-12 13:21:28</a:t>
                      </a:r>
                      <a:r>
                        <a:rPr kumimoji="0" lang="en-US" sz="1000" b="0" i="0" u="none" strike="noStrike" kern="1200" cap="none" spc="0" normalizeH="0" baseline="0" noProof="0">
                          <a:ln>
                            <a:noFill/>
                          </a:ln>
                          <a:solidFill>
                            <a:prstClr val="black"/>
                          </a:solidFill>
                          <a:effectLst/>
                          <a:uLnTx/>
                          <a:uFillTx/>
                          <a:latin typeface="+mn-lt"/>
                          <a:ea typeface="+mn-ea"/>
                          <a:cs typeface="+mn-cs"/>
                        </a:rPr>
                        <a:t>
 What a jolly way to close #SEAGames2019! Congratulations to Team Philippines for being the overall Champion, with 387 medals won.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85293377"/>
                  </a:ext>
                </a:extLst>
              </a:tr>
            </a:tbl>
          </a:graphicData>
        </a:graphic>
      </p:graphicFrame>
      <p:sp>
        <p:nvSpPr>
          <p:cNvPr id="4" name="Text Placeholder 3">
            <a:extLst>
              <a:ext uri="{FF2B5EF4-FFF2-40B4-BE49-F238E27FC236}">
                <a16:creationId xmlns:a16="http://schemas.microsoft.com/office/drawing/2014/main" id="{FE85C07F-C2A3-44FE-95B2-8CFD4752D59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3341306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506</Words>
  <Application>Microsoft Office PowerPoint</Application>
  <PresentationFormat>On-screen Show (4:3)</PresentationFormat>
  <Paragraphs>269</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Facebook Own Posts Table | Coca-Cola PH - 1 of 7</vt:lpstr>
      <vt:lpstr>Facebook Own Posts Table | Coca-Cola PH - 2 of 7</vt:lpstr>
      <vt:lpstr>Facebook Own Posts Table | Coca-Cola PH - 3 of 7</vt:lpstr>
      <vt:lpstr>Facebook Own Posts Table | Coca-Cola PH - 4 of 7</vt:lpstr>
      <vt:lpstr>Facebook Own Posts Table | Coca-Cola PH - 5 of 7</vt:lpstr>
      <vt:lpstr>Facebook Own Posts Table | Coca-Cola PH - 6 of 7</vt:lpstr>
      <vt:lpstr>Facebook Own Posts Table | Coca-Cola PH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Coca-Cola PH - 1 of 7</dc:title>
  <dc:creator>Frederik Peiniger</dc:creator>
  <cp:lastModifiedBy>Frederik Peiniger</cp:lastModifiedBy>
  <cp:revision>1</cp:revision>
  <dcterms:created xsi:type="dcterms:W3CDTF">2020-01-06T06:28:58Z</dcterms:created>
  <dcterms:modified xsi:type="dcterms:W3CDTF">2020-01-06T06:31:09Z</dcterms:modified>
</cp:coreProperties>
</file>