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2D6C2-375C-47C4-B1A5-38BDF7B8A49D}"/>
              </a:ext>
            </a:extLst>
          </p:cNvPr>
          <p:cNvSpPr>
            <a:spLocks noGrp="1"/>
          </p:cNvSpPr>
          <p:nvPr>
            <p:ph type="title"/>
          </p:nvPr>
        </p:nvSpPr>
        <p:spPr/>
        <p:txBody>
          <a:bodyPr/>
          <a:lstStyle/>
          <a:p>
            <a:r>
              <a:rPr lang="en-US"/>
              <a:t>Overall FB, TW, IG: Posts Table | Coca-Cola PH Owned - 1 of 6</a:t>
            </a:r>
          </a:p>
        </p:txBody>
      </p:sp>
      <p:graphicFrame>
        <p:nvGraphicFramePr>
          <p:cNvPr id="5" name="Table Placeholder 4">
            <a:extLst>
              <a:ext uri="{FF2B5EF4-FFF2-40B4-BE49-F238E27FC236}">
                <a16:creationId xmlns:a16="http://schemas.microsoft.com/office/drawing/2014/main" id="{FA190CB8-ED89-44E0-9969-E3E4FAAF239E}"/>
              </a:ext>
            </a:extLst>
          </p:cNvPr>
          <p:cNvGraphicFramePr>
            <a:graphicFrameLocks noGrp="1"/>
          </p:cNvGraphicFramePr>
          <p:nvPr>
            <p:ph type="tbl" sz="quarter" idx="13"/>
            <p:extLst>
              <p:ext uri="{D42A27DB-BD31-4B8C-83A1-F6EECF244321}">
                <p14:modId xmlns:p14="http://schemas.microsoft.com/office/powerpoint/2010/main" val="2722029565"/>
              </p:ext>
            </p:extLst>
          </p:nvPr>
        </p:nvGraphicFramePr>
        <p:xfrm>
          <a:off x="457200" y="1731963"/>
          <a:ext cx="8229600" cy="38100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236277170"/>
                    </a:ext>
                  </a:extLst>
                </a:gridCol>
                <a:gridCol w="822960">
                  <a:extLst>
                    <a:ext uri="{9D8B030D-6E8A-4147-A177-3AD203B41FA5}">
                      <a16:colId xmlns:a16="http://schemas.microsoft.com/office/drawing/2014/main" val="3674338663"/>
                    </a:ext>
                  </a:extLst>
                </a:gridCol>
                <a:gridCol w="822960">
                  <a:extLst>
                    <a:ext uri="{9D8B030D-6E8A-4147-A177-3AD203B41FA5}">
                      <a16:colId xmlns:a16="http://schemas.microsoft.com/office/drawing/2014/main" val="1751794968"/>
                    </a:ext>
                  </a:extLst>
                </a:gridCol>
                <a:gridCol w="822960">
                  <a:extLst>
                    <a:ext uri="{9D8B030D-6E8A-4147-A177-3AD203B41FA5}">
                      <a16:colId xmlns:a16="http://schemas.microsoft.com/office/drawing/2014/main" val="2306921064"/>
                    </a:ext>
                  </a:extLst>
                </a:gridCol>
                <a:gridCol w="822960">
                  <a:extLst>
                    <a:ext uri="{9D8B030D-6E8A-4147-A177-3AD203B41FA5}">
                      <a16:colId xmlns:a16="http://schemas.microsoft.com/office/drawing/2014/main" val="851640428"/>
                    </a:ext>
                  </a:extLst>
                </a:gridCol>
                <a:gridCol w="822960">
                  <a:extLst>
                    <a:ext uri="{9D8B030D-6E8A-4147-A177-3AD203B41FA5}">
                      <a16:colId xmlns:a16="http://schemas.microsoft.com/office/drawing/2014/main" val="35887528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537641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- 2019-09-08 09:00:01</a:t>
                      </a:r>
                      <a:r>
                        <a:rPr kumimoji="0" lang="en-US" sz="1000" b="0" i="0" u="none" strike="noStrike" kern="1200" cap="none" spc="0" normalizeH="0" baseline="0" noProof="0">
                          <a:ln>
                            <a:noFill/>
                          </a:ln>
                          <a:solidFill>
                            <a:prstClr val="black"/>
                          </a:solidFill>
                          <a:effectLst/>
                          <a:uLnTx/>
                          <a:uFillTx/>
                          <a:latin typeface="+mn-lt"/>
                          <a:ea typeface="+mn-ea"/>
                          <a:cs typeface="+mn-cs"/>
                        </a:rPr>
                        <a:t>
 Mapapanood n’yo na sina Inigo Pascual at Ron Henley sa first episode ng COKE STUDIO Season 3! Watch it on the COKE STUDIO PH YouTube channel or on ABS-CBN, Saturday 10AM.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extLst>
                  <a:ext uri="{0D108BD9-81ED-4DB2-BD59-A6C34878D82A}">
                    <a16:rowId xmlns:a16="http://schemas.microsoft.com/office/drawing/2014/main" val="2617499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- 2019-09-23 12:00:40</a:t>
                      </a:r>
                      <a:r>
                        <a:rPr kumimoji="0" lang="en-US" sz="1000" b="0" i="0" u="none" strike="noStrike" kern="1200" cap="none" spc="0" normalizeH="0" baseline="0" noProof="0">
                          <a:ln>
                            <a:noFill/>
                          </a:ln>
                          <a:solidFill>
                            <a:prstClr val="black"/>
                          </a:solidFill>
                          <a:effectLst/>
                          <a:uLnTx/>
                          <a:uFillTx/>
                          <a:latin typeface="+mn-lt"/>
                          <a:ea typeface="+mn-ea"/>
                          <a:cs typeface="+mn-cs"/>
                        </a:rPr>
                        <a:t>
 We are transforming our products not only to sustain its life, but also to help in creating a sustainable future. Our commitment is to collect and recycle every bottle that we sell &amp; safely use at least 50% of recycled plastics back into our packaging; re-imagining our bottles so they can be used over and over again.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extLst>
                  <a:ext uri="{0D108BD9-81ED-4DB2-BD59-A6C34878D82A}">
                    <a16:rowId xmlns:a16="http://schemas.microsoft.com/office/drawing/2014/main" val="3247656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- 2019-09-17 09:00:01</a:t>
                      </a:r>
                      <a:r>
                        <a:rPr kumimoji="0" lang="en-US" sz="1000" b="0" i="0" u="none" strike="noStrike" kern="1200" cap="none" spc="0" normalizeH="0" baseline="0" noProof="0">
                          <a:ln>
                            <a:noFill/>
                          </a:ln>
                          <a:solidFill>
                            <a:prstClr val="black"/>
                          </a:solidFill>
                          <a:effectLst/>
                          <a:uLnTx/>
                          <a:uFillTx/>
                          <a:latin typeface="+mn-lt"/>
                          <a:ea typeface="+mn-ea"/>
                          <a:cs typeface="+mn-cs"/>
                        </a:rPr>
                        <a:t>
 Find out kung paano nabuo ang friendship ng Brisom and Silent Sanctuary through music! Panoorin ang 2nd episode ng COKE STUDIO Season 3 sa COKE STUDIO PH YouTube channel or on ABS-CBN, Saturday 10AM. #CokeStudioBrisomXSilentSanctuary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extLst>
                  <a:ext uri="{0D108BD9-81ED-4DB2-BD59-A6C34878D82A}">
                    <a16:rowId xmlns:a16="http://schemas.microsoft.com/office/drawing/2014/main" val="3620501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- 2019-09-24 09:00:01</a:t>
                      </a:r>
                      <a:r>
                        <a:rPr kumimoji="0" lang="en-US" sz="1000" b="0" i="0" u="none" strike="noStrike" kern="1200" cap="none" spc="0" normalizeH="0" baseline="0" noProof="0">
                          <a:ln>
                            <a:noFill/>
                          </a:ln>
                          <a:solidFill>
                            <a:prstClr val="black"/>
                          </a:solidFill>
                          <a:effectLst/>
                          <a:uLnTx/>
                          <a:uFillTx/>
                          <a:latin typeface="+mn-lt"/>
                          <a:ea typeface="+mn-ea"/>
                          <a:cs typeface="+mn-cs"/>
                        </a:rPr>
                        <a:t>
 Ihanda na ang mga luha dahil ang #feels this week featuring Morissette and St. Wolf ay para sa mga sawi, heartbroken, at malalamig na ang puso. #CokeStudioMorissetteXStWolf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a:t>
                      </a:r>
                    </a:p>
                  </a:txBody>
                  <a:tcPr/>
                </a:tc>
                <a:extLst>
                  <a:ext uri="{0D108BD9-81ED-4DB2-BD59-A6C34878D82A}">
                    <a16:rowId xmlns:a16="http://schemas.microsoft.com/office/drawing/2014/main" val="3027159492"/>
                  </a:ext>
                </a:extLst>
              </a:tr>
            </a:tbl>
          </a:graphicData>
        </a:graphic>
      </p:graphicFrame>
      <p:sp>
        <p:nvSpPr>
          <p:cNvPr id="4" name="Text Placeholder 3">
            <a:extLst>
              <a:ext uri="{FF2B5EF4-FFF2-40B4-BE49-F238E27FC236}">
                <a16:creationId xmlns:a16="http://schemas.microsoft.com/office/drawing/2014/main" id="{DD9CE24B-DCD5-445E-9CE2-EA0490D45CD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7962189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BD84-C1E9-4699-BB85-AAD562C7226B}"/>
              </a:ext>
            </a:extLst>
          </p:cNvPr>
          <p:cNvSpPr>
            <a:spLocks noGrp="1"/>
          </p:cNvSpPr>
          <p:nvPr>
            <p:ph type="title"/>
          </p:nvPr>
        </p:nvSpPr>
        <p:spPr/>
        <p:txBody>
          <a:bodyPr/>
          <a:lstStyle/>
          <a:p>
            <a:r>
              <a:rPr lang="en-US"/>
              <a:t>Overall FB, TW, IG: Posts Table | Coca-Cola PH Owned - 2 of 6</a:t>
            </a:r>
          </a:p>
        </p:txBody>
      </p:sp>
      <p:graphicFrame>
        <p:nvGraphicFramePr>
          <p:cNvPr id="5" name="Table Placeholder 4">
            <a:extLst>
              <a:ext uri="{FF2B5EF4-FFF2-40B4-BE49-F238E27FC236}">
                <a16:creationId xmlns:a16="http://schemas.microsoft.com/office/drawing/2014/main" id="{63818324-3461-4F5A-8B44-F75177E0BA6F}"/>
              </a:ext>
            </a:extLst>
          </p:cNvPr>
          <p:cNvGraphicFramePr>
            <a:graphicFrameLocks noGrp="1"/>
          </p:cNvGraphicFramePr>
          <p:nvPr>
            <p:ph type="tbl" sz="quarter" idx="13"/>
            <p:extLst>
              <p:ext uri="{D42A27DB-BD31-4B8C-83A1-F6EECF244321}">
                <p14:modId xmlns:p14="http://schemas.microsoft.com/office/powerpoint/2010/main" val="80711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39655617"/>
                    </a:ext>
                  </a:extLst>
                </a:gridCol>
                <a:gridCol w="822960">
                  <a:extLst>
                    <a:ext uri="{9D8B030D-6E8A-4147-A177-3AD203B41FA5}">
                      <a16:colId xmlns:a16="http://schemas.microsoft.com/office/drawing/2014/main" val="4270760880"/>
                    </a:ext>
                  </a:extLst>
                </a:gridCol>
                <a:gridCol w="822960">
                  <a:extLst>
                    <a:ext uri="{9D8B030D-6E8A-4147-A177-3AD203B41FA5}">
                      <a16:colId xmlns:a16="http://schemas.microsoft.com/office/drawing/2014/main" val="3526369734"/>
                    </a:ext>
                  </a:extLst>
                </a:gridCol>
                <a:gridCol w="822960">
                  <a:extLst>
                    <a:ext uri="{9D8B030D-6E8A-4147-A177-3AD203B41FA5}">
                      <a16:colId xmlns:a16="http://schemas.microsoft.com/office/drawing/2014/main" val="2312019211"/>
                    </a:ext>
                  </a:extLst>
                </a:gridCol>
                <a:gridCol w="822960">
                  <a:extLst>
                    <a:ext uri="{9D8B030D-6E8A-4147-A177-3AD203B41FA5}">
                      <a16:colId xmlns:a16="http://schemas.microsoft.com/office/drawing/2014/main" val="629056533"/>
                    </a:ext>
                  </a:extLst>
                </a:gridCol>
                <a:gridCol w="822960">
                  <a:extLst>
                    <a:ext uri="{9D8B030D-6E8A-4147-A177-3AD203B41FA5}">
                      <a16:colId xmlns:a16="http://schemas.microsoft.com/office/drawing/2014/main" val="2561468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89682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10:30:00</a:t>
                      </a:r>
                      <a:r>
                        <a:rPr kumimoji="0" lang="en-US" sz="1000" b="0" i="0" u="none" strike="noStrike" kern="1200" cap="none" spc="0" normalizeH="0" baseline="0" noProof="0">
                          <a:ln>
                            <a:noFill/>
                          </a:ln>
                          <a:solidFill>
                            <a:prstClr val="black"/>
                          </a:solidFill>
                          <a:effectLst/>
                          <a:uLnTx/>
                          <a:uFillTx/>
                          <a:latin typeface="+mn-lt"/>
                          <a:ea typeface="+mn-ea"/>
                          <a:cs typeface="+mn-cs"/>
                        </a:rPr>
                        <a:t>
 LSS ka na ba sa original collab song ng Brisom and Silent Sanctuary? Watch their COKE STUDIO episode by clicking the link below. #CokeStudioBrisomXSilentSanctuary #CokeStudioMyFeels
Watch the full performance here! youtu.be/-YI8a6F_1EM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extLst>
                  <a:ext uri="{0D108BD9-81ED-4DB2-BD59-A6C34878D82A}">
                    <a16:rowId xmlns:a16="http://schemas.microsoft.com/office/drawing/2014/main" val="4214504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- 2019-09-28 10:30:00</a:t>
                      </a:r>
                      <a:r>
                        <a:rPr kumimoji="0" lang="en-US" sz="1000" b="0" i="0" u="none" strike="noStrike" kern="1200" cap="none" spc="0" normalizeH="0" baseline="0" noProof="0">
                          <a:ln>
                            <a:noFill/>
                          </a:ln>
                          <a:solidFill>
                            <a:prstClr val="black"/>
                          </a:solidFill>
                          <a:effectLst/>
                          <a:uLnTx/>
                          <a:uFillTx/>
                          <a:latin typeface="+mn-lt"/>
                          <a:ea typeface="+mn-ea"/>
                          <a:cs typeface="+mn-cs"/>
                        </a:rPr>
                        <a:t>
 Napasayaw ka rin ba sa cover ni Morissette of St. Wolf’s “Papara”? Watch this performance and more sa COKE STUDIO PH YouTube channel! #CokeStudioMorissetteXStWolf
Click the link so you can watch it now: youtu.be/3OMuvvlN4R4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54528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Gusto mo ba'ng mapanood ang cover ni Inigo Pascual ng “Hagdan” ni Ron Henley? Click the link below to watch the full episode!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extLst>
                  <a:ext uri="{0D108BD9-81ED-4DB2-BD59-A6C34878D82A}">
                    <a16:rowId xmlns:a16="http://schemas.microsoft.com/office/drawing/2014/main" val="140815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- 2019-09-10 18:45:34</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ways to do good, but at COCA-COLA, we never settle for less. We #GoBeyondGood because there is still more to be done—from helping conserve water, to recycling plastics, to empowering women all over the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535707846"/>
                  </a:ext>
                </a:extLst>
              </a:tr>
            </a:tbl>
          </a:graphicData>
        </a:graphic>
      </p:graphicFrame>
      <p:sp>
        <p:nvSpPr>
          <p:cNvPr id="4" name="Text Placeholder 3">
            <a:extLst>
              <a:ext uri="{FF2B5EF4-FFF2-40B4-BE49-F238E27FC236}">
                <a16:creationId xmlns:a16="http://schemas.microsoft.com/office/drawing/2014/main" id="{D4D3A512-148A-4CEC-AF62-9667975FE4C1}"/>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703259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A41C0-8612-476F-805A-8A897782E0DE}"/>
              </a:ext>
            </a:extLst>
          </p:cNvPr>
          <p:cNvSpPr>
            <a:spLocks noGrp="1"/>
          </p:cNvSpPr>
          <p:nvPr>
            <p:ph type="title"/>
          </p:nvPr>
        </p:nvSpPr>
        <p:spPr/>
        <p:txBody>
          <a:bodyPr/>
          <a:lstStyle/>
          <a:p>
            <a:r>
              <a:rPr lang="en-US"/>
              <a:t>Overall FB, TW, IG: Posts Table | Coca-Cola PH Owned - 3 of 6</a:t>
            </a:r>
          </a:p>
        </p:txBody>
      </p:sp>
      <p:graphicFrame>
        <p:nvGraphicFramePr>
          <p:cNvPr id="5" name="Table Placeholder 4">
            <a:extLst>
              <a:ext uri="{FF2B5EF4-FFF2-40B4-BE49-F238E27FC236}">
                <a16:creationId xmlns:a16="http://schemas.microsoft.com/office/drawing/2014/main" id="{65300B22-D55B-467C-9593-BAA0E5FD7C78}"/>
              </a:ext>
            </a:extLst>
          </p:cNvPr>
          <p:cNvGraphicFramePr>
            <a:graphicFrameLocks noGrp="1"/>
          </p:cNvGraphicFramePr>
          <p:nvPr>
            <p:ph type="tbl" sz="quarter" idx="13"/>
            <p:extLst>
              <p:ext uri="{D42A27DB-BD31-4B8C-83A1-F6EECF244321}">
                <p14:modId xmlns:p14="http://schemas.microsoft.com/office/powerpoint/2010/main" val="2415572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1812742"/>
                    </a:ext>
                  </a:extLst>
                </a:gridCol>
                <a:gridCol w="822960">
                  <a:extLst>
                    <a:ext uri="{9D8B030D-6E8A-4147-A177-3AD203B41FA5}">
                      <a16:colId xmlns:a16="http://schemas.microsoft.com/office/drawing/2014/main" val="2044320394"/>
                    </a:ext>
                  </a:extLst>
                </a:gridCol>
                <a:gridCol w="822960">
                  <a:extLst>
                    <a:ext uri="{9D8B030D-6E8A-4147-A177-3AD203B41FA5}">
                      <a16:colId xmlns:a16="http://schemas.microsoft.com/office/drawing/2014/main" val="886697341"/>
                    </a:ext>
                  </a:extLst>
                </a:gridCol>
                <a:gridCol w="822960">
                  <a:extLst>
                    <a:ext uri="{9D8B030D-6E8A-4147-A177-3AD203B41FA5}">
                      <a16:colId xmlns:a16="http://schemas.microsoft.com/office/drawing/2014/main" val="1644182626"/>
                    </a:ext>
                  </a:extLst>
                </a:gridCol>
                <a:gridCol w="822960">
                  <a:extLst>
                    <a:ext uri="{9D8B030D-6E8A-4147-A177-3AD203B41FA5}">
                      <a16:colId xmlns:a16="http://schemas.microsoft.com/office/drawing/2014/main" val="2058428132"/>
                    </a:ext>
                  </a:extLst>
                </a:gridCol>
                <a:gridCol w="822960">
                  <a:extLst>
                    <a:ext uri="{9D8B030D-6E8A-4147-A177-3AD203B41FA5}">
                      <a16:colId xmlns:a16="http://schemas.microsoft.com/office/drawing/2014/main" val="3793038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35712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Mapapanood mo ang buong performance ni Ron Henley plus ang buong kwento ng episode nila ni Inigo Pascual when you click the link below! Subscribe na and watch it now.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44282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- 2019-09-28 10:30:00</a:t>
                      </a:r>
                      <a:r>
                        <a:rPr kumimoji="0" lang="en-US" sz="1000" b="0" i="0" u="none" strike="noStrike" kern="1200" cap="none" spc="0" normalizeH="0" baseline="0" noProof="0">
                          <a:ln>
                            <a:noFill/>
                          </a:ln>
                          <a:solidFill>
                            <a:prstClr val="black"/>
                          </a:solidFill>
                          <a:effectLst/>
                          <a:uLnTx/>
                          <a:uFillTx/>
                          <a:latin typeface="+mn-lt"/>
                          <a:ea typeface="+mn-ea"/>
                          <a:cs typeface="+mn-cs"/>
                        </a:rPr>
                        <a:t>
 Iniwan ka na ba sa kawalan? If yes, then makakarelate ka dito! Panoorin na ang COKE STUDIO episode nila by clicking the link below. #CokeStudioMorissetteXStWolf
Watch the full performance here! youtu.be/OkaJCtD_yVc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extLst>
                  <a:ext uri="{0D108BD9-81ED-4DB2-BD59-A6C34878D82A}">
                    <a16:rowId xmlns:a16="http://schemas.microsoft.com/office/drawing/2014/main" val="392956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- 2019-09-28 10:30:00</a:t>
                      </a:r>
                      <a:r>
                        <a:rPr kumimoji="0" lang="en-US" sz="1000" b="0" i="0" u="none" strike="noStrike" kern="1200" cap="none" spc="0" normalizeH="0" baseline="0" noProof="0">
                          <a:ln>
                            <a:noFill/>
                          </a:ln>
                          <a:solidFill>
                            <a:prstClr val="black"/>
                          </a:solidFill>
                          <a:effectLst/>
                          <a:uLnTx/>
                          <a:uFillTx/>
                          <a:latin typeface="+mn-lt"/>
                          <a:ea typeface="+mn-ea"/>
                          <a:cs typeface="+mn-cs"/>
                        </a:rPr>
                        <a:t>
 Ganito rin ba ang feeling mo nung na-heartbroken ka? Watch our COKE STUDIO Season 3 episode para sa mga sawi! This Saturday na, 10AM on ABS-CBN. #CokeStudioMorissetteXStWolf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extLst>
                  <a:ext uri="{0D108BD9-81ED-4DB2-BD59-A6C34878D82A}">
                    <a16:rowId xmlns:a16="http://schemas.microsoft.com/office/drawing/2014/main" val="4152696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Want to know what happened next? Click the link below para mapanood ang first episode ng COKE STUDIO Season 3 featuring Inigo Pascual and Ron Henley!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2729829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- 2019-09-14 10:30:00</a:t>
                      </a:r>
                      <a:r>
                        <a:rPr kumimoji="0" lang="en-US" sz="1000" b="0" i="0" u="none" strike="noStrike" kern="1200" cap="none" spc="0" normalizeH="0" baseline="0" noProof="0">
                          <a:ln>
                            <a:noFill/>
                          </a:ln>
                          <a:solidFill>
                            <a:prstClr val="black"/>
                          </a:solidFill>
                          <a:effectLst/>
                          <a:uLnTx/>
                          <a:uFillTx/>
                          <a:latin typeface="+mn-lt"/>
                          <a:ea typeface="+mn-ea"/>
                          <a:cs typeface="+mn-cs"/>
                        </a:rPr>
                        <a:t>
 Mapapakinggan mo na ang original collab song nina Inigo Pascual and Ron Henley when you watch the first episode of COKE STUDIO Season 3! All you have to do is click the link below. #CokeStudioInigoXRon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1062253993"/>
                  </a:ext>
                </a:extLst>
              </a:tr>
            </a:tbl>
          </a:graphicData>
        </a:graphic>
      </p:graphicFrame>
      <p:sp>
        <p:nvSpPr>
          <p:cNvPr id="4" name="Text Placeholder 3">
            <a:extLst>
              <a:ext uri="{FF2B5EF4-FFF2-40B4-BE49-F238E27FC236}">
                <a16:creationId xmlns:a16="http://schemas.microsoft.com/office/drawing/2014/main" id="{30F60057-6601-43CC-A1C7-93B50B8A60CE}"/>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35788616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4F49C-6F07-43B7-B499-869EE4C7D851}"/>
              </a:ext>
            </a:extLst>
          </p:cNvPr>
          <p:cNvSpPr>
            <a:spLocks noGrp="1"/>
          </p:cNvSpPr>
          <p:nvPr>
            <p:ph type="title"/>
          </p:nvPr>
        </p:nvSpPr>
        <p:spPr/>
        <p:txBody>
          <a:bodyPr/>
          <a:lstStyle/>
          <a:p>
            <a:r>
              <a:rPr lang="en-US"/>
              <a:t>Overall FB, TW, IG: Posts Table | Coca-Cola PH Owned - 4 of 6</a:t>
            </a:r>
          </a:p>
        </p:txBody>
      </p:sp>
      <p:graphicFrame>
        <p:nvGraphicFramePr>
          <p:cNvPr id="5" name="Table Placeholder 4">
            <a:extLst>
              <a:ext uri="{FF2B5EF4-FFF2-40B4-BE49-F238E27FC236}">
                <a16:creationId xmlns:a16="http://schemas.microsoft.com/office/drawing/2014/main" id="{02E2887A-F2C6-4AA7-9C58-440BE3894794}"/>
              </a:ext>
            </a:extLst>
          </p:cNvPr>
          <p:cNvGraphicFramePr>
            <a:graphicFrameLocks noGrp="1"/>
          </p:cNvGraphicFramePr>
          <p:nvPr>
            <p:ph type="tbl" sz="quarter" idx="13"/>
            <p:extLst>
              <p:ext uri="{D42A27DB-BD31-4B8C-83A1-F6EECF244321}">
                <p14:modId xmlns:p14="http://schemas.microsoft.com/office/powerpoint/2010/main" val="3935532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2944148"/>
                    </a:ext>
                  </a:extLst>
                </a:gridCol>
                <a:gridCol w="822960">
                  <a:extLst>
                    <a:ext uri="{9D8B030D-6E8A-4147-A177-3AD203B41FA5}">
                      <a16:colId xmlns:a16="http://schemas.microsoft.com/office/drawing/2014/main" val="3412947729"/>
                    </a:ext>
                  </a:extLst>
                </a:gridCol>
                <a:gridCol w="822960">
                  <a:extLst>
                    <a:ext uri="{9D8B030D-6E8A-4147-A177-3AD203B41FA5}">
                      <a16:colId xmlns:a16="http://schemas.microsoft.com/office/drawing/2014/main" val="936663638"/>
                    </a:ext>
                  </a:extLst>
                </a:gridCol>
                <a:gridCol w="822960">
                  <a:extLst>
                    <a:ext uri="{9D8B030D-6E8A-4147-A177-3AD203B41FA5}">
                      <a16:colId xmlns:a16="http://schemas.microsoft.com/office/drawing/2014/main" val="3579337460"/>
                    </a:ext>
                  </a:extLst>
                </a:gridCol>
                <a:gridCol w="822960">
                  <a:extLst>
                    <a:ext uri="{9D8B030D-6E8A-4147-A177-3AD203B41FA5}">
                      <a16:colId xmlns:a16="http://schemas.microsoft.com/office/drawing/2014/main" val="3891321040"/>
                    </a:ext>
                  </a:extLst>
                </a:gridCol>
                <a:gridCol w="822960">
                  <a:extLst>
                    <a:ext uri="{9D8B030D-6E8A-4147-A177-3AD203B41FA5}">
                      <a16:colId xmlns:a16="http://schemas.microsoft.com/office/drawing/2014/main" val="2823403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791513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10:30:00</a:t>
                      </a:r>
                      <a:r>
                        <a:rPr kumimoji="0" lang="en-US" sz="1000" b="0" i="0" u="none" strike="noStrike" kern="1200" cap="none" spc="0" normalizeH="0" baseline="0" noProof="0">
                          <a:ln>
                            <a:noFill/>
                          </a:ln>
                          <a:solidFill>
                            <a:prstClr val="black"/>
                          </a:solidFill>
                          <a:effectLst/>
                          <a:uLnTx/>
                          <a:uFillTx/>
                          <a:latin typeface="+mn-lt"/>
                          <a:ea typeface="+mn-ea"/>
                          <a:cs typeface="+mn-cs"/>
                        </a:rPr>
                        <a:t>
 Bakit nagulat si Superfan Mariah? Abangan ang susunod na episode ng COKE STUDIO this Saturday! #CokeStudioBrisomXSilentSanctuary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5523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- 2019-09-28 10:30:02</a:t>
                      </a:r>
                      <a:r>
                        <a:rPr kumimoji="0" lang="en-US" sz="1000" b="0" i="0" u="none" strike="noStrike" kern="1200" cap="none" spc="0" normalizeH="0" baseline="0" noProof="0">
                          <a:ln>
                            <a:noFill/>
                          </a:ln>
                          <a:solidFill>
                            <a:prstClr val="black"/>
                          </a:solidFill>
                          <a:effectLst/>
                          <a:uLnTx/>
                          <a:uFillTx/>
                          <a:latin typeface="+mn-lt"/>
                          <a:ea typeface="+mn-ea"/>
                          <a:cs typeface="+mn-cs"/>
                        </a:rPr>
                        <a:t>
 Isang maangas na version ng St. Wolf of “Panaginip” ang naghihintay sa inyo sa YouTube channel ng COKE STUDIO PH! #CokeStudioMorissetteXStWolf
Click the link so you can watch it now: youtu.be/gcQVqANFhTI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extLst>
                  <a:ext uri="{0D108BD9-81ED-4DB2-BD59-A6C34878D82A}">
                    <a16:rowId xmlns:a16="http://schemas.microsoft.com/office/drawing/2014/main" val="258026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10:30:01</a:t>
                      </a:r>
                      <a:r>
                        <a:rPr kumimoji="0" lang="en-US" sz="1000" b="0" i="0" u="none" strike="noStrike" kern="1200" cap="none" spc="0" normalizeH="0" baseline="0" noProof="0">
                          <a:ln>
                            <a:noFill/>
                          </a:ln>
                          <a:solidFill>
                            <a:prstClr val="black"/>
                          </a:solidFill>
                          <a:effectLst/>
                          <a:uLnTx/>
                          <a:uFillTx/>
                          <a:latin typeface="+mn-lt"/>
                          <a:ea typeface="+mn-ea"/>
                          <a:cs typeface="+mn-cs"/>
                        </a:rPr>
                        <a:t>
 Panoorin ang buong performance ng Silent Sanctuary as they cover Brisom’s “Balewala”. To watch the full episode on the COKE STUDIO PH YouTube channel, click mo lang yung link below! #CokeStudioBrisomXSilentSanctuary #CokeStudioMyFeels
Watch the full performance here! youtu.be/92SV1_cLTOo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extLst>
                  <a:ext uri="{0D108BD9-81ED-4DB2-BD59-A6C34878D82A}">
                    <a16:rowId xmlns:a16="http://schemas.microsoft.com/office/drawing/2014/main" val="3818009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- 2019-09-02 09:00:00</a:t>
                      </a:r>
                      <a:r>
                        <a:rPr kumimoji="0" lang="en-US" sz="1000" b="0" i="0" u="none" strike="noStrike" kern="1200" cap="none" spc="0" normalizeH="0" baseline="0" noProof="0">
                          <a:ln>
                            <a:noFill/>
                          </a:ln>
                          <a:solidFill>
                            <a:prstClr val="black"/>
                          </a:solidFill>
                          <a:effectLst/>
                          <a:uLnTx/>
                          <a:uFillTx/>
                          <a:latin typeface="+mn-lt"/>
                          <a:ea typeface="+mn-ea"/>
                          <a:cs typeface="+mn-cs"/>
                        </a:rPr>
                        <a:t>
 Basta may kasamang ice cold COCA-COLA ang BBQ na nakahain sa mesa, siguradong may moment na magagawa!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254673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- 2019-09-09 09:00:00</a:t>
                      </a:r>
                      <a:r>
                        <a:rPr kumimoji="0" lang="en-US" sz="1000" b="0" i="0" u="none" strike="noStrike" kern="1200" cap="none" spc="0" normalizeH="0" baseline="0" noProof="0">
                          <a:ln>
                            <a:noFill/>
                          </a:ln>
                          <a:solidFill>
                            <a:prstClr val="black"/>
                          </a:solidFill>
                          <a:effectLst/>
                          <a:uLnTx/>
                          <a:uFillTx/>
                          <a:latin typeface="+mn-lt"/>
                          <a:ea typeface="+mn-ea"/>
                          <a:cs typeface="+mn-cs"/>
                        </a:rPr>
                        <a:t>
 Inihaw na isda ang ulam? Ilabas na ang ice cold COCA-COLA at gawin mong moment ng biruan ang kainan! #GawinMongMoment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471151484"/>
                  </a:ext>
                </a:extLst>
              </a:tr>
            </a:tbl>
          </a:graphicData>
        </a:graphic>
      </p:graphicFrame>
      <p:sp>
        <p:nvSpPr>
          <p:cNvPr id="4" name="Text Placeholder 3">
            <a:extLst>
              <a:ext uri="{FF2B5EF4-FFF2-40B4-BE49-F238E27FC236}">
                <a16:creationId xmlns:a16="http://schemas.microsoft.com/office/drawing/2014/main" id="{2F507547-165E-4748-BEB2-E4261D2B3168}"/>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4894882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A3F0-87A4-486B-8222-B48154E78646}"/>
              </a:ext>
            </a:extLst>
          </p:cNvPr>
          <p:cNvSpPr>
            <a:spLocks noGrp="1"/>
          </p:cNvSpPr>
          <p:nvPr>
            <p:ph type="title"/>
          </p:nvPr>
        </p:nvSpPr>
        <p:spPr/>
        <p:txBody>
          <a:bodyPr/>
          <a:lstStyle/>
          <a:p>
            <a:r>
              <a:rPr lang="en-US"/>
              <a:t>Overall FB, TW, IG: Posts Table | Coca-Cola PH Owned - 5 of 6</a:t>
            </a:r>
          </a:p>
        </p:txBody>
      </p:sp>
      <p:graphicFrame>
        <p:nvGraphicFramePr>
          <p:cNvPr id="5" name="Table Placeholder 4">
            <a:extLst>
              <a:ext uri="{FF2B5EF4-FFF2-40B4-BE49-F238E27FC236}">
                <a16:creationId xmlns:a16="http://schemas.microsoft.com/office/drawing/2014/main" id="{2AFCD1D6-9055-42AC-90F7-8E074AD732B4}"/>
              </a:ext>
            </a:extLst>
          </p:cNvPr>
          <p:cNvGraphicFramePr>
            <a:graphicFrameLocks noGrp="1"/>
          </p:cNvGraphicFramePr>
          <p:nvPr>
            <p:ph type="tbl" sz="quarter" idx="13"/>
            <p:extLst>
              <p:ext uri="{D42A27DB-BD31-4B8C-83A1-F6EECF244321}">
                <p14:modId xmlns:p14="http://schemas.microsoft.com/office/powerpoint/2010/main" val="420785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0473094"/>
                    </a:ext>
                  </a:extLst>
                </a:gridCol>
                <a:gridCol w="822960">
                  <a:extLst>
                    <a:ext uri="{9D8B030D-6E8A-4147-A177-3AD203B41FA5}">
                      <a16:colId xmlns:a16="http://schemas.microsoft.com/office/drawing/2014/main" val="1613689340"/>
                    </a:ext>
                  </a:extLst>
                </a:gridCol>
                <a:gridCol w="822960">
                  <a:extLst>
                    <a:ext uri="{9D8B030D-6E8A-4147-A177-3AD203B41FA5}">
                      <a16:colId xmlns:a16="http://schemas.microsoft.com/office/drawing/2014/main" val="870770718"/>
                    </a:ext>
                  </a:extLst>
                </a:gridCol>
                <a:gridCol w="822960">
                  <a:extLst>
                    <a:ext uri="{9D8B030D-6E8A-4147-A177-3AD203B41FA5}">
                      <a16:colId xmlns:a16="http://schemas.microsoft.com/office/drawing/2014/main" val="2687239738"/>
                    </a:ext>
                  </a:extLst>
                </a:gridCol>
                <a:gridCol w="822960">
                  <a:extLst>
                    <a:ext uri="{9D8B030D-6E8A-4147-A177-3AD203B41FA5}">
                      <a16:colId xmlns:a16="http://schemas.microsoft.com/office/drawing/2014/main" val="2073359785"/>
                    </a:ext>
                  </a:extLst>
                </a:gridCol>
                <a:gridCol w="822960">
                  <a:extLst>
                    <a:ext uri="{9D8B030D-6E8A-4147-A177-3AD203B41FA5}">
                      <a16:colId xmlns:a16="http://schemas.microsoft.com/office/drawing/2014/main" val="2516305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125574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10:30:00</a:t>
                      </a:r>
                      <a:r>
                        <a:rPr kumimoji="0" lang="en-US" sz="1000" b="0" i="0" u="none" strike="noStrike" kern="1200" cap="none" spc="0" normalizeH="0" baseline="0" noProof="0">
                          <a:ln>
                            <a:noFill/>
                          </a:ln>
                          <a:solidFill>
                            <a:prstClr val="black"/>
                          </a:solidFill>
                          <a:effectLst/>
                          <a:uLnTx/>
                          <a:uFillTx/>
                          <a:latin typeface="+mn-lt"/>
                          <a:ea typeface="+mn-ea"/>
                          <a:cs typeface="+mn-cs"/>
                        </a:rPr>
                        <a:t>
 Kung hindi n’yo napanood ang performance nila sa ABS-CBN, you can still watch their COKE STUDIO episode on our YouTube channel! Just click the link below. #CokeStudioBrisomXSilentSanctuary #CokeStudioMyFeels
Watch the full performance here! youtu.be/rAxYjw9soUs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extLst>
                  <a:ext uri="{0D108BD9-81ED-4DB2-BD59-A6C34878D82A}">
                    <a16:rowId xmlns:a16="http://schemas.microsoft.com/office/drawing/2014/main" val="328044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- 2019-09-23 09:19:53</a:t>
                      </a:r>
                      <a:r>
                        <a:rPr kumimoji="0" lang="en-US" sz="1000" b="0" i="0" u="none" strike="noStrike" kern="1200" cap="none" spc="0" normalizeH="0" baseline="0" noProof="0">
                          <a:ln>
                            <a:noFill/>
                          </a:ln>
                          <a:solidFill>
                            <a:prstClr val="black"/>
                          </a:solidFill>
                          <a:effectLst/>
                          <a:uLnTx/>
                          <a:uFillTx/>
                          <a:latin typeface="+mn-lt"/>
                          <a:ea typeface="+mn-ea"/>
                          <a:cs typeface="+mn-cs"/>
                        </a:rPr>
                        <a:t>
 COKE STUDIO fans in Iloilo, rejoice! Dahil pupunta sina Janine Teñoso, Quest, and Abra sa Iloilo Sports Complex on September 28! See you there! #CokeStudioFeelsTrip #CokeStudioMyFeels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extLst>
                  <a:ext uri="{0D108BD9-81ED-4DB2-BD59-A6C34878D82A}">
                    <a16:rowId xmlns:a16="http://schemas.microsoft.com/office/drawing/2014/main" val="43986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- 2019-09-12 08:00:00</a:t>
                      </a:r>
                      <a:r>
                        <a:rPr kumimoji="0" lang="en-US" sz="1000" b="0" i="0" u="none" strike="noStrike" kern="1200" cap="none" spc="0" normalizeH="0" baseline="0" noProof="0">
                          <a:ln>
                            <a:noFill/>
                          </a:ln>
                          <a:solidFill>
                            <a:prstClr val="black"/>
                          </a:solidFill>
                          <a:effectLst/>
                          <a:uLnTx/>
                          <a:uFillTx/>
                          <a:latin typeface="+mn-lt"/>
                          <a:ea typeface="+mn-ea"/>
                          <a:cs typeface="+mn-cs"/>
                        </a:rPr>
                        <a:t>
 More than just creating refreshments, delivering them to more than 900,000 sari-sari stores and serving them to 63.1 million Filipinos, we want to help change the world and we won’t settle for less.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4284911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11:30:23</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this COCA-COLA bench is made out of 200 plastic bottles? This is just one of the many recycled materials that were sourced from our Coke Studio TuneCycle. #WorldWithoutWaste ♻️ #ICC2019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extLst>
                  <a:ext uri="{0D108BD9-81ED-4DB2-BD59-A6C34878D82A}">
                    <a16:rowId xmlns:a16="http://schemas.microsoft.com/office/drawing/2014/main" val="15277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- 2019-09-09 12:48:00</a:t>
                      </a:r>
                      <a:r>
                        <a:rPr kumimoji="0" lang="en-US" sz="1000" b="0" i="0" u="none" strike="noStrike" kern="1200" cap="none" spc="0" normalizeH="0" baseline="0" noProof="0">
                          <a:ln>
                            <a:noFill/>
                          </a:ln>
                          <a:solidFill>
                            <a:prstClr val="black"/>
                          </a:solidFill>
                          <a:effectLst/>
                          <a:uLnTx/>
                          <a:uFillTx/>
                          <a:latin typeface="+mn-lt"/>
                          <a:ea typeface="+mn-ea"/>
                          <a:cs typeface="+mn-cs"/>
                        </a:rPr>
                        <a:t>
 COCA-COLA is heading towards a #WorldWithoutWaste and we’re starting with Viva! Now made using 100% recycled plastic. And that’s just the beginning!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08612339"/>
                  </a:ext>
                </a:extLst>
              </a:tr>
            </a:tbl>
          </a:graphicData>
        </a:graphic>
      </p:graphicFrame>
      <p:sp>
        <p:nvSpPr>
          <p:cNvPr id="4" name="Text Placeholder 3">
            <a:extLst>
              <a:ext uri="{FF2B5EF4-FFF2-40B4-BE49-F238E27FC236}">
                <a16:creationId xmlns:a16="http://schemas.microsoft.com/office/drawing/2014/main" id="{EFACFAB3-F715-4CCE-997E-843FA81A5853}"/>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10123867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64F5B-EA52-4123-8638-17BBD933DFAC}"/>
              </a:ext>
            </a:extLst>
          </p:cNvPr>
          <p:cNvSpPr>
            <a:spLocks noGrp="1"/>
          </p:cNvSpPr>
          <p:nvPr>
            <p:ph type="title"/>
          </p:nvPr>
        </p:nvSpPr>
        <p:spPr/>
        <p:txBody>
          <a:bodyPr/>
          <a:lstStyle/>
          <a:p>
            <a:r>
              <a:rPr lang="en-US"/>
              <a:t>Overall FB, TW, IG: Posts Table | Coca-Cola PH Owned - 6 of 6</a:t>
            </a:r>
          </a:p>
        </p:txBody>
      </p:sp>
      <p:graphicFrame>
        <p:nvGraphicFramePr>
          <p:cNvPr id="5" name="Table Placeholder 4">
            <a:extLst>
              <a:ext uri="{FF2B5EF4-FFF2-40B4-BE49-F238E27FC236}">
                <a16:creationId xmlns:a16="http://schemas.microsoft.com/office/drawing/2014/main" id="{8DA2E66C-66BA-479B-8ACF-9563A20C5BF6}"/>
              </a:ext>
            </a:extLst>
          </p:cNvPr>
          <p:cNvGraphicFramePr>
            <a:graphicFrameLocks noGrp="1"/>
          </p:cNvGraphicFramePr>
          <p:nvPr>
            <p:ph type="tbl" sz="quarter" idx="13"/>
            <p:extLst>
              <p:ext uri="{D42A27DB-BD31-4B8C-83A1-F6EECF244321}">
                <p14:modId xmlns:p14="http://schemas.microsoft.com/office/powerpoint/2010/main" val="4232637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3042827"/>
                    </a:ext>
                  </a:extLst>
                </a:gridCol>
                <a:gridCol w="822960">
                  <a:extLst>
                    <a:ext uri="{9D8B030D-6E8A-4147-A177-3AD203B41FA5}">
                      <a16:colId xmlns:a16="http://schemas.microsoft.com/office/drawing/2014/main" val="1923078995"/>
                    </a:ext>
                  </a:extLst>
                </a:gridCol>
                <a:gridCol w="822960">
                  <a:extLst>
                    <a:ext uri="{9D8B030D-6E8A-4147-A177-3AD203B41FA5}">
                      <a16:colId xmlns:a16="http://schemas.microsoft.com/office/drawing/2014/main" val="1325399440"/>
                    </a:ext>
                  </a:extLst>
                </a:gridCol>
                <a:gridCol w="822960">
                  <a:extLst>
                    <a:ext uri="{9D8B030D-6E8A-4147-A177-3AD203B41FA5}">
                      <a16:colId xmlns:a16="http://schemas.microsoft.com/office/drawing/2014/main" val="980417783"/>
                    </a:ext>
                  </a:extLst>
                </a:gridCol>
                <a:gridCol w="822960">
                  <a:extLst>
                    <a:ext uri="{9D8B030D-6E8A-4147-A177-3AD203B41FA5}">
                      <a16:colId xmlns:a16="http://schemas.microsoft.com/office/drawing/2014/main" val="4188608978"/>
                    </a:ext>
                  </a:extLst>
                </a:gridCol>
                <a:gridCol w="822960">
                  <a:extLst>
                    <a:ext uri="{9D8B030D-6E8A-4147-A177-3AD203B41FA5}">
                      <a16:colId xmlns:a16="http://schemas.microsoft.com/office/drawing/2014/main" val="2362594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13648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 - 2019-09-14 10:10:06</a:t>
                      </a:r>
                      <a:r>
                        <a:rPr kumimoji="0" lang="en-US" sz="1000" b="0" i="0" u="none" strike="noStrike" kern="1200" cap="none" spc="0" normalizeH="0" baseline="0" noProof="0">
                          <a:ln>
                            <a:noFill/>
                          </a:ln>
                          <a:solidFill>
                            <a:prstClr val="black"/>
                          </a:solidFill>
                          <a:effectLst/>
                          <a:uLnTx/>
                          <a:uFillTx/>
                          <a:latin typeface="+mn-lt"/>
                          <a:ea typeface="+mn-ea"/>
                          <a:cs typeface="+mn-cs"/>
                        </a:rPr>
                        <a:t>
 Did you know na sakto ang episode na #CokeStudioInigoXRon sa birthday ni @InigoDPascual? 🎂🎉 Let’s all greet him today! #CokeStudioMyFeels https://t.co/1ZyOMEHf4n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Twitter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069454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Philippines - 2019-09-21 12:01:59</a:t>
                      </a:r>
                      <a:r>
                        <a:rPr kumimoji="0" lang="en-US" sz="1000" b="0" i="0" u="none" strike="noStrike" kern="1200" cap="none" spc="0" normalizeH="0" baseline="0" noProof="0">
                          <a:ln>
                            <a:noFill/>
                          </a:ln>
                          <a:solidFill>
                            <a:prstClr val="black"/>
                          </a:solidFill>
                          <a:effectLst/>
                          <a:uLnTx/>
                          <a:uFillTx/>
                          <a:latin typeface="+mn-lt"/>
                          <a:ea typeface="+mn-ea"/>
                          <a:cs typeface="+mn-cs"/>
                        </a:rPr>
                        <a:t>
 Thank you for joining us in today's International Coastal Cleanup activities! Cleaning our coastal area is just one of the many steps that we should take towards a #WorldWithoutWaste. Aside from ongoing recycling programs, COCA-COLA Philippines also aims to collect and recycle every bottle or can we sell by 2030. To know more about our upcoming projects, keep checking our social media pages! #ICC2019 #GoBeyondGood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4260032454"/>
                  </a:ext>
                </a:extLst>
              </a:tr>
            </a:tbl>
          </a:graphicData>
        </a:graphic>
      </p:graphicFrame>
      <p:sp>
        <p:nvSpPr>
          <p:cNvPr id="4" name="Text Placeholder 3">
            <a:extLst>
              <a:ext uri="{FF2B5EF4-FFF2-40B4-BE49-F238E27FC236}">
                <a16:creationId xmlns:a16="http://schemas.microsoft.com/office/drawing/2014/main" id="{4C7C87FE-2AFC-4718-BF58-7B3D7C783B75}"/>
              </a:ext>
            </a:extLst>
          </p:cNvPr>
          <p:cNvSpPr>
            <a:spLocks noGrp="1"/>
          </p:cNvSpPr>
          <p:nvPr>
            <p:ph type="body" sz="quarter" idx="14"/>
          </p:nvPr>
        </p:nvSpPr>
        <p:spPr/>
        <p:txBody>
          <a:bodyPr/>
          <a:lstStyle/>
          <a:p>
            <a:r>
              <a:rPr lang="en-US"/>
              <a:t>09/01/2019 - 09/30/2019</a:t>
            </a:r>
          </a:p>
        </p:txBody>
      </p:sp>
    </p:spTree>
    <p:extLst>
      <p:ext uri="{BB962C8B-B14F-4D97-AF65-F5344CB8AC3E}">
        <p14:creationId xmlns:p14="http://schemas.microsoft.com/office/powerpoint/2010/main" val="9649016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448</Words>
  <Application>Microsoft Office PowerPoint</Application>
  <PresentationFormat>On-screen Show (4:3)</PresentationFormat>
  <Paragraphs>198</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Overall FB, TW, IG: Posts Table | Coca-Cola PH Owned - 1 of 6</vt:lpstr>
      <vt:lpstr>Overall FB, TW, IG: Posts Table | Coca-Cola PH Owned - 2 of 6</vt:lpstr>
      <vt:lpstr>Overall FB, TW, IG: Posts Table | Coca-Cola PH Owned - 3 of 6</vt:lpstr>
      <vt:lpstr>Overall FB, TW, IG: Posts Table | Coca-Cola PH Owned - 4 of 6</vt:lpstr>
      <vt:lpstr>Overall FB, TW, IG: Posts Table | Coca-Cola PH Owned - 5 of 6</vt:lpstr>
      <vt:lpstr>Overall FB, TW, IG: Posts Table | Coca-Cola PH Owned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6</dc:title>
  <dc:creator>Frederik Peiniger</dc:creator>
  <cp:lastModifiedBy>Frederik Peiniger</cp:lastModifiedBy>
  <cp:revision>1</cp:revision>
  <dcterms:created xsi:type="dcterms:W3CDTF">2019-10-03T09:44:38Z</dcterms:created>
  <dcterms:modified xsi:type="dcterms:W3CDTF">2019-10-03T09:46:07Z</dcterms:modified>
</cp:coreProperties>
</file>