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0F6C8-088E-41EA-BA39-38CE1F8271C8}"/>
              </a:ext>
            </a:extLst>
          </p:cNvPr>
          <p:cNvSpPr>
            <a:spLocks noGrp="1"/>
          </p:cNvSpPr>
          <p:nvPr>
            <p:ph type="title"/>
          </p:nvPr>
        </p:nvSpPr>
        <p:spPr/>
        <p:txBody>
          <a:bodyPr/>
          <a:lstStyle/>
          <a:p>
            <a:r>
              <a:rPr lang="en-US"/>
              <a:t>Facebook Facebook: Content Performance | Coca-Cola PH Owned - 1 of 15</a:t>
            </a:r>
          </a:p>
        </p:txBody>
      </p:sp>
      <p:graphicFrame>
        <p:nvGraphicFramePr>
          <p:cNvPr id="5" name="Table Placeholder 4">
            <a:extLst>
              <a:ext uri="{FF2B5EF4-FFF2-40B4-BE49-F238E27FC236}">
                <a16:creationId xmlns:a16="http://schemas.microsoft.com/office/drawing/2014/main" id="{1C4B6E8B-577B-42D8-9FAB-E8C70F98BD79}"/>
              </a:ext>
            </a:extLst>
          </p:cNvPr>
          <p:cNvGraphicFramePr>
            <a:graphicFrameLocks noGrp="1"/>
          </p:cNvGraphicFramePr>
          <p:nvPr>
            <p:ph type="tbl" sz="quarter" idx="13"/>
            <p:extLst>
              <p:ext uri="{D42A27DB-BD31-4B8C-83A1-F6EECF244321}">
                <p14:modId xmlns:p14="http://schemas.microsoft.com/office/powerpoint/2010/main" val="915921491"/>
              </p:ext>
            </p:extLst>
          </p:nvPr>
        </p:nvGraphicFramePr>
        <p:xfrm>
          <a:off x="457200" y="1731963"/>
          <a:ext cx="8229600" cy="3779520"/>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19428163"/>
                    </a:ext>
                  </a:extLst>
                </a:gridCol>
                <a:gridCol w="1234440">
                  <a:extLst>
                    <a:ext uri="{9D8B030D-6E8A-4147-A177-3AD203B41FA5}">
                      <a16:colId xmlns:a16="http://schemas.microsoft.com/office/drawing/2014/main" val="3272224607"/>
                    </a:ext>
                  </a:extLst>
                </a:gridCol>
                <a:gridCol w="822960">
                  <a:extLst>
                    <a:ext uri="{9D8B030D-6E8A-4147-A177-3AD203B41FA5}">
                      <a16:colId xmlns:a16="http://schemas.microsoft.com/office/drawing/2014/main" val="3116661127"/>
                    </a:ext>
                  </a:extLst>
                </a:gridCol>
                <a:gridCol w="822960">
                  <a:extLst>
                    <a:ext uri="{9D8B030D-6E8A-4147-A177-3AD203B41FA5}">
                      <a16:colId xmlns:a16="http://schemas.microsoft.com/office/drawing/2014/main" val="1707207890"/>
                    </a:ext>
                  </a:extLst>
                </a:gridCol>
                <a:gridCol w="822960">
                  <a:extLst>
                    <a:ext uri="{9D8B030D-6E8A-4147-A177-3AD203B41FA5}">
                      <a16:colId xmlns:a16="http://schemas.microsoft.com/office/drawing/2014/main" val="3280616465"/>
                    </a:ext>
                  </a:extLst>
                </a:gridCol>
                <a:gridCol w="822960">
                  <a:extLst>
                    <a:ext uri="{9D8B030D-6E8A-4147-A177-3AD203B41FA5}">
                      <a16:colId xmlns:a16="http://schemas.microsoft.com/office/drawing/2014/main" val="4154589197"/>
                    </a:ext>
                  </a:extLst>
                </a:gridCol>
                <a:gridCol w="822960">
                  <a:extLst>
                    <a:ext uri="{9D8B030D-6E8A-4147-A177-3AD203B41FA5}">
                      <a16:colId xmlns:a16="http://schemas.microsoft.com/office/drawing/2014/main" val="2389562636"/>
                    </a:ext>
                  </a:extLst>
                </a:gridCol>
                <a:gridCol w="822960">
                  <a:extLst>
                    <a:ext uri="{9D8B030D-6E8A-4147-A177-3AD203B41FA5}">
                      <a16:colId xmlns:a16="http://schemas.microsoft.com/office/drawing/2014/main" val="2089480096"/>
                    </a:ext>
                  </a:extLst>
                </a:gridCol>
                <a:gridCol w="822960">
                  <a:extLst>
                    <a:ext uri="{9D8B030D-6E8A-4147-A177-3AD203B41FA5}">
                      <a16:colId xmlns:a16="http://schemas.microsoft.com/office/drawing/2014/main" val="404156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7303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- 2019-09-02 09:00:00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Basta may kasamang ice cold COCA-COLA ang BBQ na nakahain sa mesa, siguradong may moment na magagawa!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02375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- 2019-09-08 09:00:01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Heto na ang unang episode ng COKE STUDIO Season 3! One of them is a triple threat and the other one is Mr. Hagdan himself—make way for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10176569"/>
                  </a:ext>
                </a:extLst>
              </a:tr>
            </a:tbl>
          </a:graphicData>
        </a:graphic>
      </p:graphicFrame>
      <p:sp>
        <p:nvSpPr>
          <p:cNvPr id="4" name="Text Placeholder 3">
            <a:extLst>
              <a:ext uri="{FF2B5EF4-FFF2-40B4-BE49-F238E27FC236}">
                <a16:creationId xmlns:a16="http://schemas.microsoft.com/office/drawing/2014/main" id="{B9556AFB-4FF8-490A-B2CB-6B4F6EFB659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069901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1AFE5-D2CC-4864-9294-3178BD47A93F}"/>
              </a:ext>
            </a:extLst>
          </p:cNvPr>
          <p:cNvSpPr>
            <a:spLocks noGrp="1"/>
          </p:cNvSpPr>
          <p:nvPr>
            <p:ph type="title"/>
          </p:nvPr>
        </p:nvSpPr>
        <p:spPr/>
        <p:txBody>
          <a:bodyPr/>
          <a:lstStyle/>
          <a:p>
            <a:r>
              <a:rPr lang="en-US"/>
              <a:t>Facebook Facebook: Content Performance | Coca-Cola PH Owned - 2 of 15</a:t>
            </a:r>
          </a:p>
        </p:txBody>
      </p:sp>
      <p:graphicFrame>
        <p:nvGraphicFramePr>
          <p:cNvPr id="5" name="Table Placeholder 4">
            <a:extLst>
              <a:ext uri="{FF2B5EF4-FFF2-40B4-BE49-F238E27FC236}">
                <a16:creationId xmlns:a16="http://schemas.microsoft.com/office/drawing/2014/main" id="{90A2E9D8-A190-4DC3-B01C-B86AA84550B3}"/>
              </a:ext>
            </a:extLst>
          </p:cNvPr>
          <p:cNvGraphicFramePr>
            <a:graphicFrameLocks noGrp="1"/>
          </p:cNvGraphicFramePr>
          <p:nvPr>
            <p:ph type="tbl" sz="quarter" idx="13"/>
            <p:extLst>
              <p:ext uri="{D42A27DB-BD31-4B8C-83A1-F6EECF244321}">
                <p14:modId xmlns:p14="http://schemas.microsoft.com/office/powerpoint/2010/main" val="197614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96841050"/>
                    </a:ext>
                  </a:extLst>
                </a:gridCol>
                <a:gridCol w="1234440">
                  <a:extLst>
                    <a:ext uri="{9D8B030D-6E8A-4147-A177-3AD203B41FA5}">
                      <a16:colId xmlns:a16="http://schemas.microsoft.com/office/drawing/2014/main" val="444916362"/>
                    </a:ext>
                  </a:extLst>
                </a:gridCol>
                <a:gridCol w="822960">
                  <a:extLst>
                    <a:ext uri="{9D8B030D-6E8A-4147-A177-3AD203B41FA5}">
                      <a16:colId xmlns:a16="http://schemas.microsoft.com/office/drawing/2014/main" val="363627190"/>
                    </a:ext>
                  </a:extLst>
                </a:gridCol>
                <a:gridCol w="822960">
                  <a:extLst>
                    <a:ext uri="{9D8B030D-6E8A-4147-A177-3AD203B41FA5}">
                      <a16:colId xmlns:a16="http://schemas.microsoft.com/office/drawing/2014/main" val="2722301010"/>
                    </a:ext>
                  </a:extLst>
                </a:gridCol>
                <a:gridCol w="822960">
                  <a:extLst>
                    <a:ext uri="{9D8B030D-6E8A-4147-A177-3AD203B41FA5}">
                      <a16:colId xmlns:a16="http://schemas.microsoft.com/office/drawing/2014/main" val="2488581892"/>
                    </a:ext>
                  </a:extLst>
                </a:gridCol>
                <a:gridCol w="822960">
                  <a:extLst>
                    <a:ext uri="{9D8B030D-6E8A-4147-A177-3AD203B41FA5}">
                      <a16:colId xmlns:a16="http://schemas.microsoft.com/office/drawing/2014/main" val="584830766"/>
                    </a:ext>
                  </a:extLst>
                </a:gridCol>
                <a:gridCol w="822960">
                  <a:extLst>
                    <a:ext uri="{9D8B030D-6E8A-4147-A177-3AD203B41FA5}">
                      <a16:colId xmlns:a16="http://schemas.microsoft.com/office/drawing/2014/main" val="200229948"/>
                    </a:ext>
                  </a:extLst>
                </a:gridCol>
                <a:gridCol w="822960">
                  <a:extLst>
                    <a:ext uri="{9D8B030D-6E8A-4147-A177-3AD203B41FA5}">
                      <a16:colId xmlns:a16="http://schemas.microsoft.com/office/drawing/2014/main" val="2203558562"/>
                    </a:ext>
                  </a:extLst>
                </a:gridCol>
                <a:gridCol w="822960">
                  <a:extLst>
                    <a:ext uri="{9D8B030D-6E8A-4147-A177-3AD203B41FA5}">
                      <a16:colId xmlns:a16="http://schemas.microsoft.com/office/drawing/2014/main" val="1126023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8039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- 2019-09-08 09:00:01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Mapapanood n’yo na sina Inigo Pascual at Ron Henley sa first episode ng COKE STUDIO Season 3! Watch it on the COKE STUDIO PH YouTube channel or on ABS-CBN, Saturday 10AM.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54216082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62010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- 2019-09-08 09:06:56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91861418"/>
                  </a:ext>
                </a:extLst>
              </a:tr>
            </a:tbl>
          </a:graphicData>
        </a:graphic>
      </p:graphicFrame>
      <p:sp>
        <p:nvSpPr>
          <p:cNvPr id="4" name="Text Placeholder 3">
            <a:extLst>
              <a:ext uri="{FF2B5EF4-FFF2-40B4-BE49-F238E27FC236}">
                <a16:creationId xmlns:a16="http://schemas.microsoft.com/office/drawing/2014/main" id="{5AE8CB94-DFAD-4895-BBCD-089DDB1465E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51568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C13B-0ABD-4E01-9A1A-CCE502F03141}"/>
              </a:ext>
            </a:extLst>
          </p:cNvPr>
          <p:cNvSpPr>
            <a:spLocks noGrp="1"/>
          </p:cNvSpPr>
          <p:nvPr>
            <p:ph type="title"/>
          </p:nvPr>
        </p:nvSpPr>
        <p:spPr/>
        <p:txBody>
          <a:bodyPr/>
          <a:lstStyle/>
          <a:p>
            <a:r>
              <a:rPr lang="en-US"/>
              <a:t>Facebook Facebook: Content Performance | Coca-Cola PH Owned - 3 of 15</a:t>
            </a:r>
          </a:p>
        </p:txBody>
      </p:sp>
      <p:graphicFrame>
        <p:nvGraphicFramePr>
          <p:cNvPr id="5" name="Table Placeholder 4">
            <a:extLst>
              <a:ext uri="{FF2B5EF4-FFF2-40B4-BE49-F238E27FC236}">
                <a16:creationId xmlns:a16="http://schemas.microsoft.com/office/drawing/2014/main" id="{2D505445-E594-4141-935F-0510092E6F3B}"/>
              </a:ext>
            </a:extLst>
          </p:cNvPr>
          <p:cNvGraphicFramePr>
            <a:graphicFrameLocks noGrp="1"/>
          </p:cNvGraphicFramePr>
          <p:nvPr>
            <p:ph type="tbl" sz="quarter" idx="13"/>
            <p:extLst>
              <p:ext uri="{D42A27DB-BD31-4B8C-83A1-F6EECF244321}">
                <p14:modId xmlns:p14="http://schemas.microsoft.com/office/powerpoint/2010/main" val="48394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25340448"/>
                    </a:ext>
                  </a:extLst>
                </a:gridCol>
                <a:gridCol w="1234440">
                  <a:extLst>
                    <a:ext uri="{9D8B030D-6E8A-4147-A177-3AD203B41FA5}">
                      <a16:colId xmlns:a16="http://schemas.microsoft.com/office/drawing/2014/main" val="1575070703"/>
                    </a:ext>
                  </a:extLst>
                </a:gridCol>
                <a:gridCol w="822960">
                  <a:extLst>
                    <a:ext uri="{9D8B030D-6E8A-4147-A177-3AD203B41FA5}">
                      <a16:colId xmlns:a16="http://schemas.microsoft.com/office/drawing/2014/main" val="620149797"/>
                    </a:ext>
                  </a:extLst>
                </a:gridCol>
                <a:gridCol w="822960">
                  <a:extLst>
                    <a:ext uri="{9D8B030D-6E8A-4147-A177-3AD203B41FA5}">
                      <a16:colId xmlns:a16="http://schemas.microsoft.com/office/drawing/2014/main" val="2343223808"/>
                    </a:ext>
                  </a:extLst>
                </a:gridCol>
                <a:gridCol w="822960">
                  <a:extLst>
                    <a:ext uri="{9D8B030D-6E8A-4147-A177-3AD203B41FA5}">
                      <a16:colId xmlns:a16="http://schemas.microsoft.com/office/drawing/2014/main" val="2674021453"/>
                    </a:ext>
                  </a:extLst>
                </a:gridCol>
                <a:gridCol w="822960">
                  <a:extLst>
                    <a:ext uri="{9D8B030D-6E8A-4147-A177-3AD203B41FA5}">
                      <a16:colId xmlns:a16="http://schemas.microsoft.com/office/drawing/2014/main" val="909896803"/>
                    </a:ext>
                  </a:extLst>
                </a:gridCol>
                <a:gridCol w="822960">
                  <a:extLst>
                    <a:ext uri="{9D8B030D-6E8A-4147-A177-3AD203B41FA5}">
                      <a16:colId xmlns:a16="http://schemas.microsoft.com/office/drawing/2014/main" val="3426231113"/>
                    </a:ext>
                  </a:extLst>
                </a:gridCol>
                <a:gridCol w="822960">
                  <a:extLst>
                    <a:ext uri="{9D8B030D-6E8A-4147-A177-3AD203B41FA5}">
                      <a16:colId xmlns:a16="http://schemas.microsoft.com/office/drawing/2014/main" val="3608832422"/>
                    </a:ext>
                  </a:extLst>
                </a:gridCol>
                <a:gridCol w="822960">
                  <a:extLst>
                    <a:ext uri="{9D8B030D-6E8A-4147-A177-3AD203B41FA5}">
                      <a16:colId xmlns:a16="http://schemas.microsoft.com/office/drawing/2014/main" val="66129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604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- 2019-09-08 11:00:02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COCA-COLA is heading towards a #WorldWithoutWaste and we’re starting with Viva! Now made using 100% recycled plastic. And that’s just the beginning!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9076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Inihaw na isda ang ulam? Ilabas na ang ice cold COCA-COLA at gawin mong moment ng biruan ang kainan!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75151631"/>
                  </a:ext>
                </a:extLst>
              </a:tr>
            </a:tbl>
          </a:graphicData>
        </a:graphic>
      </p:graphicFrame>
      <p:sp>
        <p:nvSpPr>
          <p:cNvPr id="4" name="Text Placeholder 3">
            <a:extLst>
              <a:ext uri="{FF2B5EF4-FFF2-40B4-BE49-F238E27FC236}">
                <a16:creationId xmlns:a16="http://schemas.microsoft.com/office/drawing/2014/main" id="{FBF53908-A3B9-490D-8D04-641245824B2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288614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C6B42-51F6-4D2A-956D-1B09819D0B96}"/>
              </a:ext>
            </a:extLst>
          </p:cNvPr>
          <p:cNvSpPr>
            <a:spLocks noGrp="1"/>
          </p:cNvSpPr>
          <p:nvPr>
            <p:ph type="title"/>
          </p:nvPr>
        </p:nvSpPr>
        <p:spPr/>
        <p:txBody>
          <a:bodyPr/>
          <a:lstStyle/>
          <a:p>
            <a:r>
              <a:rPr lang="en-US"/>
              <a:t>Facebook Facebook: Content Performance | Coca-Cola PH Owned - 4 of 15</a:t>
            </a:r>
          </a:p>
        </p:txBody>
      </p:sp>
      <p:graphicFrame>
        <p:nvGraphicFramePr>
          <p:cNvPr id="5" name="Table Placeholder 4">
            <a:extLst>
              <a:ext uri="{FF2B5EF4-FFF2-40B4-BE49-F238E27FC236}">
                <a16:creationId xmlns:a16="http://schemas.microsoft.com/office/drawing/2014/main" id="{DAA8C390-CF96-4929-99B4-4D96B457CE9E}"/>
              </a:ext>
            </a:extLst>
          </p:cNvPr>
          <p:cNvGraphicFramePr>
            <a:graphicFrameLocks noGrp="1"/>
          </p:cNvGraphicFramePr>
          <p:nvPr>
            <p:ph type="tbl" sz="quarter" idx="13"/>
            <p:extLst>
              <p:ext uri="{D42A27DB-BD31-4B8C-83A1-F6EECF244321}">
                <p14:modId xmlns:p14="http://schemas.microsoft.com/office/powerpoint/2010/main" val="2435745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12032201"/>
                    </a:ext>
                  </a:extLst>
                </a:gridCol>
                <a:gridCol w="1234440">
                  <a:extLst>
                    <a:ext uri="{9D8B030D-6E8A-4147-A177-3AD203B41FA5}">
                      <a16:colId xmlns:a16="http://schemas.microsoft.com/office/drawing/2014/main" val="737350806"/>
                    </a:ext>
                  </a:extLst>
                </a:gridCol>
                <a:gridCol w="822960">
                  <a:extLst>
                    <a:ext uri="{9D8B030D-6E8A-4147-A177-3AD203B41FA5}">
                      <a16:colId xmlns:a16="http://schemas.microsoft.com/office/drawing/2014/main" val="3401622731"/>
                    </a:ext>
                  </a:extLst>
                </a:gridCol>
                <a:gridCol w="822960">
                  <a:extLst>
                    <a:ext uri="{9D8B030D-6E8A-4147-A177-3AD203B41FA5}">
                      <a16:colId xmlns:a16="http://schemas.microsoft.com/office/drawing/2014/main" val="2120318650"/>
                    </a:ext>
                  </a:extLst>
                </a:gridCol>
                <a:gridCol w="822960">
                  <a:extLst>
                    <a:ext uri="{9D8B030D-6E8A-4147-A177-3AD203B41FA5}">
                      <a16:colId xmlns:a16="http://schemas.microsoft.com/office/drawing/2014/main" val="3934665953"/>
                    </a:ext>
                  </a:extLst>
                </a:gridCol>
                <a:gridCol w="822960">
                  <a:extLst>
                    <a:ext uri="{9D8B030D-6E8A-4147-A177-3AD203B41FA5}">
                      <a16:colId xmlns:a16="http://schemas.microsoft.com/office/drawing/2014/main" val="2126530456"/>
                    </a:ext>
                  </a:extLst>
                </a:gridCol>
                <a:gridCol w="822960">
                  <a:extLst>
                    <a:ext uri="{9D8B030D-6E8A-4147-A177-3AD203B41FA5}">
                      <a16:colId xmlns:a16="http://schemas.microsoft.com/office/drawing/2014/main" val="2851781851"/>
                    </a:ext>
                  </a:extLst>
                </a:gridCol>
                <a:gridCol w="822960">
                  <a:extLst>
                    <a:ext uri="{9D8B030D-6E8A-4147-A177-3AD203B41FA5}">
                      <a16:colId xmlns:a16="http://schemas.microsoft.com/office/drawing/2014/main" val="684681916"/>
                    </a:ext>
                  </a:extLst>
                </a:gridCol>
                <a:gridCol w="822960">
                  <a:extLst>
                    <a:ext uri="{9D8B030D-6E8A-4147-A177-3AD203B41FA5}">
                      <a16:colId xmlns:a16="http://schemas.microsoft.com/office/drawing/2014/main" val="2688497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556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- 2019-09-09 12:48:00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COCA-COLA is heading towards a #WorldWithoutWaste and we’re starting with Viva! Now made using 100% recycled plastic. And that’s just the beginning!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0332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- 2019-09-10 17:41:12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than just refreshments, we want to make a difference in the communities we serve. That’s why we are a beverage company and so much more—you inspire us to always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74540526"/>
                  </a:ext>
                </a:extLst>
              </a:tr>
            </a:tbl>
          </a:graphicData>
        </a:graphic>
      </p:graphicFrame>
      <p:sp>
        <p:nvSpPr>
          <p:cNvPr id="4" name="Text Placeholder 3">
            <a:extLst>
              <a:ext uri="{FF2B5EF4-FFF2-40B4-BE49-F238E27FC236}">
                <a16:creationId xmlns:a16="http://schemas.microsoft.com/office/drawing/2014/main" id="{537B63B7-7278-4AC7-B446-C3653614946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092540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88219-A9BF-424C-AA7B-4904936663E3}"/>
              </a:ext>
            </a:extLst>
          </p:cNvPr>
          <p:cNvSpPr>
            <a:spLocks noGrp="1"/>
          </p:cNvSpPr>
          <p:nvPr>
            <p:ph type="title"/>
          </p:nvPr>
        </p:nvSpPr>
        <p:spPr/>
        <p:txBody>
          <a:bodyPr/>
          <a:lstStyle/>
          <a:p>
            <a:r>
              <a:rPr lang="en-US"/>
              <a:t>Facebook Facebook: Content Performance | Coca-Cola PH Owned - 5 of 15</a:t>
            </a:r>
          </a:p>
        </p:txBody>
      </p:sp>
      <p:graphicFrame>
        <p:nvGraphicFramePr>
          <p:cNvPr id="5" name="Table Placeholder 4">
            <a:extLst>
              <a:ext uri="{FF2B5EF4-FFF2-40B4-BE49-F238E27FC236}">
                <a16:creationId xmlns:a16="http://schemas.microsoft.com/office/drawing/2014/main" id="{6C39A52A-7CD6-4A19-BB5B-03464A4C978D}"/>
              </a:ext>
            </a:extLst>
          </p:cNvPr>
          <p:cNvGraphicFramePr>
            <a:graphicFrameLocks noGrp="1"/>
          </p:cNvGraphicFramePr>
          <p:nvPr>
            <p:ph type="tbl" sz="quarter" idx="13"/>
            <p:extLst>
              <p:ext uri="{D42A27DB-BD31-4B8C-83A1-F6EECF244321}">
                <p14:modId xmlns:p14="http://schemas.microsoft.com/office/powerpoint/2010/main" val="361260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57171145"/>
                    </a:ext>
                  </a:extLst>
                </a:gridCol>
                <a:gridCol w="1234440">
                  <a:extLst>
                    <a:ext uri="{9D8B030D-6E8A-4147-A177-3AD203B41FA5}">
                      <a16:colId xmlns:a16="http://schemas.microsoft.com/office/drawing/2014/main" val="512792260"/>
                    </a:ext>
                  </a:extLst>
                </a:gridCol>
                <a:gridCol w="822960">
                  <a:extLst>
                    <a:ext uri="{9D8B030D-6E8A-4147-A177-3AD203B41FA5}">
                      <a16:colId xmlns:a16="http://schemas.microsoft.com/office/drawing/2014/main" val="3052290133"/>
                    </a:ext>
                  </a:extLst>
                </a:gridCol>
                <a:gridCol w="822960">
                  <a:extLst>
                    <a:ext uri="{9D8B030D-6E8A-4147-A177-3AD203B41FA5}">
                      <a16:colId xmlns:a16="http://schemas.microsoft.com/office/drawing/2014/main" val="3140959453"/>
                    </a:ext>
                  </a:extLst>
                </a:gridCol>
                <a:gridCol w="822960">
                  <a:extLst>
                    <a:ext uri="{9D8B030D-6E8A-4147-A177-3AD203B41FA5}">
                      <a16:colId xmlns:a16="http://schemas.microsoft.com/office/drawing/2014/main" val="2875750651"/>
                    </a:ext>
                  </a:extLst>
                </a:gridCol>
                <a:gridCol w="822960">
                  <a:extLst>
                    <a:ext uri="{9D8B030D-6E8A-4147-A177-3AD203B41FA5}">
                      <a16:colId xmlns:a16="http://schemas.microsoft.com/office/drawing/2014/main" val="1869662682"/>
                    </a:ext>
                  </a:extLst>
                </a:gridCol>
                <a:gridCol w="822960">
                  <a:extLst>
                    <a:ext uri="{9D8B030D-6E8A-4147-A177-3AD203B41FA5}">
                      <a16:colId xmlns:a16="http://schemas.microsoft.com/office/drawing/2014/main" val="2647786504"/>
                    </a:ext>
                  </a:extLst>
                </a:gridCol>
                <a:gridCol w="822960">
                  <a:extLst>
                    <a:ext uri="{9D8B030D-6E8A-4147-A177-3AD203B41FA5}">
                      <a16:colId xmlns:a16="http://schemas.microsoft.com/office/drawing/2014/main" val="3871308582"/>
                    </a:ext>
                  </a:extLst>
                </a:gridCol>
                <a:gridCol w="822960">
                  <a:extLst>
                    <a:ext uri="{9D8B030D-6E8A-4147-A177-3AD203B41FA5}">
                      <a16:colId xmlns:a16="http://schemas.microsoft.com/office/drawing/2014/main" val="14658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7972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- 2019-09-10 18:42:03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than just creating refreshments, delivering them to more that 900,000 sari-sari stores and serving them to 1.4 million Filipinos, we want to help change the world and we won’t settle for less.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07453009"/>
                  </a:ext>
                </a:extLst>
              </a:tr>
            </a:tbl>
          </a:graphicData>
        </a:graphic>
      </p:graphicFrame>
      <p:sp>
        <p:nvSpPr>
          <p:cNvPr id="4" name="Text Placeholder 3">
            <a:extLst>
              <a:ext uri="{FF2B5EF4-FFF2-40B4-BE49-F238E27FC236}">
                <a16:creationId xmlns:a16="http://schemas.microsoft.com/office/drawing/2014/main" id="{CBC37B00-01A8-4D37-9740-87628D3FF0A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177978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F793-D57E-4DC8-B2BD-7561FB5C3DE5}"/>
              </a:ext>
            </a:extLst>
          </p:cNvPr>
          <p:cNvSpPr>
            <a:spLocks noGrp="1"/>
          </p:cNvSpPr>
          <p:nvPr>
            <p:ph type="title"/>
          </p:nvPr>
        </p:nvSpPr>
        <p:spPr/>
        <p:txBody>
          <a:bodyPr/>
          <a:lstStyle/>
          <a:p>
            <a:r>
              <a:rPr lang="en-US"/>
              <a:t>Facebook Facebook: Content Performance | Coca-Cola PH Owned - 6 of 15</a:t>
            </a:r>
          </a:p>
        </p:txBody>
      </p:sp>
      <p:graphicFrame>
        <p:nvGraphicFramePr>
          <p:cNvPr id="5" name="Table Placeholder 4">
            <a:extLst>
              <a:ext uri="{FF2B5EF4-FFF2-40B4-BE49-F238E27FC236}">
                <a16:creationId xmlns:a16="http://schemas.microsoft.com/office/drawing/2014/main" id="{E72A8DF5-7ABB-4856-9D04-0042DC4F0481}"/>
              </a:ext>
            </a:extLst>
          </p:cNvPr>
          <p:cNvGraphicFramePr>
            <a:graphicFrameLocks noGrp="1"/>
          </p:cNvGraphicFramePr>
          <p:nvPr>
            <p:ph type="tbl" sz="quarter" idx="13"/>
            <p:extLst>
              <p:ext uri="{D42A27DB-BD31-4B8C-83A1-F6EECF244321}">
                <p14:modId xmlns:p14="http://schemas.microsoft.com/office/powerpoint/2010/main" val="2126802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3579112"/>
                    </a:ext>
                  </a:extLst>
                </a:gridCol>
                <a:gridCol w="1234440">
                  <a:extLst>
                    <a:ext uri="{9D8B030D-6E8A-4147-A177-3AD203B41FA5}">
                      <a16:colId xmlns:a16="http://schemas.microsoft.com/office/drawing/2014/main" val="58544236"/>
                    </a:ext>
                  </a:extLst>
                </a:gridCol>
                <a:gridCol w="822960">
                  <a:extLst>
                    <a:ext uri="{9D8B030D-6E8A-4147-A177-3AD203B41FA5}">
                      <a16:colId xmlns:a16="http://schemas.microsoft.com/office/drawing/2014/main" val="1046414985"/>
                    </a:ext>
                  </a:extLst>
                </a:gridCol>
                <a:gridCol w="822960">
                  <a:extLst>
                    <a:ext uri="{9D8B030D-6E8A-4147-A177-3AD203B41FA5}">
                      <a16:colId xmlns:a16="http://schemas.microsoft.com/office/drawing/2014/main" val="3440083906"/>
                    </a:ext>
                  </a:extLst>
                </a:gridCol>
                <a:gridCol w="822960">
                  <a:extLst>
                    <a:ext uri="{9D8B030D-6E8A-4147-A177-3AD203B41FA5}">
                      <a16:colId xmlns:a16="http://schemas.microsoft.com/office/drawing/2014/main" val="3069262293"/>
                    </a:ext>
                  </a:extLst>
                </a:gridCol>
                <a:gridCol w="822960">
                  <a:extLst>
                    <a:ext uri="{9D8B030D-6E8A-4147-A177-3AD203B41FA5}">
                      <a16:colId xmlns:a16="http://schemas.microsoft.com/office/drawing/2014/main" val="4283968458"/>
                    </a:ext>
                  </a:extLst>
                </a:gridCol>
                <a:gridCol w="822960">
                  <a:extLst>
                    <a:ext uri="{9D8B030D-6E8A-4147-A177-3AD203B41FA5}">
                      <a16:colId xmlns:a16="http://schemas.microsoft.com/office/drawing/2014/main" val="3965655649"/>
                    </a:ext>
                  </a:extLst>
                </a:gridCol>
                <a:gridCol w="822960">
                  <a:extLst>
                    <a:ext uri="{9D8B030D-6E8A-4147-A177-3AD203B41FA5}">
                      <a16:colId xmlns:a16="http://schemas.microsoft.com/office/drawing/2014/main" val="2524750228"/>
                    </a:ext>
                  </a:extLst>
                </a:gridCol>
                <a:gridCol w="822960">
                  <a:extLst>
                    <a:ext uri="{9D8B030D-6E8A-4147-A177-3AD203B41FA5}">
                      <a16:colId xmlns:a16="http://schemas.microsoft.com/office/drawing/2014/main" val="287512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903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- 2019-09-10 18:45:34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There are many ways to do good, but at COCA-COLA, we never settle for less. We #GoBeyondGood because there is still more to be done—from helping conserve water, to recycling plastics, to empowering women all over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05404017"/>
                  </a:ext>
                </a:extLst>
              </a:tr>
            </a:tbl>
          </a:graphicData>
        </a:graphic>
      </p:graphicFrame>
      <p:sp>
        <p:nvSpPr>
          <p:cNvPr id="4" name="Text Placeholder 3">
            <a:extLst>
              <a:ext uri="{FF2B5EF4-FFF2-40B4-BE49-F238E27FC236}">
                <a16:creationId xmlns:a16="http://schemas.microsoft.com/office/drawing/2014/main" id="{2C6812AB-C61C-460B-9546-944594B5B6BB}"/>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87207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D927B-7ACE-42A2-B9E9-85ACEFDBE935}"/>
              </a:ext>
            </a:extLst>
          </p:cNvPr>
          <p:cNvSpPr>
            <a:spLocks noGrp="1"/>
          </p:cNvSpPr>
          <p:nvPr>
            <p:ph type="title"/>
          </p:nvPr>
        </p:nvSpPr>
        <p:spPr/>
        <p:txBody>
          <a:bodyPr/>
          <a:lstStyle/>
          <a:p>
            <a:r>
              <a:rPr lang="en-US"/>
              <a:t>Facebook Facebook: Content Performance | Coca-Cola PH Owned - 7 of 15</a:t>
            </a:r>
          </a:p>
        </p:txBody>
      </p:sp>
      <p:graphicFrame>
        <p:nvGraphicFramePr>
          <p:cNvPr id="5" name="Table Placeholder 4">
            <a:extLst>
              <a:ext uri="{FF2B5EF4-FFF2-40B4-BE49-F238E27FC236}">
                <a16:creationId xmlns:a16="http://schemas.microsoft.com/office/drawing/2014/main" id="{1B73D6B4-9D7B-4D1C-9BD4-C5C76A1F60B6}"/>
              </a:ext>
            </a:extLst>
          </p:cNvPr>
          <p:cNvGraphicFramePr>
            <a:graphicFrameLocks noGrp="1"/>
          </p:cNvGraphicFramePr>
          <p:nvPr>
            <p:ph type="tbl" sz="quarter" idx="13"/>
            <p:extLst>
              <p:ext uri="{D42A27DB-BD31-4B8C-83A1-F6EECF244321}">
                <p14:modId xmlns:p14="http://schemas.microsoft.com/office/powerpoint/2010/main" val="356881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42852947"/>
                    </a:ext>
                  </a:extLst>
                </a:gridCol>
                <a:gridCol w="1234440">
                  <a:extLst>
                    <a:ext uri="{9D8B030D-6E8A-4147-A177-3AD203B41FA5}">
                      <a16:colId xmlns:a16="http://schemas.microsoft.com/office/drawing/2014/main" val="4041611967"/>
                    </a:ext>
                  </a:extLst>
                </a:gridCol>
                <a:gridCol w="822960">
                  <a:extLst>
                    <a:ext uri="{9D8B030D-6E8A-4147-A177-3AD203B41FA5}">
                      <a16:colId xmlns:a16="http://schemas.microsoft.com/office/drawing/2014/main" val="1893695756"/>
                    </a:ext>
                  </a:extLst>
                </a:gridCol>
                <a:gridCol w="822960">
                  <a:extLst>
                    <a:ext uri="{9D8B030D-6E8A-4147-A177-3AD203B41FA5}">
                      <a16:colId xmlns:a16="http://schemas.microsoft.com/office/drawing/2014/main" val="2163650875"/>
                    </a:ext>
                  </a:extLst>
                </a:gridCol>
                <a:gridCol w="822960">
                  <a:extLst>
                    <a:ext uri="{9D8B030D-6E8A-4147-A177-3AD203B41FA5}">
                      <a16:colId xmlns:a16="http://schemas.microsoft.com/office/drawing/2014/main" val="1377285819"/>
                    </a:ext>
                  </a:extLst>
                </a:gridCol>
                <a:gridCol w="822960">
                  <a:extLst>
                    <a:ext uri="{9D8B030D-6E8A-4147-A177-3AD203B41FA5}">
                      <a16:colId xmlns:a16="http://schemas.microsoft.com/office/drawing/2014/main" val="3793955245"/>
                    </a:ext>
                  </a:extLst>
                </a:gridCol>
                <a:gridCol w="822960">
                  <a:extLst>
                    <a:ext uri="{9D8B030D-6E8A-4147-A177-3AD203B41FA5}">
                      <a16:colId xmlns:a16="http://schemas.microsoft.com/office/drawing/2014/main" val="1934218660"/>
                    </a:ext>
                  </a:extLst>
                </a:gridCol>
                <a:gridCol w="822960">
                  <a:extLst>
                    <a:ext uri="{9D8B030D-6E8A-4147-A177-3AD203B41FA5}">
                      <a16:colId xmlns:a16="http://schemas.microsoft.com/office/drawing/2014/main" val="929174053"/>
                    </a:ext>
                  </a:extLst>
                </a:gridCol>
                <a:gridCol w="822960">
                  <a:extLst>
                    <a:ext uri="{9D8B030D-6E8A-4147-A177-3AD203B41FA5}">
                      <a16:colId xmlns:a16="http://schemas.microsoft.com/office/drawing/2014/main" val="157491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36775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- 2019-09-11 11:34:21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than just creating refreshments, delivering them to more that 900,000 sari-sari stores and serving them to 63.1 million Filipinos, we want to help change the world and we won’t settle for less.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88906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- 2019-09-11 11:43:09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than just refreshments, we want to make a difference in the communities we serve. That’s why we are a beverage company and so much more—you inspire us to always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33009727"/>
                  </a:ext>
                </a:extLst>
              </a:tr>
            </a:tbl>
          </a:graphicData>
        </a:graphic>
      </p:graphicFrame>
      <p:sp>
        <p:nvSpPr>
          <p:cNvPr id="4" name="Text Placeholder 3">
            <a:extLst>
              <a:ext uri="{FF2B5EF4-FFF2-40B4-BE49-F238E27FC236}">
                <a16:creationId xmlns:a16="http://schemas.microsoft.com/office/drawing/2014/main" id="{56C9DCC2-EEF2-4E43-9B02-C34EC0CC0C54}"/>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755547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CF8E8-9FC8-4D95-A979-E8AF57A53334}"/>
              </a:ext>
            </a:extLst>
          </p:cNvPr>
          <p:cNvSpPr>
            <a:spLocks noGrp="1"/>
          </p:cNvSpPr>
          <p:nvPr>
            <p:ph type="title"/>
          </p:nvPr>
        </p:nvSpPr>
        <p:spPr/>
        <p:txBody>
          <a:bodyPr/>
          <a:lstStyle/>
          <a:p>
            <a:r>
              <a:rPr lang="en-US"/>
              <a:t>Facebook Facebook: Content Performance | Coca-Cola PH Owned - 8 of 15</a:t>
            </a:r>
          </a:p>
        </p:txBody>
      </p:sp>
      <p:graphicFrame>
        <p:nvGraphicFramePr>
          <p:cNvPr id="5" name="Table Placeholder 4">
            <a:extLst>
              <a:ext uri="{FF2B5EF4-FFF2-40B4-BE49-F238E27FC236}">
                <a16:creationId xmlns:a16="http://schemas.microsoft.com/office/drawing/2014/main" id="{30F2AD72-18C5-4DE5-86DB-C422F9C7252A}"/>
              </a:ext>
            </a:extLst>
          </p:cNvPr>
          <p:cNvGraphicFramePr>
            <a:graphicFrameLocks noGrp="1"/>
          </p:cNvGraphicFramePr>
          <p:nvPr>
            <p:ph type="tbl" sz="quarter" idx="13"/>
            <p:extLst>
              <p:ext uri="{D42A27DB-BD31-4B8C-83A1-F6EECF244321}">
                <p14:modId xmlns:p14="http://schemas.microsoft.com/office/powerpoint/2010/main" val="766285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6425218"/>
                    </a:ext>
                  </a:extLst>
                </a:gridCol>
                <a:gridCol w="1234440">
                  <a:extLst>
                    <a:ext uri="{9D8B030D-6E8A-4147-A177-3AD203B41FA5}">
                      <a16:colId xmlns:a16="http://schemas.microsoft.com/office/drawing/2014/main" val="255478744"/>
                    </a:ext>
                  </a:extLst>
                </a:gridCol>
                <a:gridCol w="822960">
                  <a:extLst>
                    <a:ext uri="{9D8B030D-6E8A-4147-A177-3AD203B41FA5}">
                      <a16:colId xmlns:a16="http://schemas.microsoft.com/office/drawing/2014/main" val="1387094326"/>
                    </a:ext>
                  </a:extLst>
                </a:gridCol>
                <a:gridCol w="822960">
                  <a:extLst>
                    <a:ext uri="{9D8B030D-6E8A-4147-A177-3AD203B41FA5}">
                      <a16:colId xmlns:a16="http://schemas.microsoft.com/office/drawing/2014/main" val="3875312578"/>
                    </a:ext>
                  </a:extLst>
                </a:gridCol>
                <a:gridCol w="822960">
                  <a:extLst>
                    <a:ext uri="{9D8B030D-6E8A-4147-A177-3AD203B41FA5}">
                      <a16:colId xmlns:a16="http://schemas.microsoft.com/office/drawing/2014/main" val="2071021757"/>
                    </a:ext>
                  </a:extLst>
                </a:gridCol>
                <a:gridCol w="822960">
                  <a:extLst>
                    <a:ext uri="{9D8B030D-6E8A-4147-A177-3AD203B41FA5}">
                      <a16:colId xmlns:a16="http://schemas.microsoft.com/office/drawing/2014/main" val="1175526170"/>
                    </a:ext>
                  </a:extLst>
                </a:gridCol>
                <a:gridCol w="822960">
                  <a:extLst>
                    <a:ext uri="{9D8B030D-6E8A-4147-A177-3AD203B41FA5}">
                      <a16:colId xmlns:a16="http://schemas.microsoft.com/office/drawing/2014/main" val="1256720723"/>
                    </a:ext>
                  </a:extLst>
                </a:gridCol>
                <a:gridCol w="822960">
                  <a:extLst>
                    <a:ext uri="{9D8B030D-6E8A-4147-A177-3AD203B41FA5}">
                      <a16:colId xmlns:a16="http://schemas.microsoft.com/office/drawing/2014/main" val="4265400913"/>
                    </a:ext>
                  </a:extLst>
                </a:gridCol>
                <a:gridCol w="822960">
                  <a:extLst>
                    <a:ext uri="{9D8B030D-6E8A-4147-A177-3AD203B41FA5}">
                      <a16:colId xmlns:a16="http://schemas.microsoft.com/office/drawing/2014/main" val="3397354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67763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- 2019-09-12 08:00:00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 than just creating refreshments, delivering them to more than 900,000 sari-sari stores and serving them to 63.1 million Filipinos, we want to help change the world and we won’t settle for less.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804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ba'ng mapanood ang cover ni Inigo Pascual ng “Hagdan” ni Ron Henley? Click the link below to watch the full episode!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80996911"/>
                  </a:ext>
                </a:extLst>
              </a:tr>
            </a:tbl>
          </a:graphicData>
        </a:graphic>
      </p:graphicFrame>
      <p:sp>
        <p:nvSpPr>
          <p:cNvPr id="4" name="Text Placeholder 3">
            <a:extLst>
              <a:ext uri="{FF2B5EF4-FFF2-40B4-BE49-F238E27FC236}">
                <a16:creationId xmlns:a16="http://schemas.microsoft.com/office/drawing/2014/main" id="{4F814954-493A-4F86-A7ED-B48688FF3F1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04611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4925C-C705-4FFC-BEB6-B3BF322134AE}"/>
              </a:ext>
            </a:extLst>
          </p:cNvPr>
          <p:cNvSpPr>
            <a:spLocks noGrp="1"/>
          </p:cNvSpPr>
          <p:nvPr>
            <p:ph type="title"/>
          </p:nvPr>
        </p:nvSpPr>
        <p:spPr/>
        <p:txBody>
          <a:bodyPr/>
          <a:lstStyle/>
          <a:p>
            <a:r>
              <a:rPr lang="en-US"/>
              <a:t>Facebook Facebook: Content Performance | Coca-Cola PH Owned - 9 of 15</a:t>
            </a:r>
          </a:p>
        </p:txBody>
      </p:sp>
      <p:graphicFrame>
        <p:nvGraphicFramePr>
          <p:cNvPr id="5" name="Table Placeholder 4">
            <a:extLst>
              <a:ext uri="{FF2B5EF4-FFF2-40B4-BE49-F238E27FC236}">
                <a16:creationId xmlns:a16="http://schemas.microsoft.com/office/drawing/2014/main" id="{64073600-ABAD-467D-ADAA-16EBBC1D6F82}"/>
              </a:ext>
            </a:extLst>
          </p:cNvPr>
          <p:cNvGraphicFramePr>
            <a:graphicFrameLocks noGrp="1"/>
          </p:cNvGraphicFramePr>
          <p:nvPr>
            <p:ph type="tbl" sz="quarter" idx="13"/>
            <p:extLst>
              <p:ext uri="{D42A27DB-BD31-4B8C-83A1-F6EECF244321}">
                <p14:modId xmlns:p14="http://schemas.microsoft.com/office/powerpoint/2010/main" val="321653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73054561"/>
                    </a:ext>
                  </a:extLst>
                </a:gridCol>
                <a:gridCol w="1234440">
                  <a:extLst>
                    <a:ext uri="{9D8B030D-6E8A-4147-A177-3AD203B41FA5}">
                      <a16:colId xmlns:a16="http://schemas.microsoft.com/office/drawing/2014/main" val="2300238263"/>
                    </a:ext>
                  </a:extLst>
                </a:gridCol>
                <a:gridCol w="822960">
                  <a:extLst>
                    <a:ext uri="{9D8B030D-6E8A-4147-A177-3AD203B41FA5}">
                      <a16:colId xmlns:a16="http://schemas.microsoft.com/office/drawing/2014/main" val="1229725981"/>
                    </a:ext>
                  </a:extLst>
                </a:gridCol>
                <a:gridCol w="822960">
                  <a:extLst>
                    <a:ext uri="{9D8B030D-6E8A-4147-A177-3AD203B41FA5}">
                      <a16:colId xmlns:a16="http://schemas.microsoft.com/office/drawing/2014/main" val="4192461875"/>
                    </a:ext>
                  </a:extLst>
                </a:gridCol>
                <a:gridCol w="822960">
                  <a:extLst>
                    <a:ext uri="{9D8B030D-6E8A-4147-A177-3AD203B41FA5}">
                      <a16:colId xmlns:a16="http://schemas.microsoft.com/office/drawing/2014/main" val="3738864568"/>
                    </a:ext>
                  </a:extLst>
                </a:gridCol>
                <a:gridCol w="822960">
                  <a:extLst>
                    <a:ext uri="{9D8B030D-6E8A-4147-A177-3AD203B41FA5}">
                      <a16:colId xmlns:a16="http://schemas.microsoft.com/office/drawing/2014/main" val="2626427798"/>
                    </a:ext>
                  </a:extLst>
                </a:gridCol>
                <a:gridCol w="822960">
                  <a:extLst>
                    <a:ext uri="{9D8B030D-6E8A-4147-A177-3AD203B41FA5}">
                      <a16:colId xmlns:a16="http://schemas.microsoft.com/office/drawing/2014/main" val="4279181152"/>
                    </a:ext>
                  </a:extLst>
                </a:gridCol>
                <a:gridCol w="822960">
                  <a:extLst>
                    <a:ext uri="{9D8B030D-6E8A-4147-A177-3AD203B41FA5}">
                      <a16:colId xmlns:a16="http://schemas.microsoft.com/office/drawing/2014/main" val="961707949"/>
                    </a:ext>
                  </a:extLst>
                </a:gridCol>
                <a:gridCol w="822960">
                  <a:extLst>
                    <a:ext uri="{9D8B030D-6E8A-4147-A177-3AD203B41FA5}">
                      <a16:colId xmlns:a16="http://schemas.microsoft.com/office/drawing/2014/main" val="145503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7934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Mapapanood mo ang buong performance ni Ron Henley plus ang buong kwento ng episode nila ni Inigo Pascual when you click the link below! Subscribe na and watch it now.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54658275"/>
                  </a:ext>
                </a:extLst>
              </a:tr>
            </a:tbl>
          </a:graphicData>
        </a:graphic>
      </p:graphicFrame>
      <p:sp>
        <p:nvSpPr>
          <p:cNvPr id="4" name="Text Placeholder 3">
            <a:extLst>
              <a:ext uri="{FF2B5EF4-FFF2-40B4-BE49-F238E27FC236}">
                <a16:creationId xmlns:a16="http://schemas.microsoft.com/office/drawing/2014/main" id="{F87FAA8A-F23F-487A-8619-35C1103F5C02}"/>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528004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2CF61-530E-453E-AE0B-C1F44B81C6E8}"/>
              </a:ext>
            </a:extLst>
          </p:cNvPr>
          <p:cNvSpPr>
            <a:spLocks noGrp="1"/>
          </p:cNvSpPr>
          <p:nvPr>
            <p:ph type="title"/>
          </p:nvPr>
        </p:nvSpPr>
        <p:spPr/>
        <p:txBody>
          <a:bodyPr/>
          <a:lstStyle/>
          <a:p>
            <a:r>
              <a:rPr lang="en-US"/>
              <a:t>Facebook Facebook: Content Performance | Coca-Cola PH Owned - 10 of 15</a:t>
            </a:r>
          </a:p>
        </p:txBody>
      </p:sp>
      <p:graphicFrame>
        <p:nvGraphicFramePr>
          <p:cNvPr id="5" name="Table Placeholder 4">
            <a:extLst>
              <a:ext uri="{FF2B5EF4-FFF2-40B4-BE49-F238E27FC236}">
                <a16:creationId xmlns:a16="http://schemas.microsoft.com/office/drawing/2014/main" id="{382AF298-5037-4FA2-AA6F-A86E40FBBA1A}"/>
              </a:ext>
            </a:extLst>
          </p:cNvPr>
          <p:cNvGraphicFramePr>
            <a:graphicFrameLocks noGrp="1"/>
          </p:cNvGraphicFramePr>
          <p:nvPr>
            <p:ph type="tbl" sz="quarter" idx="13"/>
            <p:extLst>
              <p:ext uri="{D42A27DB-BD31-4B8C-83A1-F6EECF244321}">
                <p14:modId xmlns:p14="http://schemas.microsoft.com/office/powerpoint/2010/main" val="422245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55859602"/>
                    </a:ext>
                  </a:extLst>
                </a:gridCol>
                <a:gridCol w="1234440">
                  <a:extLst>
                    <a:ext uri="{9D8B030D-6E8A-4147-A177-3AD203B41FA5}">
                      <a16:colId xmlns:a16="http://schemas.microsoft.com/office/drawing/2014/main" val="1306421577"/>
                    </a:ext>
                  </a:extLst>
                </a:gridCol>
                <a:gridCol w="822960">
                  <a:extLst>
                    <a:ext uri="{9D8B030D-6E8A-4147-A177-3AD203B41FA5}">
                      <a16:colId xmlns:a16="http://schemas.microsoft.com/office/drawing/2014/main" val="1144706451"/>
                    </a:ext>
                  </a:extLst>
                </a:gridCol>
                <a:gridCol w="822960">
                  <a:extLst>
                    <a:ext uri="{9D8B030D-6E8A-4147-A177-3AD203B41FA5}">
                      <a16:colId xmlns:a16="http://schemas.microsoft.com/office/drawing/2014/main" val="3579223605"/>
                    </a:ext>
                  </a:extLst>
                </a:gridCol>
                <a:gridCol w="822960">
                  <a:extLst>
                    <a:ext uri="{9D8B030D-6E8A-4147-A177-3AD203B41FA5}">
                      <a16:colId xmlns:a16="http://schemas.microsoft.com/office/drawing/2014/main" val="2951996053"/>
                    </a:ext>
                  </a:extLst>
                </a:gridCol>
                <a:gridCol w="822960">
                  <a:extLst>
                    <a:ext uri="{9D8B030D-6E8A-4147-A177-3AD203B41FA5}">
                      <a16:colId xmlns:a16="http://schemas.microsoft.com/office/drawing/2014/main" val="2921707463"/>
                    </a:ext>
                  </a:extLst>
                </a:gridCol>
                <a:gridCol w="822960">
                  <a:extLst>
                    <a:ext uri="{9D8B030D-6E8A-4147-A177-3AD203B41FA5}">
                      <a16:colId xmlns:a16="http://schemas.microsoft.com/office/drawing/2014/main" val="2644639047"/>
                    </a:ext>
                  </a:extLst>
                </a:gridCol>
                <a:gridCol w="822960">
                  <a:extLst>
                    <a:ext uri="{9D8B030D-6E8A-4147-A177-3AD203B41FA5}">
                      <a16:colId xmlns:a16="http://schemas.microsoft.com/office/drawing/2014/main" val="4007472548"/>
                    </a:ext>
                  </a:extLst>
                </a:gridCol>
                <a:gridCol w="822960">
                  <a:extLst>
                    <a:ext uri="{9D8B030D-6E8A-4147-A177-3AD203B41FA5}">
                      <a16:colId xmlns:a16="http://schemas.microsoft.com/office/drawing/2014/main" val="219049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47141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Mapapakinggan mo na ang original collab song nina Inigo Pascual and Ron Henley when you watch the first episode of COKE STUDIO Season 3! All you have to do is click the link below.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46938248"/>
                  </a:ext>
                </a:extLst>
              </a:tr>
            </a:tbl>
          </a:graphicData>
        </a:graphic>
      </p:graphicFrame>
      <p:sp>
        <p:nvSpPr>
          <p:cNvPr id="4" name="Text Placeholder 3">
            <a:extLst>
              <a:ext uri="{FF2B5EF4-FFF2-40B4-BE49-F238E27FC236}">
                <a16:creationId xmlns:a16="http://schemas.microsoft.com/office/drawing/2014/main" id="{B5FEA745-6D7C-4801-9778-48E9E468F8B6}"/>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6065253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4CB26-9D2D-4C3A-BE14-91040B1E4BD1}"/>
              </a:ext>
            </a:extLst>
          </p:cNvPr>
          <p:cNvSpPr>
            <a:spLocks noGrp="1"/>
          </p:cNvSpPr>
          <p:nvPr>
            <p:ph type="title"/>
          </p:nvPr>
        </p:nvSpPr>
        <p:spPr/>
        <p:txBody>
          <a:bodyPr/>
          <a:lstStyle/>
          <a:p>
            <a:r>
              <a:rPr lang="en-US"/>
              <a:t>Facebook Facebook: Content Performance | Coca-Cola PH Owned - 11 of 15</a:t>
            </a:r>
          </a:p>
        </p:txBody>
      </p:sp>
      <p:graphicFrame>
        <p:nvGraphicFramePr>
          <p:cNvPr id="5" name="Table Placeholder 4">
            <a:extLst>
              <a:ext uri="{FF2B5EF4-FFF2-40B4-BE49-F238E27FC236}">
                <a16:creationId xmlns:a16="http://schemas.microsoft.com/office/drawing/2014/main" id="{B0BAEB21-0165-41DE-B104-1D8D4F3171A4}"/>
              </a:ext>
            </a:extLst>
          </p:cNvPr>
          <p:cNvGraphicFramePr>
            <a:graphicFrameLocks noGrp="1"/>
          </p:cNvGraphicFramePr>
          <p:nvPr>
            <p:ph type="tbl" sz="quarter" idx="13"/>
            <p:extLst>
              <p:ext uri="{D42A27DB-BD31-4B8C-83A1-F6EECF244321}">
                <p14:modId xmlns:p14="http://schemas.microsoft.com/office/powerpoint/2010/main" val="289389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59468071"/>
                    </a:ext>
                  </a:extLst>
                </a:gridCol>
                <a:gridCol w="1234440">
                  <a:extLst>
                    <a:ext uri="{9D8B030D-6E8A-4147-A177-3AD203B41FA5}">
                      <a16:colId xmlns:a16="http://schemas.microsoft.com/office/drawing/2014/main" val="1147983702"/>
                    </a:ext>
                  </a:extLst>
                </a:gridCol>
                <a:gridCol w="822960">
                  <a:extLst>
                    <a:ext uri="{9D8B030D-6E8A-4147-A177-3AD203B41FA5}">
                      <a16:colId xmlns:a16="http://schemas.microsoft.com/office/drawing/2014/main" val="100435919"/>
                    </a:ext>
                  </a:extLst>
                </a:gridCol>
                <a:gridCol w="822960">
                  <a:extLst>
                    <a:ext uri="{9D8B030D-6E8A-4147-A177-3AD203B41FA5}">
                      <a16:colId xmlns:a16="http://schemas.microsoft.com/office/drawing/2014/main" val="893566459"/>
                    </a:ext>
                  </a:extLst>
                </a:gridCol>
                <a:gridCol w="822960">
                  <a:extLst>
                    <a:ext uri="{9D8B030D-6E8A-4147-A177-3AD203B41FA5}">
                      <a16:colId xmlns:a16="http://schemas.microsoft.com/office/drawing/2014/main" val="181258988"/>
                    </a:ext>
                  </a:extLst>
                </a:gridCol>
                <a:gridCol w="822960">
                  <a:extLst>
                    <a:ext uri="{9D8B030D-6E8A-4147-A177-3AD203B41FA5}">
                      <a16:colId xmlns:a16="http://schemas.microsoft.com/office/drawing/2014/main" val="248119523"/>
                    </a:ext>
                  </a:extLst>
                </a:gridCol>
                <a:gridCol w="822960">
                  <a:extLst>
                    <a:ext uri="{9D8B030D-6E8A-4147-A177-3AD203B41FA5}">
                      <a16:colId xmlns:a16="http://schemas.microsoft.com/office/drawing/2014/main" val="3634772953"/>
                    </a:ext>
                  </a:extLst>
                </a:gridCol>
                <a:gridCol w="822960">
                  <a:extLst>
                    <a:ext uri="{9D8B030D-6E8A-4147-A177-3AD203B41FA5}">
                      <a16:colId xmlns:a16="http://schemas.microsoft.com/office/drawing/2014/main" val="3140019122"/>
                    </a:ext>
                  </a:extLst>
                </a:gridCol>
                <a:gridCol w="822960">
                  <a:extLst>
                    <a:ext uri="{9D8B030D-6E8A-4147-A177-3AD203B41FA5}">
                      <a16:colId xmlns:a16="http://schemas.microsoft.com/office/drawing/2014/main" val="83953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30041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Want to know what happened next? Click the link below para mapanood ang first episode ng COKE STUDIO Season 3 featuring Inigo Pascual and Ron Henley!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275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- 2019-09-15 09:00:01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 well do you know Inigo Pascual and Ron Henley? Sagutan natin ang COKE STUDIO Pop Quiz nila! Comment your answers below! #CokeStudioMyFeels #CokeStudioInigoXRon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31117586"/>
                  </a:ext>
                </a:extLst>
              </a:tr>
            </a:tbl>
          </a:graphicData>
        </a:graphic>
      </p:graphicFrame>
      <p:sp>
        <p:nvSpPr>
          <p:cNvPr id="4" name="Text Placeholder 3">
            <a:extLst>
              <a:ext uri="{FF2B5EF4-FFF2-40B4-BE49-F238E27FC236}">
                <a16:creationId xmlns:a16="http://schemas.microsoft.com/office/drawing/2014/main" id="{AFF325F5-F999-4A1D-86F7-9985C7C9700F}"/>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5121386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36BAA-5521-43FA-BF12-C8BA8F9182D6}"/>
              </a:ext>
            </a:extLst>
          </p:cNvPr>
          <p:cNvSpPr>
            <a:spLocks noGrp="1"/>
          </p:cNvSpPr>
          <p:nvPr>
            <p:ph type="title"/>
          </p:nvPr>
        </p:nvSpPr>
        <p:spPr/>
        <p:txBody>
          <a:bodyPr/>
          <a:lstStyle/>
          <a:p>
            <a:r>
              <a:rPr lang="en-US"/>
              <a:t>Facebook Facebook: Content Performance | Coca-Cola PH Owned - 12 of 15</a:t>
            </a:r>
          </a:p>
        </p:txBody>
      </p:sp>
      <p:graphicFrame>
        <p:nvGraphicFramePr>
          <p:cNvPr id="5" name="Table Placeholder 4">
            <a:extLst>
              <a:ext uri="{FF2B5EF4-FFF2-40B4-BE49-F238E27FC236}">
                <a16:creationId xmlns:a16="http://schemas.microsoft.com/office/drawing/2014/main" id="{18E97E94-D18B-40C3-B762-055DACF25830}"/>
              </a:ext>
            </a:extLst>
          </p:cNvPr>
          <p:cNvGraphicFramePr>
            <a:graphicFrameLocks noGrp="1"/>
          </p:cNvGraphicFramePr>
          <p:nvPr>
            <p:ph type="tbl" sz="quarter" idx="13"/>
            <p:extLst>
              <p:ext uri="{D42A27DB-BD31-4B8C-83A1-F6EECF244321}">
                <p14:modId xmlns:p14="http://schemas.microsoft.com/office/powerpoint/2010/main" val="188539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57065590"/>
                    </a:ext>
                  </a:extLst>
                </a:gridCol>
                <a:gridCol w="1234440">
                  <a:extLst>
                    <a:ext uri="{9D8B030D-6E8A-4147-A177-3AD203B41FA5}">
                      <a16:colId xmlns:a16="http://schemas.microsoft.com/office/drawing/2014/main" val="3654213998"/>
                    </a:ext>
                  </a:extLst>
                </a:gridCol>
                <a:gridCol w="822960">
                  <a:extLst>
                    <a:ext uri="{9D8B030D-6E8A-4147-A177-3AD203B41FA5}">
                      <a16:colId xmlns:a16="http://schemas.microsoft.com/office/drawing/2014/main" val="765864306"/>
                    </a:ext>
                  </a:extLst>
                </a:gridCol>
                <a:gridCol w="822960">
                  <a:extLst>
                    <a:ext uri="{9D8B030D-6E8A-4147-A177-3AD203B41FA5}">
                      <a16:colId xmlns:a16="http://schemas.microsoft.com/office/drawing/2014/main" val="1306186204"/>
                    </a:ext>
                  </a:extLst>
                </a:gridCol>
                <a:gridCol w="822960">
                  <a:extLst>
                    <a:ext uri="{9D8B030D-6E8A-4147-A177-3AD203B41FA5}">
                      <a16:colId xmlns:a16="http://schemas.microsoft.com/office/drawing/2014/main" val="1184246195"/>
                    </a:ext>
                  </a:extLst>
                </a:gridCol>
                <a:gridCol w="822960">
                  <a:extLst>
                    <a:ext uri="{9D8B030D-6E8A-4147-A177-3AD203B41FA5}">
                      <a16:colId xmlns:a16="http://schemas.microsoft.com/office/drawing/2014/main" val="2235847068"/>
                    </a:ext>
                  </a:extLst>
                </a:gridCol>
                <a:gridCol w="822960">
                  <a:extLst>
                    <a:ext uri="{9D8B030D-6E8A-4147-A177-3AD203B41FA5}">
                      <a16:colId xmlns:a16="http://schemas.microsoft.com/office/drawing/2014/main" val="2345404292"/>
                    </a:ext>
                  </a:extLst>
                </a:gridCol>
                <a:gridCol w="822960">
                  <a:extLst>
                    <a:ext uri="{9D8B030D-6E8A-4147-A177-3AD203B41FA5}">
                      <a16:colId xmlns:a16="http://schemas.microsoft.com/office/drawing/2014/main" val="126028261"/>
                    </a:ext>
                  </a:extLst>
                </a:gridCol>
                <a:gridCol w="822960">
                  <a:extLst>
                    <a:ext uri="{9D8B030D-6E8A-4147-A177-3AD203B41FA5}">
                      <a16:colId xmlns:a16="http://schemas.microsoft.com/office/drawing/2014/main" val="609647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2079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- 2019-09-17 09:00:01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 out kung paano nabuo ang friendship ng Brisom and Silent Sanctuary through music! Panoorin ang 2nd episode ng COKE STUDIO Season 3 sa COKE STUDIO PH YouTube channel or on ABS-CBN, Saturday 10AM. #CokeStudioBrisomXSilentSanctuary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29475992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3156325"/>
                  </a:ext>
                </a:extLst>
              </a:tr>
            </a:tbl>
          </a:graphicData>
        </a:graphic>
      </p:graphicFrame>
      <p:sp>
        <p:nvSpPr>
          <p:cNvPr id="4" name="Text Placeholder 3">
            <a:extLst>
              <a:ext uri="{FF2B5EF4-FFF2-40B4-BE49-F238E27FC236}">
                <a16:creationId xmlns:a16="http://schemas.microsoft.com/office/drawing/2014/main" id="{133F5D59-523B-4313-8118-A075A92294C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06895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A7AD0-C2FA-46BF-B841-2ECF2B8BBA51}"/>
              </a:ext>
            </a:extLst>
          </p:cNvPr>
          <p:cNvSpPr>
            <a:spLocks noGrp="1"/>
          </p:cNvSpPr>
          <p:nvPr>
            <p:ph type="title"/>
          </p:nvPr>
        </p:nvSpPr>
        <p:spPr/>
        <p:txBody>
          <a:bodyPr/>
          <a:lstStyle/>
          <a:p>
            <a:r>
              <a:rPr lang="en-US"/>
              <a:t>Facebook Facebook: Content Performance | Coca-Cola PH Owned - 13 of 15</a:t>
            </a:r>
          </a:p>
        </p:txBody>
      </p:sp>
      <p:graphicFrame>
        <p:nvGraphicFramePr>
          <p:cNvPr id="5" name="Table Placeholder 4">
            <a:extLst>
              <a:ext uri="{FF2B5EF4-FFF2-40B4-BE49-F238E27FC236}">
                <a16:creationId xmlns:a16="http://schemas.microsoft.com/office/drawing/2014/main" id="{C65FE2B0-01DA-4DF6-A469-3354255BD77D}"/>
              </a:ext>
            </a:extLst>
          </p:cNvPr>
          <p:cNvGraphicFramePr>
            <a:graphicFrameLocks noGrp="1"/>
          </p:cNvGraphicFramePr>
          <p:nvPr>
            <p:ph type="tbl" sz="quarter" idx="13"/>
            <p:extLst>
              <p:ext uri="{D42A27DB-BD31-4B8C-83A1-F6EECF244321}">
                <p14:modId xmlns:p14="http://schemas.microsoft.com/office/powerpoint/2010/main" val="168393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61595453"/>
                    </a:ext>
                  </a:extLst>
                </a:gridCol>
                <a:gridCol w="1234440">
                  <a:extLst>
                    <a:ext uri="{9D8B030D-6E8A-4147-A177-3AD203B41FA5}">
                      <a16:colId xmlns:a16="http://schemas.microsoft.com/office/drawing/2014/main" val="3785024268"/>
                    </a:ext>
                  </a:extLst>
                </a:gridCol>
                <a:gridCol w="822960">
                  <a:extLst>
                    <a:ext uri="{9D8B030D-6E8A-4147-A177-3AD203B41FA5}">
                      <a16:colId xmlns:a16="http://schemas.microsoft.com/office/drawing/2014/main" val="512861416"/>
                    </a:ext>
                  </a:extLst>
                </a:gridCol>
                <a:gridCol w="822960">
                  <a:extLst>
                    <a:ext uri="{9D8B030D-6E8A-4147-A177-3AD203B41FA5}">
                      <a16:colId xmlns:a16="http://schemas.microsoft.com/office/drawing/2014/main" val="1442254791"/>
                    </a:ext>
                  </a:extLst>
                </a:gridCol>
                <a:gridCol w="822960">
                  <a:extLst>
                    <a:ext uri="{9D8B030D-6E8A-4147-A177-3AD203B41FA5}">
                      <a16:colId xmlns:a16="http://schemas.microsoft.com/office/drawing/2014/main" val="209300571"/>
                    </a:ext>
                  </a:extLst>
                </a:gridCol>
                <a:gridCol w="822960">
                  <a:extLst>
                    <a:ext uri="{9D8B030D-6E8A-4147-A177-3AD203B41FA5}">
                      <a16:colId xmlns:a16="http://schemas.microsoft.com/office/drawing/2014/main" val="2604184117"/>
                    </a:ext>
                  </a:extLst>
                </a:gridCol>
                <a:gridCol w="822960">
                  <a:extLst>
                    <a:ext uri="{9D8B030D-6E8A-4147-A177-3AD203B41FA5}">
                      <a16:colId xmlns:a16="http://schemas.microsoft.com/office/drawing/2014/main" val="2575482769"/>
                    </a:ext>
                  </a:extLst>
                </a:gridCol>
                <a:gridCol w="822960">
                  <a:extLst>
                    <a:ext uri="{9D8B030D-6E8A-4147-A177-3AD203B41FA5}">
                      <a16:colId xmlns:a16="http://schemas.microsoft.com/office/drawing/2014/main" val="2392406364"/>
                    </a:ext>
                  </a:extLst>
                </a:gridCol>
                <a:gridCol w="822960">
                  <a:extLst>
                    <a:ext uri="{9D8B030D-6E8A-4147-A177-3AD203B41FA5}">
                      <a16:colId xmlns:a16="http://schemas.microsoft.com/office/drawing/2014/main" val="2980394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22033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- 2019-09-17 09:00:05</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 2nd episode ng COKE STUDIO Season 3, synthwave pop meets classic OPM rock! Samahan ang Brisom and Silent Sanctuary sa kwentuhan nilang pang ultimate friends 5ever!
This Saturday na, 10:00 to 10:30AM on ABS-CBN.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4317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- 2019-09-17 09:01:51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23224770"/>
                  </a:ext>
                </a:extLst>
              </a:tr>
            </a:tbl>
          </a:graphicData>
        </a:graphic>
      </p:graphicFrame>
      <p:sp>
        <p:nvSpPr>
          <p:cNvPr id="4" name="Text Placeholder 3">
            <a:extLst>
              <a:ext uri="{FF2B5EF4-FFF2-40B4-BE49-F238E27FC236}">
                <a16:creationId xmlns:a16="http://schemas.microsoft.com/office/drawing/2014/main" id="{9C41453E-7702-4276-A472-3311EED7C897}"/>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668049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19618-F435-406F-ACF1-E41004B33033}"/>
              </a:ext>
            </a:extLst>
          </p:cNvPr>
          <p:cNvSpPr>
            <a:spLocks noGrp="1"/>
          </p:cNvSpPr>
          <p:nvPr>
            <p:ph type="title"/>
          </p:nvPr>
        </p:nvSpPr>
        <p:spPr/>
        <p:txBody>
          <a:bodyPr/>
          <a:lstStyle/>
          <a:p>
            <a:r>
              <a:rPr lang="en-US"/>
              <a:t>Facebook Facebook: Content Performance | Coca-Cola PH Owned - 14 of 15</a:t>
            </a:r>
          </a:p>
        </p:txBody>
      </p:sp>
      <p:graphicFrame>
        <p:nvGraphicFramePr>
          <p:cNvPr id="5" name="Table Placeholder 4">
            <a:extLst>
              <a:ext uri="{FF2B5EF4-FFF2-40B4-BE49-F238E27FC236}">
                <a16:creationId xmlns:a16="http://schemas.microsoft.com/office/drawing/2014/main" id="{42B3178B-A2BA-427D-BFA5-2F3EFE1DCD13}"/>
              </a:ext>
            </a:extLst>
          </p:cNvPr>
          <p:cNvGraphicFramePr>
            <a:graphicFrameLocks noGrp="1"/>
          </p:cNvGraphicFramePr>
          <p:nvPr>
            <p:ph type="tbl" sz="quarter" idx="13"/>
            <p:extLst>
              <p:ext uri="{D42A27DB-BD31-4B8C-83A1-F6EECF244321}">
                <p14:modId xmlns:p14="http://schemas.microsoft.com/office/powerpoint/2010/main" val="379045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23308382"/>
                    </a:ext>
                  </a:extLst>
                </a:gridCol>
                <a:gridCol w="1234440">
                  <a:extLst>
                    <a:ext uri="{9D8B030D-6E8A-4147-A177-3AD203B41FA5}">
                      <a16:colId xmlns:a16="http://schemas.microsoft.com/office/drawing/2014/main" val="4238204556"/>
                    </a:ext>
                  </a:extLst>
                </a:gridCol>
                <a:gridCol w="822960">
                  <a:extLst>
                    <a:ext uri="{9D8B030D-6E8A-4147-A177-3AD203B41FA5}">
                      <a16:colId xmlns:a16="http://schemas.microsoft.com/office/drawing/2014/main" val="525077373"/>
                    </a:ext>
                  </a:extLst>
                </a:gridCol>
                <a:gridCol w="822960">
                  <a:extLst>
                    <a:ext uri="{9D8B030D-6E8A-4147-A177-3AD203B41FA5}">
                      <a16:colId xmlns:a16="http://schemas.microsoft.com/office/drawing/2014/main" val="57067662"/>
                    </a:ext>
                  </a:extLst>
                </a:gridCol>
                <a:gridCol w="822960">
                  <a:extLst>
                    <a:ext uri="{9D8B030D-6E8A-4147-A177-3AD203B41FA5}">
                      <a16:colId xmlns:a16="http://schemas.microsoft.com/office/drawing/2014/main" val="3489487878"/>
                    </a:ext>
                  </a:extLst>
                </a:gridCol>
                <a:gridCol w="822960">
                  <a:extLst>
                    <a:ext uri="{9D8B030D-6E8A-4147-A177-3AD203B41FA5}">
                      <a16:colId xmlns:a16="http://schemas.microsoft.com/office/drawing/2014/main" val="3612758659"/>
                    </a:ext>
                  </a:extLst>
                </a:gridCol>
                <a:gridCol w="822960">
                  <a:extLst>
                    <a:ext uri="{9D8B030D-6E8A-4147-A177-3AD203B41FA5}">
                      <a16:colId xmlns:a16="http://schemas.microsoft.com/office/drawing/2014/main" val="981472502"/>
                    </a:ext>
                  </a:extLst>
                </a:gridCol>
                <a:gridCol w="822960">
                  <a:extLst>
                    <a:ext uri="{9D8B030D-6E8A-4147-A177-3AD203B41FA5}">
                      <a16:colId xmlns:a16="http://schemas.microsoft.com/office/drawing/2014/main" val="1310280809"/>
                    </a:ext>
                  </a:extLst>
                </a:gridCol>
                <a:gridCol w="822960">
                  <a:extLst>
                    <a:ext uri="{9D8B030D-6E8A-4147-A177-3AD203B41FA5}">
                      <a16:colId xmlns:a16="http://schemas.microsoft.com/office/drawing/2014/main" val="3594992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3248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- 2019-09-19 10:15:06</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go beyond just making your favorite drinks. We have 19 other refreshing drinks you can choose from because we continuously create and innovate on new products to give you the drinks you want and need.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76119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- 2019-09-20 11:52:18</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Marami kang pwedeng mapanalunan by just buying Coke Mismo, Coke Swakto, or Coke 500 mL. Bili na at input your code starting September 25!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42503661"/>
                  </a:ext>
                </a:extLst>
              </a:tr>
            </a:tbl>
          </a:graphicData>
        </a:graphic>
      </p:graphicFrame>
      <p:sp>
        <p:nvSpPr>
          <p:cNvPr id="4" name="Text Placeholder 3">
            <a:extLst>
              <a:ext uri="{FF2B5EF4-FFF2-40B4-BE49-F238E27FC236}">
                <a16:creationId xmlns:a16="http://schemas.microsoft.com/office/drawing/2014/main" id="{1AA3DC3E-379F-4860-9AB4-DE60B3F0742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40022423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6B44C-DC3B-4807-AC1E-9874B7455D03}"/>
              </a:ext>
            </a:extLst>
          </p:cNvPr>
          <p:cNvSpPr>
            <a:spLocks noGrp="1"/>
          </p:cNvSpPr>
          <p:nvPr>
            <p:ph type="title"/>
          </p:nvPr>
        </p:nvSpPr>
        <p:spPr/>
        <p:txBody>
          <a:bodyPr/>
          <a:lstStyle/>
          <a:p>
            <a:r>
              <a:rPr lang="en-US"/>
              <a:t>Facebook Facebook: Content Performance | Coca-Cola PH Owned - 15 of 15</a:t>
            </a:r>
          </a:p>
        </p:txBody>
      </p:sp>
      <p:graphicFrame>
        <p:nvGraphicFramePr>
          <p:cNvPr id="5" name="Table Placeholder 4">
            <a:extLst>
              <a:ext uri="{FF2B5EF4-FFF2-40B4-BE49-F238E27FC236}">
                <a16:creationId xmlns:a16="http://schemas.microsoft.com/office/drawing/2014/main" id="{E4879BC3-C4CD-431E-A9B8-1AEDA5D947B8}"/>
              </a:ext>
            </a:extLst>
          </p:cNvPr>
          <p:cNvGraphicFramePr>
            <a:graphicFrameLocks noGrp="1"/>
          </p:cNvGraphicFramePr>
          <p:nvPr>
            <p:ph type="tbl" sz="quarter" idx="13"/>
            <p:extLst>
              <p:ext uri="{D42A27DB-BD31-4B8C-83A1-F6EECF244321}">
                <p14:modId xmlns:p14="http://schemas.microsoft.com/office/powerpoint/2010/main" val="55673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24082067"/>
                    </a:ext>
                  </a:extLst>
                </a:gridCol>
                <a:gridCol w="1234440">
                  <a:extLst>
                    <a:ext uri="{9D8B030D-6E8A-4147-A177-3AD203B41FA5}">
                      <a16:colId xmlns:a16="http://schemas.microsoft.com/office/drawing/2014/main" val="3076676698"/>
                    </a:ext>
                  </a:extLst>
                </a:gridCol>
                <a:gridCol w="822960">
                  <a:extLst>
                    <a:ext uri="{9D8B030D-6E8A-4147-A177-3AD203B41FA5}">
                      <a16:colId xmlns:a16="http://schemas.microsoft.com/office/drawing/2014/main" val="145441593"/>
                    </a:ext>
                  </a:extLst>
                </a:gridCol>
                <a:gridCol w="822960">
                  <a:extLst>
                    <a:ext uri="{9D8B030D-6E8A-4147-A177-3AD203B41FA5}">
                      <a16:colId xmlns:a16="http://schemas.microsoft.com/office/drawing/2014/main" val="3489503433"/>
                    </a:ext>
                  </a:extLst>
                </a:gridCol>
                <a:gridCol w="822960">
                  <a:extLst>
                    <a:ext uri="{9D8B030D-6E8A-4147-A177-3AD203B41FA5}">
                      <a16:colId xmlns:a16="http://schemas.microsoft.com/office/drawing/2014/main" val="278595584"/>
                    </a:ext>
                  </a:extLst>
                </a:gridCol>
                <a:gridCol w="822960">
                  <a:extLst>
                    <a:ext uri="{9D8B030D-6E8A-4147-A177-3AD203B41FA5}">
                      <a16:colId xmlns:a16="http://schemas.microsoft.com/office/drawing/2014/main" val="1116588364"/>
                    </a:ext>
                  </a:extLst>
                </a:gridCol>
                <a:gridCol w="822960">
                  <a:extLst>
                    <a:ext uri="{9D8B030D-6E8A-4147-A177-3AD203B41FA5}">
                      <a16:colId xmlns:a16="http://schemas.microsoft.com/office/drawing/2014/main" val="516568682"/>
                    </a:ext>
                  </a:extLst>
                </a:gridCol>
                <a:gridCol w="822960">
                  <a:extLst>
                    <a:ext uri="{9D8B030D-6E8A-4147-A177-3AD203B41FA5}">
                      <a16:colId xmlns:a16="http://schemas.microsoft.com/office/drawing/2014/main" val="3680937516"/>
                    </a:ext>
                  </a:extLst>
                </a:gridCol>
                <a:gridCol w="822960">
                  <a:extLst>
                    <a:ext uri="{9D8B030D-6E8A-4147-A177-3AD203B41FA5}">
                      <a16:colId xmlns:a16="http://schemas.microsoft.com/office/drawing/2014/main" val="247341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5698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08:14:51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PRIVACY STATEMENT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0011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08:39:39</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 Mechanics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4775380"/>
                  </a:ext>
                </a:extLst>
              </a:tr>
            </a:tbl>
          </a:graphicData>
        </a:graphic>
      </p:graphicFrame>
      <p:sp>
        <p:nvSpPr>
          <p:cNvPr id="4" name="Text Placeholder 3">
            <a:extLst>
              <a:ext uri="{FF2B5EF4-FFF2-40B4-BE49-F238E27FC236}">
                <a16:creationId xmlns:a16="http://schemas.microsoft.com/office/drawing/2014/main" id="{592CB643-0D3E-4FD2-9911-25E535DF7530}"/>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24502198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1484</Words>
  <Application>Microsoft Office PowerPoint</Application>
  <PresentationFormat>On-screen Show (4:3)</PresentationFormat>
  <Paragraphs>390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Facebook: Content Performance | Coca-Cola PH Owned - 1 of 15</vt:lpstr>
      <vt:lpstr>Facebook Facebook: Content Performance | Coca-Cola PH Owned - 2 of 15</vt:lpstr>
      <vt:lpstr>Facebook Facebook: Content Performance | Coca-Cola PH Owned - 3 of 15</vt:lpstr>
      <vt:lpstr>Facebook Facebook: Content Performance | Coca-Cola PH Owned - 4 of 15</vt:lpstr>
      <vt:lpstr>Facebook Facebook: Content Performance | Coca-Cola PH Owned - 5 of 15</vt:lpstr>
      <vt:lpstr>Facebook Facebook: Content Performance | Coca-Cola PH Owned - 6 of 15</vt:lpstr>
      <vt:lpstr>Facebook Facebook: Content Performance | Coca-Cola PH Owned - 7 of 15</vt:lpstr>
      <vt:lpstr>Facebook Facebook: Content Performance | Coca-Cola PH Owned - 8 of 15</vt:lpstr>
      <vt:lpstr>Facebook Facebook: Content Performance | Coca-Cola PH Owned - 9 of 15</vt:lpstr>
      <vt:lpstr>Facebook Facebook: Content Performance | Coca-Cola PH Owned - 10 of 15</vt:lpstr>
      <vt:lpstr>Facebook Facebook: Content Performance | Coca-Cola PH Owned - 11 of 15</vt:lpstr>
      <vt:lpstr>Facebook Facebook: Content Performance | Coca-Cola PH Owned - 12 of 15</vt:lpstr>
      <vt:lpstr>Facebook Facebook: Content Performance | Coca-Cola PH Owned - 13 of 15</vt:lpstr>
      <vt:lpstr>Facebook Facebook: Content Performance | Coca-Cola PH Owned - 14 of 15</vt:lpstr>
      <vt:lpstr>Facebook Facebook: Content Performance | Coca-Cola PH Owned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Content Performance | Coca-Cola PH Owned - 1 of 15</dc:title>
  <dc:creator>Frederik Peiniger</dc:creator>
  <cp:lastModifiedBy>Frederik Peiniger</cp:lastModifiedBy>
  <cp:revision>1</cp:revision>
  <dcterms:created xsi:type="dcterms:W3CDTF">2019-10-01T09:52:08Z</dcterms:created>
  <dcterms:modified xsi:type="dcterms:W3CDTF">2019-10-01T09:55:04Z</dcterms:modified>
</cp:coreProperties>
</file>