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Lst>
  <p:sldSz cx="9144000" cy="6858000" type="screen4x3"/>
  <p:notesSz cx="6858000" cy="9144000"/>
  <p:embeddedFontLst>
    <p:embeddedFont>
      <p:font typeface="Calibri" panose="020F0502020204030204" pitchFamily="34" charset="0"/>
      <p:regular r:id="rId3"/>
      <p:bold r:id="rId4"/>
      <p:italic r:id="rId5"/>
      <p:boldItalic r:id="rId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font" Target="fonts/font1.fntdata"/><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5" Type="http://schemas.openxmlformats.org/officeDocument/2006/relationships/font" Target="fonts/font3.fntdata"/><Relationship Id="rId10" Type="http://schemas.openxmlformats.org/officeDocument/2006/relationships/tableStyles" Target="tableStyles.xml"/><Relationship Id="rId4" Type="http://schemas.openxmlformats.org/officeDocument/2006/relationships/font" Target="fonts/font2.fntdata"/><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655D8-A50C-454E-BF87-AA33C8DB82D1}"/>
              </a:ext>
            </a:extLst>
          </p:cNvPr>
          <p:cNvSpPr>
            <a:spLocks noGrp="1"/>
          </p:cNvSpPr>
          <p:nvPr>
            <p:ph type="title"/>
          </p:nvPr>
        </p:nvSpPr>
        <p:spPr/>
        <p:txBody>
          <a:bodyPr/>
          <a:lstStyle/>
          <a:p>
            <a:r>
              <a:rPr lang="en-US"/>
              <a:t>Overall FB, TW, IG: Posts Table | Thunder PH Owned</a:t>
            </a:r>
          </a:p>
        </p:txBody>
      </p:sp>
      <p:graphicFrame>
        <p:nvGraphicFramePr>
          <p:cNvPr id="5" name="Table Placeholder 4">
            <a:extLst>
              <a:ext uri="{FF2B5EF4-FFF2-40B4-BE49-F238E27FC236}">
                <a16:creationId xmlns:a16="http://schemas.microsoft.com/office/drawing/2014/main" id="{6BDE8250-956D-46CB-BC64-B35922FB06F0}"/>
              </a:ext>
            </a:extLst>
          </p:cNvPr>
          <p:cNvGraphicFramePr>
            <a:graphicFrameLocks noGrp="1"/>
          </p:cNvGraphicFramePr>
          <p:nvPr>
            <p:ph type="tbl" sz="quarter" idx="13"/>
            <p:extLst>
              <p:ext uri="{D42A27DB-BD31-4B8C-83A1-F6EECF244321}">
                <p14:modId xmlns:p14="http://schemas.microsoft.com/office/powerpoint/2010/main" val="1179906730"/>
              </p:ext>
            </p:extLst>
          </p:nvPr>
        </p:nvGraphicFramePr>
        <p:xfrm>
          <a:off x="457200" y="1731963"/>
          <a:ext cx="8229600" cy="487680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6726406"/>
                    </a:ext>
                  </a:extLst>
                </a:gridCol>
                <a:gridCol w="822960">
                  <a:extLst>
                    <a:ext uri="{9D8B030D-6E8A-4147-A177-3AD203B41FA5}">
                      <a16:colId xmlns:a16="http://schemas.microsoft.com/office/drawing/2014/main" val="570605436"/>
                    </a:ext>
                  </a:extLst>
                </a:gridCol>
                <a:gridCol w="822960">
                  <a:extLst>
                    <a:ext uri="{9D8B030D-6E8A-4147-A177-3AD203B41FA5}">
                      <a16:colId xmlns:a16="http://schemas.microsoft.com/office/drawing/2014/main" val="2325846208"/>
                    </a:ext>
                  </a:extLst>
                </a:gridCol>
                <a:gridCol w="822960">
                  <a:extLst>
                    <a:ext uri="{9D8B030D-6E8A-4147-A177-3AD203B41FA5}">
                      <a16:colId xmlns:a16="http://schemas.microsoft.com/office/drawing/2014/main" val="1595576222"/>
                    </a:ext>
                  </a:extLst>
                </a:gridCol>
                <a:gridCol w="822960">
                  <a:extLst>
                    <a:ext uri="{9D8B030D-6E8A-4147-A177-3AD203B41FA5}">
                      <a16:colId xmlns:a16="http://schemas.microsoft.com/office/drawing/2014/main" val="3693848087"/>
                    </a:ext>
                  </a:extLst>
                </a:gridCol>
                <a:gridCol w="822960">
                  <a:extLst>
                    <a:ext uri="{9D8B030D-6E8A-4147-A177-3AD203B41FA5}">
                      <a16:colId xmlns:a16="http://schemas.microsoft.com/office/drawing/2014/main" val="2327028785"/>
                    </a:ext>
                  </a:extLst>
                </a:gridCol>
              </a:tblGrid>
              <a:tr h="370840">
                <a:tc>
                  <a:txBody>
                    <a:bodyPr/>
                    <a:lstStyle/>
                    <a:p>
                      <a:r>
                        <a:rPr lang="en-US" sz="1000"/>
                        <a:t>Post</a:t>
                      </a:r>
                    </a:p>
                  </a:txBody>
                  <a:tcPr/>
                </a:tc>
                <a:tc>
                  <a:txBody>
                    <a:bodyPr/>
                    <a:lstStyle/>
                    <a:p>
                      <a:r>
                        <a:rPr lang="en-US" sz="1000"/>
                        <a:t>Network</a:t>
                      </a:r>
                    </a:p>
                  </a:txBody>
                  <a:tcPr/>
                </a:tc>
                <a:tc>
                  <a:txBody>
                    <a:bodyPr/>
                    <a:lstStyle/>
                    <a:p>
                      <a:r>
                        <a:rPr lang="en-US" sz="1000"/>
                        <a:t>Total Interactions</a:t>
                      </a:r>
                    </a:p>
                  </a:txBody>
                  <a:tcPr/>
                </a:tc>
                <a:tc>
                  <a:txBody>
                    <a:bodyPr/>
                    <a:lstStyle/>
                    <a:p>
                      <a:r>
                        <a:rPr lang="en-US" sz="1000"/>
                        <a:t>Reactions/Likes</a:t>
                      </a:r>
                    </a:p>
                  </a:txBody>
                  <a:tcPr/>
                </a:tc>
                <a:tc>
                  <a:txBody>
                    <a:bodyPr/>
                    <a:lstStyle/>
                    <a:p>
                      <a:r>
                        <a:rPr lang="en-US" sz="1000"/>
                        <a:t>Comments/Replies</a:t>
                      </a:r>
                    </a:p>
                  </a:txBody>
                  <a:tcPr/>
                </a:tc>
                <a:tc>
                  <a:txBody>
                    <a:bodyPr/>
                    <a:lstStyle/>
                    <a:p>
                      <a:r>
                        <a:rPr lang="en-US" sz="1000"/>
                        <a:t>Shares/Retweets</a:t>
                      </a:r>
                    </a:p>
                  </a:txBody>
                  <a:tcPr/>
                </a:tc>
                <a:extLst>
                  <a:ext uri="{0D108BD9-81ED-4DB2-BD59-A6C34878D82A}">
                    <a16:rowId xmlns:a16="http://schemas.microsoft.com/office/drawing/2014/main" val="3979463121"/>
                  </a:ext>
                </a:extLst>
              </a:tr>
              <a:tr h="370840">
                <a:tc>
                  <a:txBody>
                    <a:bodyPr/>
                    <a:lstStyle/>
                    <a:p>
                      <a:r>
                        <a:rPr lang="en-US" sz="1000" b="1"/>
                        <a:t>Thunder Super Soda - 2019-08-28 18:00:01</a:t>
                      </a:r>
                      <a:r>
                        <a:rPr lang="en-US" sz="1000"/>
                        <a:t> 
 Mararamdaman mo na ang super sa sipa at super sa sarap ng Thunder Super Soda. Abangan. #FeelTheThunder</a:t>
                      </a:r>
                    </a:p>
                  </a:txBody>
                  <a:tcPr/>
                </a:tc>
                <a:tc>
                  <a:txBody>
                    <a:bodyPr/>
                    <a:lstStyle/>
                    <a:p>
                      <a:r>
                        <a:rPr lang="en-US" sz="1000"/>
                        <a:t>Facebook</a:t>
                      </a:r>
                    </a:p>
                  </a:txBody>
                  <a:tcPr/>
                </a:tc>
                <a:tc>
                  <a:txBody>
                    <a:bodyPr/>
                    <a:lstStyle/>
                    <a:p>
                      <a:r>
                        <a:rPr lang="en-US" sz="1000"/>
                        <a:t>4199</a:t>
                      </a:r>
                    </a:p>
                  </a:txBody>
                  <a:tcPr/>
                </a:tc>
                <a:tc>
                  <a:txBody>
                    <a:bodyPr/>
                    <a:lstStyle/>
                    <a:p>
                      <a:r>
                        <a:rPr lang="en-US" sz="1000"/>
                        <a:t>4101</a:t>
                      </a:r>
                    </a:p>
                  </a:txBody>
                  <a:tcPr/>
                </a:tc>
                <a:tc>
                  <a:txBody>
                    <a:bodyPr/>
                    <a:lstStyle/>
                    <a:p>
                      <a:r>
                        <a:rPr lang="en-US" sz="1000"/>
                        <a:t>42</a:t>
                      </a:r>
                    </a:p>
                  </a:txBody>
                  <a:tcPr/>
                </a:tc>
                <a:tc>
                  <a:txBody>
                    <a:bodyPr/>
                    <a:lstStyle/>
                    <a:p>
                      <a:r>
                        <a:rPr lang="en-US" sz="1000"/>
                        <a:t>56</a:t>
                      </a:r>
                    </a:p>
                  </a:txBody>
                  <a:tcPr/>
                </a:tc>
                <a:extLst>
                  <a:ext uri="{0D108BD9-81ED-4DB2-BD59-A6C34878D82A}">
                    <a16:rowId xmlns:a16="http://schemas.microsoft.com/office/drawing/2014/main" val="2453557938"/>
                  </a:ext>
                </a:extLst>
              </a:tr>
              <a:tr h="370840">
                <a:tc>
                  <a:txBody>
                    <a:bodyPr/>
                    <a:lstStyle/>
                    <a:p>
                      <a:r>
                        <a:rPr lang="en-US" sz="1000" b="1"/>
                        <a:t>Thunder Super Soda - 2019-08-28 11:58:07</a:t>
                      </a:r>
                      <a:r>
                        <a:rPr lang="en-US" sz="1000"/>
                        <a:t> 
 THE GRAND FINALS IS UPON US!
The stage is set! The teams are ready!
Watch aspiring esports teams from Luzon, Visayas and Mindanao compete at the grand finals of the Thunder Esports tour on August 31 to September 1 at SM North Edsa The Annex Cyberzone!
Tune in for high level DOTA 2, CS:GO and Mobile Legends action!
Which region will be the country’s best?
Stream link: facebook.com/MineskiTV
#ThunderEsportsTour #OrganizedbyMET #FeelTheThunder</a:t>
                      </a:r>
                    </a:p>
                  </a:txBody>
                  <a:tcPr/>
                </a:tc>
                <a:tc>
                  <a:txBody>
                    <a:bodyPr/>
                    <a:lstStyle/>
                    <a:p>
                      <a:r>
                        <a:rPr lang="en-US" sz="1000"/>
                        <a:t>Facebook</a:t>
                      </a:r>
                    </a:p>
                  </a:txBody>
                  <a:tcPr/>
                </a:tc>
                <a:tc>
                  <a:txBody>
                    <a:bodyPr/>
                    <a:lstStyle/>
                    <a:p>
                      <a:r>
                        <a:rPr lang="en-US" sz="1000"/>
                        <a:t>2630</a:t>
                      </a:r>
                    </a:p>
                  </a:txBody>
                  <a:tcPr/>
                </a:tc>
                <a:tc>
                  <a:txBody>
                    <a:bodyPr/>
                    <a:lstStyle/>
                    <a:p>
                      <a:r>
                        <a:rPr lang="en-US" sz="1000"/>
                        <a:t>1840</a:t>
                      </a:r>
                    </a:p>
                  </a:txBody>
                  <a:tcPr/>
                </a:tc>
                <a:tc>
                  <a:txBody>
                    <a:bodyPr/>
                    <a:lstStyle/>
                    <a:p>
                      <a:r>
                        <a:rPr lang="en-US" sz="1000"/>
                        <a:t>428</a:t>
                      </a:r>
                    </a:p>
                  </a:txBody>
                  <a:tcPr/>
                </a:tc>
                <a:tc>
                  <a:txBody>
                    <a:bodyPr/>
                    <a:lstStyle/>
                    <a:p>
                      <a:r>
                        <a:rPr lang="en-US" sz="1000"/>
                        <a:t>362</a:t>
                      </a:r>
                    </a:p>
                  </a:txBody>
                  <a:tcPr/>
                </a:tc>
                <a:extLst>
                  <a:ext uri="{0D108BD9-81ED-4DB2-BD59-A6C34878D82A}">
                    <a16:rowId xmlns:a16="http://schemas.microsoft.com/office/drawing/2014/main" val="31213080"/>
                  </a:ext>
                </a:extLst>
              </a:tr>
              <a:tr h="370840">
                <a:tc>
                  <a:txBody>
                    <a:bodyPr/>
                    <a:lstStyle/>
                    <a:p>
                      <a:r>
                        <a:rPr lang="en-US" sz="1000" b="1"/>
                        <a:t>Thunder Super Soda - 2019-08-27 15:00:00</a:t>
                      </a:r>
                      <a:r>
                        <a:rPr lang="en-US" sz="1000"/>
                        <a:t> 
 Watch the TNC Predator clash with All-Stars at the much-awaited Thunder E-Sports Showmatch this August 31 - September 1 at SM North EDSA. #FeelTheThunder</a:t>
                      </a:r>
                    </a:p>
                  </a:txBody>
                  <a:tcPr/>
                </a:tc>
                <a:tc>
                  <a:txBody>
                    <a:bodyPr/>
                    <a:lstStyle/>
                    <a:p>
                      <a:r>
                        <a:rPr lang="en-US" sz="1000"/>
                        <a:t>Facebook</a:t>
                      </a:r>
                    </a:p>
                  </a:txBody>
                  <a:tcPr/>
                </a:tc>
                <a:tc>
                  <a:txBody>
                    <a:bodyPr/>
                    <a:lstStyle/>
                    <a:p>
                      <a:r>
                        <a:rPr lang="en-US" sz="1000"/>
                        <a:t>61</a:t>
                      </a:r>
                    </a:p>
                  </a:txBody>
                  <a:tcPr/>
                </a:tc>
                <a:tc>
                  <a:txBody>
                    <a:bodyPr/>
                    <a:lstStyle/>
                    <a:p>
                      <a:r>
                        <a:rPr lang="en-US" sz="1000"/>
                        <a:t>52</a:t>
                      </a:r>
                    </a:p>
                  </a:txBody>
                  <a:tcPr/>
                </a:tc>
                <a:tc>
                  <a:txBody>
                    <a:bodyPr/>
                    <a:lstStyle/>
                    <a:p>
                      <a:r>
                        <a:rPr lang="en-US" sz="1000"/>
                        <a:t>0</a:t>
                      </a:r>
                    </a:p>
                  </a:txBody>
                  <a:tcPr/>
                </a:tc>
                <a:tc>
                  <a:txBody>
                    <a:bodyPr/>
                    <a:lstStyle/>
                    <a:p>
                      <a:r>
                        <a:rPr lang="en-US" sz="1000"/>
                        <a:t>9</a:t>
                      </a:r>
                    </a:p>
                  </a:txBody>
                  <a:tcPr/>
                </a:tc>
                <a:extLst>
                  <a:ext uri="{0D108BD9-81ED-4DB2-BD59-A6C34878D82A}">
                    <a16:rowId xmlns:a16="http://schemas.microsoft.com/office/drawing/2014/main" val="2676427086"/>
                  </a:ext>
                </a:extLst>
              </a:tr>
              <a:tr h="370840">
                <a:tc>
                  <a:txBody>
                    <a:bodyPr/>
                    <a:lstStyle/>
                    <a:p>
                      <a:r>
                        <a:rPr lang="en-US" sz="1000" b="1"/>
                        <a:t>Thunder Super Soda - 2019-08-27 15:00:02</a:t>
                      </a:r>
                      <a:r>
                        <a:rPr lang="en-US" sz="1000"/>
                        <a:t> 
 Do the Pinoy All-Stars have what it takes? Watch them live at the Thunder E-Sports Grand Finals from August 31 - September 1 at SM North EDSA for the much awaited show match of the year! #FeelTheThunder</a:t>
                      </a:r>
                    </a:p>
                  </a:txBody>
                  <a:tcPr/>
                </a:tc>
                <a:tc>
                  <a:txBody>
                    <a:bodyPr/>
                    <a:lstStyle/>
                    <a:p>
                      <a:r>
                        <a:rPr lang="en-US" sz="1000"/>
                        <a:t>Facebook</a:t>
                      </a:r>
                    </a:p>
                  </a:txBody>
                  <a:tcPr/>
                </a:tc>
                <a:tc>
                  <a:txBody>
                    <a:bodyPr/>
                    <a:lstStyle/>
                    <a:p>
                      <a:r>
                        <a:rPr lang="en-US" sz="1000"/>
                        <a:t>38</a:t>
                      </a:r>
                    </a:p>
                  </a:txBody>
                  <a:tcPr/>
                </a:tc>
                <a:tc>
                  <a:txBody>
                    <a:bodyPr/>
                    <a:lstStyle/>
                    <a:p>
                      <a:r>
                        <a:rPr lang="en-US" sz="1000"/>
                        <a:t>31</a:t>
                      </a:r>
                    </a:p>
                  </a:txBody>
                  <a:tcPr/>
                </a:tc>
                <a:tc>
                  <a:txBody>
                    <a:bodyPr/>
                    <a:lstStyle/>
                    <a:p>
                      <a:r>
                        <a:rPr lang="en-US" sz="1000"/>
                        <a:t>1</a:t>
                      </a:r>
                    </a:p>
                  </a:txBody>
                  <a:tcPr/>
                </a:tc>
                <a:tc>
                  <a:txBody>
                    <a:bodyPr/>
                    <a:lstStyle/>
                    <a:p>
                      <a:r>
                        <a:rPr lang="en-US" sz="1000"/>
                        <a:t>6</a:t>
                      </a:r>
                    </a:p>
                  </a:txBody>
                  <a:tcPr/>
                </a:tc>
                <a:extLst>
                  <a:ext uri="{0D108BD9-81ED-4DB2-BD59-A6C34878D82A}">
                    <a16:rowId xmlns:a16="http://schemas.microsoft.com/office/drawing/2014/main" val="1478200782"/>
                  </a:ext>
                </a:extLst>
              </a:tr>
            </a:tbl>
          </a:graphicData>
        </a:graphic>
      </p:graphicFrame>
      <p:sp>
        <p:nvSpPr>
          <p:cNvPr id="4" name="Text Placeholder 3">
            <a:extLst>
              <a:ext uri="{FF2B5EF4-FFF2-40B4-BE49-F238E27FC236}">
                <a16:creationId xmlns:a16="http://schemas.microsoft.com/office/drawing/2014/main" id="{A59C8E3B-F22F-4C26-816B-276DF7D03C50}"/>
              </a:ext>
            </a:extLst>
          </p:cNvPr>
          <p:cNvSpPr>
            <a:spLocks noGrp="1"/>
          </p:cNvSpPr>
          <p:nvPr>
            <p:ph type="body" sz="quarter" idx="14"/>
          </p:nvPr>
        </p:nvSpPr>
        <p:spPr/>
        <p:txBody>
          <a:bodyPr/>
          <a:lstStyle/>
          <a:p>
            <a:r>
              <a:rPr lang="en-US"/>
              <a:t>08/26/2019 - 08/31/2019</a:t>
            </a:r>
          </a:p>
        </p:txBody>
      </p:sp>
    </p:spTree>
    <p:extLst>
      <p:ext uri="{BB962C8B-B14F-4D97-AF65-F5344CB8AC3E}">
        <p14:creationId xmlns:p14="http://schemas.microsoft.com/office/powerpoint/2010/main" val="27701877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73</Words>
  <Application>Microsoft Office PowerPoint</Application>
  <PresentationFormat>On-screen Show (4:3)</PresentationFormat>
  <Paragraphs>32</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quintly_template</vt:lpstr>
      <vt:lpstr>Overall FB, TW, IG: Posts Table | Thunder PH Owned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Overall FB, TW, IG: Posts Table | Thunder PH Owned</dc:title>
  <dc:creator>Frederik Peiniger</dc:creator>
  <cp:lastModifiedBy>Frederik Peiniger</cp:lastModifiedBy>
  <cp:revision>1</cp:revision>
  <dcterms:created xsi:type="dcterms:W3CDTF">2019-09-03T10:18:34Z</dcterms:created>
  <dcterms:modified xsi:type="dcterms:W3CDTF">2019-09-03T10:18:42Z</dcterms:modified>
</cp:coreProperties>
</file>