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Lst>
  <p:sldSz cx="9144000" cy="6858000" type="screen4x3"/>
  <p:notesSz cx="6858000" cy="9144000"/>
  <p:embeddedFontLst>
    <p:embeddedFont>
      <p:font typeface="Calibri" panose="020F0502020204030204" pitchFamily="34" charset="0"/>
      <p:regular r:id="rId24"/>
      <p:bold r:id="rId25"/>
      <p:italic r:id="rId26"/>
      <p:boldItalic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1CA55-4DE8-49C2-9C53-EE862FA6A6FE}"/>
              </a:ext>
            </a:extLst>
          </p:cNvPr>
          <p:cNvSpPr>
            <a:spLocks noGrp="1"/>
          </p:cNvSpPr>
          <p:nvPr>
            <p:ph type="title"/>
          </p:nvPr>
        </p:nvSpPr>
        <p:spPr/>
        <p:txBody>
          <a:bodyPr/>
          <a:lstStyle/>
          <a:p>
            <a:r>
              <a:rPr lang="en-US"/>
              <a:t>Facebook Own Posts Table | Thunder PH - 1 of 22</a:t>
            </a:r>
          </a:p>
        </p:txBody>
      </p:sp>
      <p:graphicFrame>
        <p:nvGraphicFramePr>
          <p:cNvPr id="5" name="Table Placeholder 4">
            <a:extLst>
              <a:ext uri="{FF2B5EF4-FFF2-40B4-BE49-F238E27FC236}">
                <a16:creationId xmlns:a16="http://schemas.microsoft.com/office/drawing/2014/main" id="{87E67800-8320-4706-85D7-47F771C7525A}"/>
              </a:ext>
            </a:extLst>
          </p:cNvPr>
          <p:cNvGraphicFramePr>
            <a:graphicFrameLocks noGrp="1"/>
          </p:cNvGraphicFramePr>
          <p:nvPr>
            <p:ph type="tbl" sz="quarter" idx="13"/>
            <p:extLst>
              <p:ext uri="{D42A27DB-BD31-4B8C-83A1-F6EECF244321}">
                <p14:modId xmlns:p14="http://schemas.microsoft.com/office/powerpoint/2010/main" val="99050591"/>
              </p:ext>
            </p:extLst>
          </p:nvPr>
        </p:nvGraphicFramePr>
        <p:xfrm>
          <a:off x="457200" y="1731963"/>
          <a:ext cx="8229600" cy="3322320"/>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11118722"/>
                    </a:ext>
                  </a:extLst>
                </a:gridCol>
                <a:gridCol w="658368">
                  <a:extLst>
                    <a:ext uri="{9D8B030D-6E8A-4147-A177-3AD203B41FA5}">
                      <a16:colId xmlns:a16="http://schemas.microsoft.com/office/drawing/2014/main" val="1122914265"/>
                    </a:ext>
                  </a:extLst>
                </a:gridCol>
                <a:gridCol w="658368">
                  <a:extLst>
                    <a:ext uri="{9D8B030D-6E8A-4147-A177-3AD203B41FA5}">
                      <a16:colId xmlns:a16="http://schemas.microsoft.com/office/drawing/2014/main" val="901887856"/>
                    </a:ext>
                  </a:extLst>
                </a:gridCol>
                <a:gridCol w="658368">
                  <a:extLst>
                    <a:ext uri="{9D8B030D-6E8A-4147-A177-3AD203B41FA5}">
                      <a16:colId xmlns:a16="http://schemas.microsoft.com/office/drawing/2014/main" val="1898225336"/>
                    </a:ext>
                  </a:extLst>
                </a:gridCol>
                <a:gridCol w="658368">
                  <a:extLst>
                    <a:ext uri="{9D8B030D-6E8A-4147-A177-3AD203B41FA5}">
                      <a16:colId xmlns:a16="http://schemas.microsoft.com/office/drawing/2014/main" val="762333659"/>
                    </a:ext>
                  </a:extLst>
                </a:gridCol>
                <a:gridCol w="658368">
                  <a:extLst>
                    <a:ext uri="{9D8B030D-6E8A-4147-A177-3AD203B41FA5}">
                      <a16:colId xmlns:a16="http://schemas.microsoft.com/office/drawing/2014/main" val="678472280"/>
                    </a:ext>
                  </a:extLst>
                </a:gridCol>
                <a:gridCol w="658368">
                  <a:extLst>
                    <a:ext uri="{9D8B030D-6E8A-4147-A177-3AD203B41FA5}">
                      <a16:colId xmlns:a16="http://schemas.microsoft.com/office/drawing/2014/main" val="2057075253"/>
                    </a:ext>
                  </a:extLst>
                </a:gridCol>
                <a:gridCol w="658368">
                  <a:extLst>
                    <a:ext uri="{9D8B030D-6E8A-4147-A177-3AD203B41FA5}">
                      <a16:colId xmlns:a16="http://schemas.microsoft.com/office/drawing/2014/main" val="20621426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38629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Cobra Energy Drink - 2019-07-21 05:04:17</a:t>
                      </a:r>
                      <a:r>
                        <a:rPr kumimoji="0" lang="en-US" sz="1000" b="0" i="0" u="none" strike="noStrike" kern="1200" cap="none" spc="0" normalizeH="0" baseline="0" noProof="0">
                          <a:ln>
                            <a:noFill/>
                          </a:ln>
                          <a:solidFill>
                            <a:prstClr val="black"/>
                          </a:solidFill>
                          <a:effectLst/>
                          <a:uLnTx/>
                          <a:uFillTx/>
                          <a:latin typeface="+mn-lt"/>
                          <a:ea typeface="+mn-ea"/>
                          <a:cs typeface="+mn-cs"/>
                        </a:rPr>
                        <a:t> 
 Muli mong inangat ang Pilipinas sa mundo ng boxing! Mabuhay ka, Manny! #AngatAngLakasMo #CobraEnergyDrink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16.6013 %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27140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Mountain Dew Philippines - 2019-07-18 11:00:00</a:t>
                      </a:r>
                      <a:r>
                        <a:rPr kumimoji="0" lang="en-US" sz="1000" b="0" i="0" u="none" strike="noStrike" kern="1200" cap="none" spc="0" normalizeH="0" baseline="0" noProof="0">
                          <a:ln>
                            <a:noFill/>
                          </a:ln>
                          <a:solidFill>
                            <a:prstClr val="black"/>
                          </a:solidFill>
                          <a:effectLst/>
                          <a:uLnTx/>
                          <a:uFillTx/>
                          <a:latin typeface="+mn-lt"/>
                          <a:ea typeface="+mn-ea"/>
                          <a:cs typeface="+mn-cs"/>
                        </a:rPr>
                        <a:t> 
 Para sa paghahabol niya ng mga malulupit na thrills, may malupit na kotse si Justin! Ipapamigay na ang huling Ford Ranger Raptor bukas, Dewds! Kaya mag register at magpadala na ng maraming entries para mas lumaki pa ang inyong chance mapanalunan ang isa sa dalawang natitirang Grand Prize ng #PepsiDewDobleHataw!
For more information, message us at http://m.me/mountaindewph
Send entries by texting “DEW &lt;code&gt;” to 4467 (Smart, Sun, TnT) or 2117 (Globe, TM) or visit the Mountain Dew Philippines Messenger!
Promo period is from May 24 - July 24, 2019
Per DOH-FDA CFRR Permit No. 0072 s. 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025189789"/>
                  </a:ext>
                </a:extLst>
              </a:tr>
            </a:tbl>
          </a:graphicData>
        </a:graphic>
      </p:graphicFrame>
      <p:sp>
        <p:nvSpPr>
          <p:cNvPr id="4" name="Text Placeholder 3">
            <a:extLst>
              <a:ext uri="{FF2B5EF4-FFF2-40B4-BE49-F238E27FC236}">
                <a16:creationId xmlns:a16="http://schemas.microsoft.com/office/drawing/2014/main" id="{20BDB434-4D6F-466C-BF69-5722A0CFB4A8}"/>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20073692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FC210-FA13-46BC-870F-477A8EA06CB5}"/>
              </a:ext>
            </a:extLst>
          </p:cNvPr>
          <p:cNvSpPr>
            <a:spLocks noGrp="1"/>
          </p:cNvSpPr>
          <p:nvPr>
            <p:ph type="title"/>
          </p:nvPr>
        </p:nvSpPr>
        <p:spPr/>
        <p:txBody>
          <a:bodyPr/>
          <a:lstStyle/>
          <a:p>
            <a:r>
              <a:rPr lang="en-US"/>
              <a:t>Facebook Own Posts Table | Thunder PH - 2 of 22</a:t>
            </a:r>
          </a:p>
        </p:txBody>
      </p:sp>
      <p:graphicFrame>
        <p:nvGraphicFramePr>
          <p:cNvPr id="5" name="Table Placeholder 4">
            <a:extLst>
              <a:ext uri="{FF2B5EF4-FFF2-40B4-BE49-F238E27FC236}">
                <a16:creationId xmlns:a16="http://schemas.microsoft.com/office/drawing/2014/main" id="{02D9E078-660B-4354-81A5-6042DF751D70}"/>
              </a:ext>
            </a:extLst>
          </p:cNvPr>
          <p:cNvGraphicFramePr>
            <a:graphicFrameLocks noGrp="1"/>
          </p:cNvGraphicFramePr>
          <p:nvPr>
            <p:ph type="tbl" sz="quarter" idx="13"/>
            <p:extLst>
              <p:ext uri="{D42A27DB-BD31-4B8C-83A1-F6EECF244321}">
                <p14:modId xmlns:p14="http://schemas.microsoft.com/office/powerpoint/2010/main" val="5613441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63527911"/>
                    </a:ext>
                  </a:extLst>
                </a:gridCol>
                <a:gridCol w="658368">
                  <a:extLst>
                    <a:ext uri="{9D8B030D-6E8A-4147-A177-3AD203B41FA5}">
                      <a16:colId xmlns:a16="http://schemas.microsoft.com/office/drawing/2014/main" val="2897611448"/>
                    </a:ext>
                  </a:extLst>
                </a:gridCol>
                <a:gridCol w="658368">
                  <a:extLst>
                    <a:ext uri="{9D8B030D-6E8A-4147-A177-3AD203B41FA5}">
                      <a16:colId xmlns:a16="http://schemas.microsoft.com/office/drawing/2014/main" val="3308608973"/>
                    </a:ext>
                  </a:extLst>
                </a:gridCol>
                <a:gridCol w="658368">
                  <a:extLst>
                    <a:ext uri="{9D8B030D-6E8A-4147-A177-3AD203B41FA5}">
                      <a16:colId xmlns:a16="http://schemas.microsoft.com/office/drawing/2014/main" val="1745098953"/>
                    </a:ext>
                  </a:extLst>
                </a:gridCol>
                <a:gridCol w="658368">
                  <a:extLst>
                    <a:ext uri="{9D8B030D-6E8A-4147-A177-3AD203B41FA5}">
                      <a16:colId xmlns:a16="http://schemas.microsoft.com/office/drawing/2014/main" val="2611897763"/>
                    </a:ext>
                  </a:extLst>
                </a:gridCol>
                <a:gridCol w="658368">
                  <a:extLst>
                    <a:ext uri="{9D8B030D-6E8A-4147-A177-3AD203B41FA5}">
                      <a16:colId xmlns:a16="http://schemas.microsoft.com/office/drawing/2014/main" val="2725910115"/>
                    </a:ext>
                  </a:extLst>
                </a:gridCol>
                <a:gridCol w="658368">
                  <a:extLst>
                    <a:ext uri="{9D8B030D-6E8A-4147-A177-3AD203B41FA5}">
                      <a16:colId xmlns:a16="http://schemas.microsoft.com/office/drawing/2014/main" val="3553235591"/>
                    </a:ext>
                  </a:extLst>
                </a:gridCol>
                <a:gridCol w="658368">
                  <a:extLst>
                    <a:ext uri="{9D8B030D-6E8A-4147-A177-3AD203B41FA5}">
                      <a16:colId xmlns:a16="http://schemas.microsoft.com/office/drawing/2014/main" val="34764194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64307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Mountain Dew Philippines - 2019-07-23 11:00:01</a:t>
                      </a:r>
                      <a:r>
                        <a:rPr kumimoji="0" lang="en-US" sz="1000" b="0" i="0" u="none" strike="noStrike" kern="1200" cap="none" spc="0" normalizeH="0" baseline="0" noProof="0">
                          <a:ln>
                            <a:noFill/>
                          </a:ln>
                          <a:solidFill>
                            <a:prstClr val="black"/>
                          </a:solidFill>
                          <a:effectLst/>
                          <a:uLnTx/>
                          <a:uFillTx/>
                          <a:latin typeface="+mn-lt"/>
                          <a:ea typeface="+mn-ea"/>
                          <a:cs typeface="+mn-cs"/>
                        </a:rPr>
                        <a:t> 
 Astig ng bagong ride mo, Jonathan! May chance pa kayo manalo ng isang Ford Mustang, Dewds! Register na kayo at magpadala ng madaming entries dahil may isa pang Grand Prize na ipapamigay ngayong July 25 sa #PepsiDewDobleHataw!
For more information, message us at http://m.me/mountaindewph
Send entries by texting “DEW &lt;code&gt;” to 4467 (Smart, Sun, TnT) or 2117 (Globe, TM) or visit the Mountain Dew Philippines Messenger!
Promo period is from May 24 - July 24, 2019
Per DOH-FDA CFRR Permit No. 0072 s. 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777508377"/>
                  </a:ext>
                </a:extLst>
              </a:tr>
            </a:tbl>
          </a:graphicData>
        </a:graphic>
      </p:graphicFrame>
      <p:sp>
        <p:nvSpPr>
          <p:cNvPr id="4" name="Text Placeholder 3">
            <a:extLst>
              <a:ext uri="{FF2B5EF4-FFF2-40B4-BE49-F238E27FC236}">
                <a16:creationId xmlns:a16="http://schemas.microsoft.com/office/drawing/2014/main" id="{BB022697-3096-4303-9A25-3FEB157D322E}"/>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36700914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777C0-84CB-4292-A2FC-D53771ECFBFA}"/>
              </a:ext>
            </a:extLst>
          </p:cNvPr>
          <p:cNvSpPr>
            <a:spLocks noGrp="1"/>
          </p:cNvSpPr>
          <p:nvPr>
            <p:ph type="title"/>
          </p:nvPr>
        </p:nvSpPr>
        <p:spPr/>
        <p:txBody>
          <a:bodyPr/>
          <a:lstStyle/>
          <a:p>
            <a:r>
              <a:rPr lang="en-US"/>
              <a:t>Facebook Own Posts Table | Thunder PH - 3 of 22</a:t>
            </a:r>
          </a:p>
        </p:txBody>
      </p:sp>
      <p:graphicFrame>
        <p:nvGraphicFramePr>
          <p:cNvPr id="5" name="Table Placeholder 4">
            <a:extLst>
              <a:ext uri="{FF2B5EF4-FFF2-40B4-BE49-F238E27FC236}">
                <a16:creationId xmlns:a16="http://schemas.microsoft.com/office/drawing/2014/main" id="{B53620E7-7925-49B0-A068-5310C4E936BE}"/>
              </a:ext>
            </a:extLst>
          </p:cNvPr>
          <p:cNvGraphicFramePr>
            <a:graphicFrameLocks noGrp="1"/>
          </p:cNvGraphicFramePr>
          <p:nvPr>
            <p:ph type="tbl" sz="quarter" idx="13"/>
            <p:extLst>
              <p:ext uri="{D42A27DB-BD31-4B8C-83A1-F6EECF244321}">
                <p14:modId xmlns:p14="http://schemas.microsoft.com/office/powerpoint/2010/main" val="5781582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90600324"/>
                    </a:ext>
                  </a:extLst>
                </a:gridCol>
                <a:gridCol w="658368">
                  <a:extLst>
                    <a:ext uri="{9D8B030D-6E8A-4147-A177-3AD203B41FA5}">
                      <a16:colId xmlns:a16="http://schemas.microsoft.com/office/drawing/2014/main" val="2288701621"/>
                    </a:ext>
                  </a:extLst>
                </a:gridCol>
                <a:gridCol w="658368">
                  <a:extLst>
                    <a:ext uri="{9D8B030D-6E8A-4147-A177-3AD203B41FA5}">
                      <a16:colId xmlns:a16="http://schemas.microsoft.com/office/drawing/2014/main" val="1585684959"/>
                    </a:ext>
                  </a:extLst>
                </a:gridCol>
                <a:gridCol w="658368">
                  <a:extLst>
                    <a:ext uri="{9D8B030D-6E8A-4147-A177-3AD203B41FA5}">
                      <a16:colId xmlns:a16="http://schemas.microsoft.com/office/drawing/2014/main" val="29765038"/>
                    </a:ext>
                  </a:extLst>
                </a:gridCol>
                <a:gridCol w="658368">
                  <a:extLst>
                    <a:ext uri="{9D8B030D-6E8A-4147-A177-3AD203B41FA5}">
                      <a16:colId xmlns:a16="http://schemas.microsoft.com/office/drawing/2014/main" val="1882819047"/>
                    </a:ext>
                  </a:extLst>
                </a:gridCol>
                <a:gridCol w="658368">
                  <a:extLst>
                    <a:ext uri="{9D8B030D-6E8A-4147-A177-3AD203B41FA5}">
                      <a16:colId xmlns:a16="http://schemas.microsoft.com/office/drawing/2014/main" val="3562459549"/>
                    </a:ext>
                  </a:extLst>
                </a:gridCol>
                <a:gridCol w="658368">
                  <a:extLst>
                    <a:ext uri="{9D8B030D-6E8A-4147-A177-3AD203B41FA5}">
                      <a16:colId xmlns:a16="http://schemas.microsoft.com/office/drawing/2014/main" val="1049462578"/>
                    </a:ext>
                  </a:extLst>
                </a:gridCol>
                <a:gridCol w="658368">
                  <a:extLst>
                    <a:ext uri="{9D8B030D-6E8A-4147-A177-3AD203B41FA5}">
                      <a16:colId xmlns:a16="http://schemas.microsoft.com/office/drawing/2014/main" val="8724153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65374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Mountain Dew Philippines - 2019-07-23 03:00:00</a:t>
                      </a:r>
                      <a:r>
                        <a:rPr kumimoji="0" lang="en-US" sz="1000" b="0" i="0" u="none" strike="noStrike" kern="1200" cap="none" spc="0" normalizeH="0" baseline="0" noProof="0">
                          <a:ln>
                            <a:noFill/>
                          </a:ln>
                          <a:solidFill>
                            <a:prstClr val="black"/>
                          </a:solidFill>
                          <a:effectLst/>
                          <a:uLnTx/>
                          <a:uFillTx/>
                          <a:latin typeface="+mn-lt"/>
                          <a:ea typeface="+mn-ea"/>
                          <a:cs typeface="+mn-cs"/>
                        </a:rPr>
                        <a:t> 
 1 araw nalang bago matapos ang #PepsiDewDobleHataw Promo! Meron pang Ford Mustang, smartphones at iba pang malulupit na daily prizes na pwedeng mapanalunan, kaya magregister at magpadala lang ng codes! Sali na!
For more information, message us at http://m.me/mountaindewph
Send entries by texting “DEW &lt;code&gt;” to 4467 (Smart, Sun, TnT) or 2117 (Globe, TM) or visit the Mountain Dew Philippines Messenger!
Promo period is from May 24 - July 24, 2019
Per DOH-FDA CFRR Permit No. 0072 s. 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9608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Mountain Dew Philippines - 2019-07-26 04:33:42</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759607220"/>
                  </a:ext>
                </a:extLst>
              </a:tr>
            </a:tbl>
          </a:graphicData>
        </a:graphic>
      </p:graphicFrame>
      <p:sp>
        <p:nvSpPr>
          <p:cNvPr id="4" name="Text Placeholder 3">
            <a:extLst>
              <a:ext uri="{FF2B5EF4-FFF2-40B4-BE49-F238E27FC236}">
                <a16:creationId xmlns:a16="http://schemas.microsoft.com/office/drawing/2014/main" id="{10D84013-A6B7-40DC-A833-7CB7D2C3B5F4}"/>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30997875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3D8CB0-9083-4394-BE0F-F0F527840AEC}"/>
              </a:ext>
            </a:extLst>
          </p:cNvPr>
          <p:cNvSpPr>
            <a:spLocks noGrp="1"/>
          </p:cNvSpPr>
          <p:nvPr>
            <p:ph type="title"/>
          </p:nvPr>
        </p:nvSpPr>
        <p:spPr/>
        <p:txBody>
          <a:bodyPr/>
          <a:lstStyle/>
          <a:p>
            <a:r>
              <a:rPr lang="en-US"/>
              <a:t>Facebook Own Posts Table | Thunder PH - 4 of 22</a:t>
            </a:r>
          </a:p>
        </p:txBody>
      </p:sp>
      <p:graphicFrame>
        <p:nvGraphicFramePr>
          <p:cNvPr id="5" name="Table Placeholder 4">
            <a:extLst>
              <a:ext uri="{FF2B5EF4-FFF2-40B4-BE49-F238E27FC236}">
                <a16:creationId xmlns:a16="http://schemas.microsoft.com/office/drawing/2014/main" id="{BEB13701-759C-4ADF-9394-81D06C3A0FFA}"/>
              </a:ext>
            </a:extLst>
          </p:cNvPr>
          <p:cNvGraphicFramePr>
            <a:graphicFrameLocks noGrp="1"/>
          </p:cNvGraphicFramePr>
          <p:nvPr>
            <p:ph type="tbl" sz="quarter" idx="13"/>
            <p:extLst>
              <p:ext uri="{D42A27DB-BD31-4B8C-83A1-F6EECF244321}">
                <p14:modId xmlns:p14="http://schemas.microsoft.com/office/powerpoint/2010/main" val="26810038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12129234"/>
                    </a:ext>
                  </a:extLst>
                </a:gridCol>
                <a:gridCol w="658368">
                  <a:extLst>
                    <a:ext uri="{9D8B030D-6E8A-4147-A177-3AD203B41FA5}">
                      <a16:colId xmlns:a16="http://schemas.microsoft.com/office/drawing/2014/main" val="3051383299"/>
                    </a:ext>
                  </a:extLst>
                </a:gridCol>
                <a:gridCol w="658368">
                  <a:extLst>
                    <a:ext uri="{9D8B030D-6E8A-4147-A177-3AD203B41FA5}">
                      <a16:colId xmlns:a16="http://schemas.microsoft.com/office/drawing/2014/main" val="2849848673"/>
                    </a:ext>
                  </a:extLst>
                </a:gridCol>
                <a:gridCol w="658368">
                  <a:extLst>
                    <a:ext uri="{9D8B030D-6E8A-4147-A177-3AD203B41FA5}">
                      <a16:colId xmlns:a16="http://schemas.microsoft.com/office/drawing/2014/main" val="1079174471"/>
                    </a:ext>
                  </a:extLst>
                </a:gridCol>
                <a:gridCol w="658368">
                  <a:extLst>
                    <a:ext uri="{9D8B030D-6E8A-4147-A177-3AD203B41FA5}">
                      <a16:colId xmlns:a16="http://schemas.microsoft.com/office/drawing/2014/main" val="203317350"/>
                    </a:ext>
                  </a:extLst>
                </a:gridCol>
                <a:gridCol w="658368">
                  <a:extLst>
                    <a:ext uri="{9D8B030D-6E8A-4147-A177-3AD203B41FA5}">
                      <a16:colId xmlns:a16="http://schemas.microsoft.com/office/drawing/2014/main" val="1224303776"/>
                    </a:ext>
                  </a:extLst>
                </a:gridCol>
                <a:gridCol w="658368">
                  <a:extLst>
                    <a:ext uri="{9D8B030D-6E8A-4147-A177-3AD203B41FA5}">
                      <a16:colId xmlns:a16="http://schemas.microsoft.com/office/drawing/2014/main" val="1104915142"/>
                    </a:ext>
                  </a:extLst>
                </a:gridCol>
                <a:gridCol w="658368">
                  <a:extLst>
                    <a:ext uri="{9D8B030D-6E8A-4147-A177-3AD203B41FA5}">
                      <a16:colId xmlns:a16="http://schemas.microsoft.com/office/drawing/2014/main" val="17890899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88577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Mountain Dew Philippines - 2019-07-02 04:36:37</a:t>
                      </a:r>
                      <a:r>
                        <a:rPr kumimoji="0" lang="en-US" sz="1000" b="0" i="0" u="none" strike="noStrike" kern="1200" cap="none" spc="0" normalizeH="0" baseline="0" noProof="0">
                          <a:ln>
                            <a:noFill/>
                          </a:ln>
                          <a:solidFill>
                            <a:prstClr val="black"/>
                          </a:solidFill>
                          <a:effectLst/>
                          <a:uLnTx/>
                          <a:uFillTx/>
                          <a:latin typeface="+mn-lt"/>
                          <a:ea typeface="+mn-ea"/>
                          <a:cs typeface="+mn-cs"/>
                        </a:rPr>
                        <a:t> 
 Ang lupit talaga ng bagong kotse ni Venisse galing sa #PepsiDewDobleHataw promo! Trip niyo rin ba mag-chase ng thrills habang nakasakay sa isang Ford Ranger Raptor o Ford Mustang? Pwede rin kayo manalo, Dewds! Basta magpadala lang kayo ng mga entries!
To join, text DEW (code) to 4467 (Smart, Sun, TnT) or 2117 (Globe, TM) or message us at http://m.me/MountainDewPh
Promo period is from May 24 - July 24, 2019
Per DOH-FDA CFRR Permit No. 0072 s. 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853041634"/>
                  </a:ext>
                </a:extLst>
              </a:tr>
            </a:tbl>
          </a:graphicData>
        </a:graphic>
      </p:graphicFrame>
      <p:sp>
        <p:nvSpPr>
          <p:cNvPr id="4" name="Text Placeholder 3">
            <a:extLst>
              <a:ext uri="{FF2B5EF4-FFF2-40B4-BE49-F238E27FC236}">
                <a16:creationId xmlns:a16="http://schemas.microsoft.com/office/drawing/2014/main" id="{17405918-EAA8-4DAD-A3F7-F4FD35E0BC27}"/>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22024455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D37389-9694-4C3C-AD0F-80D05DFC5670}"/>
              </a:ext>
            </a:extLst>
          </p:cNvPr>
          <p:cNvSpPr>
            <a:spLocks noGrp="1"/>
          </p:cNvSpPr>
          <p:nvPr>
            <p:ph type="title"/>
          </p:nvPr>
        </p:nvSpPr>
        <p:spPr/>
        <p:txBody>
          <a:bodyPr/>
          <a:lstStyle/>
          <a:p>
            <a:r>
              <a:rPr lang="en-US"/>
              <a:t>Facebook Own Posts Table | Thunder PH - 5 of 22</a:t>
            </a:r>
          </a:p>
        </p:txBody>
      </p:sp>
      <p:graphicFrame>
        <p:nvGraphicFramePr>
          <p:cNvPr id="5" name="Table Placeholder 4">
            <a:extLst>
              <a:ext uri="{FF2B5EF4-FFF2-40B4-BE49-F238E27FC236}">
                <a16:creationId xmlns:a16="http://schemas.microsoft.com/office/drawing/2014/main" id="{F7C917A4-5D7D-4E4D-B037-2C8E73358BAE}"/>
              </a:ext>
            </a:extLst>
          </p:cNvPr>
          <p:cNvGraphicFramePr>
            <a:graphicFrameLocks noGrp="1"/>
          </p:cNvGraphicFramePr>
          <p:nvPr>
            <p:ph type="tbl" sz="quarter" idx="13"/>
            <p:extLst>
              <p:ext uri="{D42A27DB-BD31-4B8C-83A1-F6EECF244321}">
                <p14:modId xmlns:p14="http://schemas.microsoft.com/office/powerpoint/2010/main" val="20030359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85399353"/>
                    </a:ext>
                  </a:extLst>
                </a:gridCol>
                <a:gridCol w="658368">
                  <a:extLst>
                    <a:ext uri="{9D8B030D-6E8A-4147-A177-3AD203B41FA5}">
                      <a16:colId xmlns:a16="http://schemas.microsoft.com/office/drawing/2014/main" val="117109314"/>
                    </a:ext>
                  </a:extLst>
                </a:gridCol>
                <a:gridCol w="658368">
                  <a:extLst>
                    <a:ext uri="{9D8B030D-6E8A-4147-A177-3AD203B41FA5}">
                      <a16:colId xmlns:a16="http://schemas.microsoft.com/office/drawing/2014/main" val="1557408204"/>
                    </a:ext>
                  </a:extLst>
                </a:gridCol>
                <a:gridCol w="658368">
                  <a:extLst>
                    <a:ext uri="{9D8B030D-6E8A-4147-A177-3AD203B41FA5}">
                      <a16:colId xmlns:a16="http://schemas.microsoft.com/office/drawing/2014/main" val="4244262046"/>
                    </a:ext>
                  </a:extLst>
                </a:gridCol>
                <a:gridCol w="658368">
                  <a:extLst>
                    <a:ext uri="{9D8B030D-6E8A-4147-A177-3AD203B41FA5}">
                      <a16:colId xmlns:a16="http://schemas.microsoft.com/office/drawing/2014/main" val="1591573368"/>
                    </a:ext>
                  </a:extLst>
                </a:gridCol>
                <a:gridCol w="658368">
                  <a:extLst>
                    <a:ext uri="{9D8B030D-6E8A-4147-A177-3AD203B41FA5}">
                      <a16:colId xmlns:a16="http://schemas.microsoft.com/office/drawing/2014/main" val="3687742125"/>
                    </a:ext>
                  </a:extLst>
                </a:gridCol>
                <a:gridCol w="658368">
                  <a:extLst>
                    <a:ext uri="{9D8B030D-6E8A-4147-A177-3AD203B41FA5}">
                      <a16:colId xmlns:a16="http://schemas.microsoft.com/office/drawing/2014/main" val="4110208701"/>
                    </a:ext>
                  </a:extLst>
                </a:gridCol>
                <a:gridCol w="658368">
                  <a:extLst>
                    <a:ext uri="{9D8B030D-6E8A-4147-A177-3AD203B41FA5}">
                      <a16:colId xmlns:a16="http://schemas.microsoft.com/office/drawing/2014/main" val="20583006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037931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Mountain Dew Philippines - 2019-07-08 10:50:06</a:t>
                      </a:r>
                      <a:r>
                        <a:rPr kumimoji="0" lang="en-US" sz="1000" b="0" i="0" u="none" strike="noStrike" kern="1200" cap="none" spc="0" normalizeH="0" baseline="0" noProof="0">
                          <a:ln>
                            <a:noFill/>
                          </a:ln>
                          <a:solidFill>
                            <a:prstClr val="black"/>
                          </a:solidFill>
                          <a:effectLst/>
                          <a:uLnTx/>
                          <a:uFillTx/>
                          <a:latin typeface="+mn-lt"/>
                          <a:ea typeface="+mn-ea"/>
                          <a:cs typeface="+mn-cs"/>
                        </a:rPr>
                        <a:t> 
 Ang lupit talaga ng Ford Mustang na iuuwi ni Jonathan Almaden! Congratulations sa ‘yo, Dewd! Dahil all-out ang iyong paghataw, talaga namang all-out rin ang iyong premyo. Keep sending your codes, mga Dewds! May chance pa kayong mag-uwi ng mga papremyo hanggang July 24.
*The winner is still subject for verification
For more information, message us at http://m.me/MountainDewPh.
To join, text DEW &lt;code&gt; to 4467 (Smart, Sun, TnT) or 2117 (Globe, TM) or the Mountain Dew Philippines Messenger!
Unit color may vary depending on availability
Promo period is from May 24 - July 24, 2019
Per DOH-FDA CFRR Permit No. 0072 s. 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499861870"/>
                  </a:ext>
                </a:extLst>
              </a:tr>
            </a:tbl>
          </a:graphicData>
        </a:graphic>
      </p:graphicFrame>
      <p:sp>
        <p:nvSpPr>
          <p:cNvPr id="4" name="Text Placeholder 3">
            <a:extLst>
              <a:ext uri="{FF2B5EF4-FFF2-40B4-BE49-F238E27FC236}">
                <a16:creationId xmlns:a16="http://schemas.microsoft.com/office/drawing/2014/main" id="{3543AA8C-1BE7-4765-8608-23183A9EBD6D}"/>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38223281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35383-B047-4844-96ED-C86F22A6E433}"/>
              </a:ext>
            </a:extLst>
          </p:cNvPr>
          <p:cNvSpPr>
            <a:spLocks noGrp="1"/>
          </p:cNvSpPr>
          <p:nvPr>
            <p:ph type="title"/>
          </p:nvPr>
        </p:nvSpPr>
        <p:spPr/>
        <p:txBody>
          <a:bodyPr/>
          <a:lstStyle/>
          <a:p>
            <a:r>
              <a:rPr lang="en-US"/>
              <a:t>Facebook Own Posts Table | Thunder PH - 6 of 22</a:t>
            </a:r>
          </a:p>
        </p:txBody>
      </p:sp>
      <p:graphicFrame>
        <p:nvGraphicFramePr>
          <p:cNvPr id="5" name="Table Placeholder 4">
            <a:extLst>
              <a:ext uri="{FF2B5EF4-FFF2-40B4-BE49-F238E27FC236}">
                <a16:creationId xmlns:a16="http://schemas.microsoft.com/office/drawing/2014/main" id="{C43C903C-0078-41B7-AA5F-47CF030AAE06}"/>
              </a:ext>
            </a:extLst>
          </p:cNvPr>
          <p:cNvGraphicFramePr>
            <a:graphicFrameLocks noGrp="1"/>
          </p:cNvGraphicFramePr>
          <p:nvPr>
            <p:ph type="tbl" sz="quarter" idx="13"/>
            <p:extLst>
              <p:ext uri="{D42A27DB-BD31-4B8C-83A1-F6EECF244321}">
                <p14:modId xmlns:p14="http://schemas.microsoft.com/office/powerpoint/2010/main" val="11511834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31045394"/>
                    </a:ext>
                  </a:extLst>
                </a:gridCol>
                <a:gridCol w="658368">
                  <a:extLst>
                    <a:ext uri="{9D8B030D-6E8A-4147-A177-3AD203B41FA5}">
                      <a16:colId xmlns:a16="http://schemas.microsoft.com/office/drawing/2014/main" val="2184276664"/>
                    </a:ext>
                  </a:extLst>
                </a:gridCol>
                <a:gridCol w="658368">
                  <a:extLst>
                    <a:ext uri="{9D8B030D-6E8A-4147-A177-3AD203B41FA5}">
                      <a16:colId xmlns:a16="http://schemas.microsoft.com/office/drawing/2014/main" val="1329152748"/>
                    </a:ext>
                  </a:extLst>
                </a:gridCol>
                <a:gridCol w="658368">
                  <a:extLst>
                    <a:ext uri="{9D8B030D-6E8A-4147-A177-3AD203B41FA5}">
                      <a16:colId xmlns:a16="http://schemas.microsoft.com/office/drawing/2014/main" val="3895872824"/>
                    </a:ext>
                  </a:extLst>
                </a:gridCol>
                <a:gridCol w="658368">
                  <a:extLst>
                    <a:ext uri="{9D8B030D-6E8A-4147-A177-3AD203B41FA5}">
                      <a16:colId xmlns:a16="http://schemas.microsoft.com/office/drawing/2014/main" val="293363302"/>
                    </a:ext>
                  </a:extLst>
                </a:gridCol>
                <a:gridCol w="658368">
                  <a:extLst>
                    <a:ext uri="{9D8B030D-6E8A-4147-A177-3AD203B41FA5}">
                      <a16:colId xmlns:a16="http://schemas.microsoft.com/office/drawing/2014/main" val="3405630325"/>
                    </a:ext>
                  </a:extLst>
                </a:gridCol>
                <a:gridCol w="658368">
                  <a:extLst>
                    <a:ext uri="{9D8B030D-6E8A-4147-A177-3AD203B41FA5}">
                      <a16:colId xmlns:a16="http://schemas.microsoft.com/office/drawing/2014/main" val="822551641"/>
                    </a:ext>
                  </a:extLst>
                </a:gridCol>
                <a:gridCol w="658368">
                  <a:extLst>
                    <a:ext uri="{9D8B030D-6E8A-4147-A177-3AD203B41FA5}">
                      <a16:colId xmlns:a16="http://schemas.microsoft.com/office/drawing/2014/main" val="9097749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22214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Mountain Dew Philippines - 2019-07-24 03:00:00</a:t>
                      </a:r>
                      <a:r>
                        <a:rPr kumimoji="0" lang="en-US" sz="1000" b="0" i="0" u="none" strike="noStrike" kern="1200" cap="none" spc="0" normalizeH="0" baseline="0" noProof="0">
                          <a:ln>
                            <a:noFill/>
                          </a:ln>
                          <a:solidFill>
                            <a:prstClr val="black"/>
                          </a:solidFill>
                          <a:effectLst/>
                          <a:uLnTx/>
                          <a:uFillTx/>
                          <a:latin typeface="+mn-lt"/>
                          <a:ea typeface="+mn-ea"/>
                          <a:cs typeface="+mn-cs"/>
                        </a:rPr>
                        <a:t> 
 Last day na ng #PepsiDewDobleHataw Promo today! Mag-register muna bago mag-send ng codes, at baka ikaw na ang susunod na manalo ng Ford Mustang, smartphone, o iba pang major prizes! Huwag ‘to palampasin! Sali na!
For more information, message us at http://m.me/mountaindewph
Send entries by texting “DEW &lt;code&gt;” to 4467 (Smart, Sun, TnT) or 2117 (Globe, TM) or visit the Mountain Dew Philippines Messenger!
Promo period is from May 24 - July 24, 2019
Per DOH-FDA CFRR Permit No. 0072 s. 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179796750"/>
                  </a:ext>
                </a:extLst>
              </a:tr>
            </a:tbl>
          </a:graphicData>
        </a:graphic>
      </p:graphicFrame>
      <p:sp>
        <p:nvSpPr>
          <p:cNvPr id="4" name="Text Placeholder 3">
            <a:extLst>
              <a:ext uri="{FF2B5EF4-FFF2-40B4-BE49-F238E27FC236}">
                <a16:creationId xmlns:a16="http://schemas.microsoft.com/office/drawing/2014/main" id="{2FE5C1F6-EC0E-4573-898C-E0608D0F93FA}"/>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18190837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410DE-57C0-4908-AADE-7AC87D0CF36F}"/>
              </a:ext>
            </a:extLst>
          </p:cNvPr>
          <p:cNvSpPr>
            <a:spLocks noGrp="1"/>
          </p:cNvSpPr>
          <p:nvPr>
            <p:ph type="title"/>
          </p:nvPr>
        </p:nvSpPr>
        <p:spPr/>
        <p:txBody>
          <a:bodyPr/>
          <a:lstStyle/>
          <a:p>
            <a:r>
              <a:rPr lang="en-US"/>
              <a:t>Facebook Own Posts Table | Thunder PH - 7 of 22</a:t>
            </a:r>
          </a:p>
        </p:txBody>
      </p:sp>
      <p:graphicFrame>
        <p:nvGraphicFramePr>
          <p:cNvPr id="5" name="Table Placeholder 4">
            <a:extLst>
              <a:ext uri="{FF2B5EF4-FFF2-40B4-BE49-F238E27FC236}">
                <a16:creationId xmlns:a16="http://schemas.microsoft.com/office/drawing/2014/main" id="{1216B645-A934-4FC5-B300-BCACAEB2D37A}"/>
              </a:ext>
            </a:extLst>
          </p:cNvPr>
          <p:cNvGraphicFramePr>
            <a:graphicFrameLocks noGrp="1"/>
          </p:cNvGraphicFramePr>
          <p:nvPr>
            <p:ph type="tbl" sz="quarter" idx="13"/>
            <p:extLst>
              <p:ext uri="{D42A27DB-BD31-4B8C-83A1-F6EECF244321}">
                <p14:modId xmlns:p14="http://schemas.microsoft.com/office/powerpoint/2010/main" val="15409042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81995917"/>
                    </a:ext>
                  </a:extLst>
                </a:gridCol>
                <a:gridCol w="658368">
                  <a:extLst>
                    <a:ext uri="{9D8B030D-6E8A-4147-A177-3AD203B41FA5}">
                      <a16:colId xmlns:a16="http://schemas.microsoft.com/office/drawing/2014/main" val="3538271724"/>
                    </a:ext>
                  </a:extLst>
                </a:gridCol>
                <a:gridCol w="658368">
                  <a:extLst>
                    <a:ext uri="{9D8B030D-6E8A-4147-A177-3AD203B41FA5}">
                      <a16:colId xmlns:a16="http://schemas.microsoft.com/office/drawing/2014/main" val="1082331739"/>
                    </a:ext>
                  </a:extLst>
                </a:gridCol>
                <a:gridCol w="658368">
                  <a:extLst>
                    <a:ext uri="{9D8B030D-6E8A-4147-A177-3AD203B41FA5}">
                      <a16:colId xmlns:a16="http://schemas.microsoft.com/office/drawing/2014/main" val="2599909564"/>
                    </a:ext>
                  </a:extLst>
                </a:gridCol>
                <a:gridCol w="658368">
                  <a:extLst>
                    <a:ext uri="{9D8B030D-6E8A-4147-A177-3AD203B41FA5}">
                      <a16:colId xmlns:a16="http://schemas.microsoft.com/office/drawing/2014/main" val="1118567356"/>
                    </a:ext>
                  </a:extLst>
                </a:gridCol>
                <a:gridCol w="658368">
                  <a:extLst>
                    <a:ext uri="{9D8B030D-6E8A-4147-A177-3AD203B41FA5}">
                      <a16:colId xmlns:a16="http://schemas.microsoft.com/office/drawing/2014/main" val="1464029228"/>
                    </a:ext>
                  </a:extLst>
                </a:gridCol>
                <a:gridCol w="658368">
                  <a:extLst>
                    <a:ext uri="{9D8B030D-6E8A-4147-A177-3AD203B41FA5}">
                      <a16:colId xmlns:a16="http://schemas.microsoft.com/office/drawing/2014/main" val="2413917906"/>
                    </a:ext>
                  </a:extLst>
                </a:gridCol>
                <a:gridCol w="658368">
                  <a:extLst>
                    <a:ext uri="{9D8B030D-6E8A-4147-A177-3AD203B41FA5}">
                      <a16:colId xmlns:a16="http://schemas.microsoft.com/office/drawing/2014/main" val="21585838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43140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Mountain Dew Philippines - 2019-07-02 10:00:01</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Nanalo kayo ng Vivo Y91 at Huawei Nova 2 mula sa #PepsiDewDobleHataw Promo para sa draw ng July 1! Sa mga hindi pa nananalo, just keep on sending your entries dahil ngayon hanggang July 24, pwede pa kayong manalo ng smartphone, free data, o kaya discounts sa drinks araw-araw! Meron rin kayong chance na mag-uwi ng isa sa mga natitirang kotse! So keep those entries coming!
*Winners still subject for verification
For more information, message us at http://m.me/MountainDewPh
To join, text DEW &lt;code&gt; to 4467 (Smart, Sun, TnT) or 2117 (Globe, TM) or the Mountain Dew Philippines Messenger!
Unit color may vary depending on availability
Promo period is from May 24 - July 24, 2019
Per DOH-FDA CFRR Permit No. 0072 s. 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87404757"/>
                  </a:ext>
                </a:extLst>
              </a:tr>
            </a:tbl>
          </a:graphicData>
        </a:graphic>
      </p:graphicFrame>
      <p:sp>
        <p:nvSpPr>
          <p:cNvPr id="4" name="Text Placeholder 3">
            <a:extLst>
              <a:ext uri="{FF2B5EF4-FFF2-40B4-BE49-F238E27FC236}">
                <a16:creationId xmlns:a16="http://schemas.microsoft.com/office/drawing/2014/main" id="{4595BDD7-A3E9-42BA-9840-5BAF2B45AFE4}"/>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17607064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3D373-77D5-4A8D-85CF-DAA0D932680B}"/>
              </a:ext>
            </a:extLst>
          </p:cNvPr>
          <p:cNvSpPr>
            <a:spLocks noGrp="1"/>
          </p:cNvSpPr>
          <p:nvPr>
            <p:ph type="title"/>
          </p:nvPr>
        </p:nvSpPr>
        <p:spPr/>
        <p:txBody>
          <a:bodyPr/>
          <a:lstStyle/>
          <a:p>
            <a:r>
              <a:rPr lang="en-US"/>
              <a:t>Facebook Own Posts Table | Thunder PH - 8 of 22</a:t>
            </a:r>
          </a:p>
        </p:txBody>
      </p:sp>
      <p:graphicFrame>
        <p:nvGraphicFramePr>
          <p:cNvPr id="5" name="Table Placeholder 4">
            <a:extLst>
              <a:ext uri="{FF2B5EF4-FFF2-40B4-BE49-F238E27FC236}">
                <a16:creationId xmlns:a16="http://schemas.microsoft.com/office/drawing/2014/main" id="{5D8FCAF2-E0AE-4D49-95B5-9024CDFAAC74}"/>
              </a:ext>
            </a:extLst>
          </p:cNvPr>
          <p:cNvGraphicFramePr>
            <a:graphicFrameLocks noGrp="1"/>
          </p:cNvGraphicFramePr>
          <p:nvPr>
            <p:ph type="tbl" sz="quarter" idx="13"/>
            <p:extLst>
              <p:ext uri="{D42A27DB-BD31-4B8C-83A1-F6EECF244321}">
                <p14:modId xmlns:p14="http://schemas.microsoft.com/office/powerpoint/2010/main" val="38221327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54044774"/>
                    </a:ext>
                  </a:extLst>
                </a:gridCol>
                <a:gridCol w="658368">
                  <a:extLst>
                    <a:ext uri="{9D8B030D-6E8A-4147-A177-3AD203B41FA5}">
                      <a16:colId xmlns:a16="http://schemas.microsoft.com/office/drawing/2014/main" val="1557572889"/>
                    </a:ext>
                  </a:extLst>
                </a:gridCol>
                <a:gridCol w="658368">
                  <a:extLst>
                    <a:ext uri="{9D8B030D-6E8A-4147-A177-3AD203B41FA5}">
                      <a16:colId xmlns:a16="http://schemas.microsoft.com/office/drawing/2014/main" val="3779100930"/>
                    </a:ext>
                  </a:extLst>
                </a:gridCol>
                <a:gridCol w="658368">
                  <a:extLst>
                    <a:ext uri="{9D8B030D-6E8A-4147-A177-3AD203B41FA5}">
                      <a16:colId xmlns:a16="http://schemas.microsoft.com/office/drawing/2014/main" val="3149794777"/>
                    </a:ext>
                  </a:extLst>
                </a:gridCol>
                <a:gridCol w="658368">
                  <a:extLst>
                    <a:ext uri="{9D8B030D-6E8A-4147-A177-3AD203B41FA5}">
                      <a16:colId xmlns:a16="http://schemas.microsoft.com/office/drawing/2014/main" val="975822331"/>
                    </a:ext>
                  </a:extLst>
                </a:gridCol>
                <a:gridCol w="658368">
                  <a:extLst>
                    <a:ext uri="{9D8B030D-6E8A-4147-A177-3AD203B41FA5}">
                      <a16:colId xmlns:a16="http://schemas.microsoft.com/office/drawing/2014/main" val="2302528687"/>
                    </a:ext>
                  </a:extLst>
                </a:gridCol>
                <a:gridCol w="658368">
                  <a:extLst>
                    <a:ext uri="{9D8B030D-6E8A-4147-A177-3AD203B41FA5}">
                      <a16:colId xmlns:a16="http://schemas.microsoft.com/office/drawing/2014/main" val="4167615571"/>
                    </a:ext>
                  </a:extLst>
                </a:gridCol>
                <a:gridCol w="658368">
                  <a:extLst>
                    <a:ext uri="{9D8B030D-6E8A-4147-A177-3AD203B41FA5}">
                      <a16:colId xmlns:a16="http://schemas.microsoft.com/office/drawing/2014/main" val="9791160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98113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Mountain Dew Philippines - 2019-07-09 04:49:14</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sa iyong napanalunang Ford Mustang galling sa #PepsiDewDobleHataw, Berchman! Wala na talagang mas astig dito! Kung pangarap niyo din maguwi ng brand new Ford Ranger Raptor o Ford Mustang, tuloy-tuloy lang kayo magpadala ng entries, Dewds!
Para sumali, text DEW &lt;code&gt; to 4467 (Smart, Sun, TnT) or 2117 (Globe, TM) or message us at http://m.me/MountainDewPh
Promo period is from May 24 - July 24, 2019
Per DOH-FDA CFRR Permit No. 0072 s. 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168227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Mountain Dew Philippines - 2019-07-09 05:40:30</a:t>
                      </a:r>
                      <a:r>
                        <a:rPr kumimoji="0" lang="en-US" sz="1000" b="0" i="0" u="none" strike="noStrike" kern="1200" cap="none" spc="0" normalizeH="0" baseline="0" noProof="0">
                          <a:ln>
                            <a:noFill/>
                          </a:ln>
                          <a:solidFill>
                            <a:prstClr val="black"/>
                          </a:solidFill>
                          <a:effectLst/>
                          <a:uLnTx/>
                          <a:uFillTx/>
                          <a:latin typeface="+mn-lt"/>
                          <a:ea typeface="+mn-ea"/>
                          <a:cs typeface="+mn-cs"/>
                        </a:rPr>
                        <a:t> 
 Mahigit isang daan na ang nanalo sa #PepsiDewDobleHataw promo! Tuloy-tuloy pa rin ang pamimigay ng papremyo kaya hataw na sa pagpapadala nang codes, dewds!
For more information, message us at 
http://m.me/MountainDewPh.
To join, text DEW &lt;code&gt; to 4467 (Smart, Sun, TnT) or 2117 (Globe, TM) or the Mountain Dew Philippines Messenger!
Promo period is from May 24 - July 24, 2019 Per DOH-FDA CFRR Permit No. 0072 s. 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48978685"/>
                  </a:ext>
                </a:extLst>
              </a:tr>
            </a:tbl>
          </a:graphicData>
        </a:graphic>
      </p:graphicFrame>
      <p:sp>
        <p:nvSpPr>
          <p:cNvPr id="4" name="Text Placeholder 3">
            <a:extLst>
              <a:ext uri="{FF2B5EF4-FFF2-40B4-BE49-F238E27FC236}">
                <a16:creationId xmlns:a16="http://schemas.microsoft.com/office/drawing/2014/main" id="{AF869CC4-10EA-4441-BF25-8ECC564BEEFC}"/>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30516175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6E094-B639-411E-91D0-0FCBE599F20B}"/>
              </a:ext>
            </a:extLst>
          </p:cNvPr>
          <p:cNvSpPr>
            <a:spLocks noGrp="1"/>
          </p:cNvSpPr>
          <p:nvPr>
            <p:ph type="title"/>
          </p:nvPr>
        </p:nvSpPr>
        <p:spPr/>
        <p:txBody>
          <a:bodyPr/>
          <a:lstStyle/>
          <a:p>
            <a:r>
              <a:rPr lang="en-US"/>
              <a:t>Facebook Own Posts Table | Thunder PH - 9 of 22</a:t>
            </a:r>
          </a:p>
        </p:txBody>
      </p:sp>
      <p:graphicFrame>
        <p:nvGraphicFramePr>
          <p:cNvPr id="5" name="Table Placeholder 4">
            <a:extLst>
              <a:ext uri="{FF2B5EF4-FFF2-40B4-BE49-F238E27FC236}">
                <a16:creationId xmlns:a16="http://schemas.microsoft.com/office/drawing/2014/main" id="{51312479-4C9E-4022-99D1-28AA6E34B87B}"/>
              </a:ext>
            </a:extLst>
          </p:cNvPr>
          <p:cNvGraphicFramePr>
            <a:graphicFrameLocks noGrp="1"/>
          </p:cNvGraphicFramePr>
          <p:nvPr>
            <p:ph type="tbl" sz="quarter" idx="13"/>
            <p:extLst>
              <p:ext uri="{D42A27DB-BD31-4B8C-83A1-F6EECF244321}">
                <p14:modId xmlns:p14="http://schemas.microsoft.com/office/powerpoint/2010/main" val="18771886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00992898"/>
                    </a:ext>
                  </a:extLst>
                </a:gridCol>
                <a:gridCol w="658368">
                  <a:extLst>
                    <a:ext uri="{9D8B030D-6E8A-4147-A177-3AD203B41FA5}">
                      <a16:colId xmlns:a16="http://schemas.microsoft.com/office/drawing/2014/main" val="2908936481"/>
                    </a:ext>
                  </a:extLst>
                </a:gridCol>
                <a:gridCol w="658368">
                  <a:extLst>
                    <a:ext uri="{9D8B030D-6E8A-4147-A177-3AD203B41FA5}">
                      <a16:colId xmlns:a16="http://schemas.microsoft.com/office/drawing/2014/main" val="2382570438"/>
                    </a:ext>
                  </a:extLst>
                </a:gridCol>
                <a:gridCol w="658368">
                  <a:extLst>
                    <a:ext uri="{9D8B030D-6E8A-4147-A177-3AD203B41FA5}">
                      <a16:colId xmlns:a16="http://schemas.microsoft.com/office/drawing/2014/main" val="3780706979"/>
                    </a:ext>
                  </a:extLst>
                </a:gridCol>
                <a:gridCol w="658368">
                  <a:extLst>
                    <a:ext uri="{9D8B030D-6E8A-4147-A177-3AD203B41FA5}">
                      <a16:colId xmlns:a16="http://schemas.microsoft.com/office/drawing/2014/main" val="497663442"/>
                    </a:ext>
                  </a:extLst>
                </a:gridCol>
                <a:gridCol w="658368">
                  <a:extLst>
                    <a:ext uri="{9D8B030D-6E8A-4147-A177-3AD203B41FA5}">
                      <a16:colId xmlns:a16="http://schemas.microsoft.com/office/drawing/2014/main" val="4068887166"/>
                    </a:ext>
                  </a:extLst>
                </a:gridCol>
                <a:gridCol w="658368">
                  <a:extLst>
                    <a:ext uri="{9D8B030D-6E8A-4147-A177-3AD203B41FA5}">
                      <a16:colId xmlns:a16="http://schemas.microsoft.com/office/drawing/2014/main" val="2379252415"/>
                    </a:ext>
                  </a:extLst>
                </a:gridCol>
                <a:gridCol w="658368">
                  <a:extLst>
                    <a:ext uri="{9D8B030D-6E8A-4147-A177-3AD203B41FA5}">
                      <a16:colId xmlns:a16="http://schemas.microsoft.com/office/drawing/2014/main" val="14000015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93704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Mountain Dew Philippines - 2019-07-22 03:00:00</a:t>
                      </a:r>
                      <a:r>
                        <a:rPr kumimoji="0" lang="en-US" sz="1000" b="0" i="0" u="none" strike="noStrike" kern="1200" cap="none" spc="0" normalizeH="0" baseline="0" noProof="0">
                          <a:ln>
                            <a:noFill/>
                          </a:ln>
                          <a:solidFill>
                            <a:prstClr val="black"/>
                          </a:solidFill>
                          <a:effectLst/>
                          <a:uLnTx/>
                          <a:uFillTx/>
                          <a:latin typeface="+mn-lt"/>
                          <a:ea typeface="+mn-ea"/>
                          <a:cs typeface="+mn-cs"/>
                        </a:rPr>
                        <a:t> 
 2 days left para sumali sa #PepsiDewDobleHataw Promo! Marami pang mga papremyo ang pwedeng n’yong mapanalunan, kaya mag-register na via FB or SMS at magpadala ng maraming codes!
For more information, message us at http://m.me/mountaindewph
Send entries by texting “DEW &lt;code&gt;” to 4467 (Smart, Sun, TnT) or 2117 (Globe, TM) or visit the Mountain Dew Philippines Messenger!
Promo period is from May 24 - July 24, 2019
Per DOH-FDA CFRR Permit No. 0072 s. 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05799558"/>
                  </a:ext>
                </a:extLst>
              </a:tr>
            </a:tbl>
          </a:graphicData>
        </a:graphic>
      </p:graphicFrame>
      <p:sp>
        <p:nvSpPr>
          <p:cNvPr id="4" name="Text Placeholder 3">
            <a:extLst>
              <a:ext uri="{FF2B5EF4-FFF2-40B4-BE49-F238E27FC236}">
                <a16:creationId xmlns:a16="http://schemas.microsoft.com/office/drawing/2014/main" id="{0BC74254-5793-4D6D-97A0-78EA8EA62F2D}"/>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7938313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8DADE-4BBB-42C2-807F-24F830D99935}"/>
              </a:ext>
            </a:extLst>
          </p:cNvPr>
          <p:cNvSpPr>
            <a:spLocks noGrp="1"/>
          </p:cNvSpPr>
          <p:nvPr>
            <p:ph type="title"/>
          </p:nvPr>
        </p:nvSpPr>
        <p:spPr/>
        <p:txBody>
          <a:bodyPr/>
          <a:lstStyle/>
          <a:p>
            <a:r>
              <a:rPr lang="en-US"/>
              <a:t>Facebook Own Posts Table | Thunder PH - 10 of 22</a:t>
            </a:r>
          </a:p>
        </p:txBody>
      </p:sp>
      <p:graphicFrame>
        <p:nvGraphicFramePr>
          <p:cNvPr id="5" name="Table Placeholder 4">
            <a:extLst>
              <a:ext uri="{FF2B5EF4-FFF2-40B4-BE49-F238E27FC236}">
                <a16:creationId xmlns:a16="http://schemas.microsoft.com/office/drawing/2014/main" id="{D8C825AB-7A81-42E6-B234-77477734CC64}"/>
              </a:ext>
            </a:extLst>
          </p:cNvPr>
          <p:cNvGraphicFramePr>
            <a:graphicFrameLocks noGrp="1"/>
          </p:cNvGraphicFramePr>
          <p:nvPr>
            <p:ph type="tbl" sz="quarter" idx="13"/>
            <p:extLst>
              <p:ext uri="{D42A27DB-BD31-4B8C-83A1-F6EECF244321}">
                <p14:modId xmlns:p14="http://schemas.microsoft.com/office/powerpoint/2010/main" val="25772821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46502970"/>
                    </a:ext>
                  </a:extLst>
                </a:gridCol>
                <a:gridCol w="658368">
                  <a:extLst>
                    <a:ext uri="{9D8B030D-6E8A-4147-A177-3AD203B41FA5}">
                      <a16:colId xmlns:a16="http://schemas.microsoft.com/office/drawing/2014/main" val="3676164650"/>
                    </a:ext>
                  </a:extLst>
                </a:gridCol>
                <a:gridCol w="658368">
                  <a:extLst>
                    <a:ext uri="{9D8B030D-6E8A-4147-A177-3AD203B41FA5}">
                      <a16:colId xmlns:a16="http://schemas.microsoft.com/office/drawing/2014/main" val="1738366029"/>
                    </a:ext>
                  </a:extLst>
                </a:gridCol>
                <a:gridCol w="658368">
                  <a:extLst>
                    <a:ext uri="{9D8B030D-6E8A-4147-A177-3AD203B41FA5}">
                      <a16:colId xmlns:a16="http://schemas.microsoft.com/office/drawing/2014/main" val="1725271986"/>
                    </a:ext>
                  </a:extLst>
                </a:gridCol>
                <a:gridCol w="658368">
                  <a:extLst>
                    <a:ext uri="{9D8B030D-6E8A-4147-A177-3AD203B41FA5}">
                      <a16:colId xmlns:a16="http://schemas.microsoft.com/office/drawing/2014/main" val="1887090186"/>
                    </a:ext>
                  </a:extLst>
                </a:gridCol>
                <a:gridCol w="658368">
                  <a:extLst>
                    <a:ext uri="{9D8B030D-6E8A-4147-A177-3AD203B41FA5}">
                      <a16:colId xmlns:a16="http://schemas.microsoft.com/office/drawing/2014/main" val="828054742"/>
                    </a:ext>
                  </a:extLst>
                </a:gridCol>
                <a:gridCol w="658368">
                  <a:extLst>
                    <a:ext uri="{9D8B030D-6E8A-4147-A177-3AD203B41FA5}">
                      <a16:colId xmlns:a16="http://schemas.microsoft.com/office/drawing/2014/main" val="684547790"/>
                    </a:ext>
                  </a:extLst>
                </a:gridCol>
                <a:gridCol w="658368">
                  <a:extLst>
                    <a:ext uri="{9D8B030D-6E8A-4147-A177-3AD203B41FA5}">
                      <a16:colId xmlns:a16="http://schemas.microsoft.com/office/drawing/2014/main" val="30131769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95697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Mountain Dew Philippines - 2019-07-03 10:00:00</a:t>
                      </a:r>
                      <a:r>
                        <a:rPr kumimoji="0" lang="en-US" sz="1000" b="0" i="0" u="none" strike="noStrike" kern="1200" cap="none" spc="0" normalizeH="0" baseline="0" noProof="0">
                          <a:ln>
                            <a:noFill/>
                          </a:ln>
                          <a:solidFill>
                            <a:prstClr val="black"/>
                          </a:solidFill>
                          <a:effectLst/>
                          <a:uLnTx/>
                          <a:uFillTx/>
                          <a:latin typeface="+mn-lt"/>
                          <a:ea typeface="+mn-ea"/>
                          <a:cs typeface="+mn-cs"/>
                        </a:rPr>
                        <a:t> 
 Libre lang sumali pero all-out ang mga ipinamimigay na papremyo sa #PepsiDewDobleHataw! A big congratulations sa ating Major Prize winners for July 2 na makakakuha ng Vivo Y91 at Huawei Nova 2 Lite smartphones. Higit pa riyan, meron pa kaming ipinamimigay na free data, and drink discount vouchers daily. At meron pa ring Grand Draw na gaganapin para sa mga natitirang Ford Ranger Raptor at Ford Mustang! Lupit, ‘di ba? Sali na!
*Winners still subject for verification
For more information, message us at http://m.me/MountainDewPh
To join, text DEW &lt;code&gt; to 4467 (Smart, Sun, TnT) or 2117 (Globe, TM) or the Mountain Dew Philippines Messenger!
Unit color may vary depending on availability
Promo period is from May 24 - July 24, 2019
Per DOH-FDA CFRR Permit No. 0072 s. 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625646124"/>
                  </a:ext>
                </a:extLst>
              </a:tr>
            </a:tbl>
          </a:graphicData>
        </a:graphic>
      </p:graphicFrame>
      <p:sp>
        <p:nvSpPr>
          <p:cNvPr id="4" name="Text Placeholder 3">
            <a:extLst>
              <a:ext uri="{FF2B5EF4-FFF2-40B4-BE49-F238E27FC236}">
                <a16:creationId xmlns:a16="http://schemas.microsoft.com/office/drawing/2014/main" id="{1C1D8441-3247-49B2-9AF3-7E70A752E69A}"/>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37895176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9B0715-D902-40B0-98CD-47520759DE75}"/>
              </a:ext>
            </a:extLst>
          </p:cNvPr>
          <p:cNvSpPr>
            <a:spLocks noGrp="1"/>
          </p:cNvSpPr>
          <p:nvPr>
            <p:ph type="title"/>
          </p:nvPr>
        </p:nvSpPr>
        <p:spPr/>
        <p:txBody>
          <a:bodyPr/>
          <a:lstStyle/>
          <a:p>
            <a:r>
              <a:rPr lang="en-US"/>
              <a:t>Facebook Own Posts Table | Thunder PH - 11 of 22</a:t>
            </a:r>
          </a:p>
        </p:txBody>
      </p:sp>
      <p:graphicFrame>
        <p:nvGraphicFramePr>
          <p:cNvPr id="5" name="Table Placeholder 4">
            <a:extLst>
              <a:ext uri="{FF2B5EF4-FFF2-40B4-BE49-F238E27FC236}">
                <a16:creationId xmlns:a16="http://schemas.microsoft.com/office/drawing/2014/main" id="{540DB146-D6D8-4328-8BB3-0EA1F38773BD}"/>
              </a:ext>
            </a:extLst>
          </p:cNvPr>
          <p:cNvGraphicFramePr>
            <a:graphicFrameLocks noGrp="1"/>
          </p:cNvGraphicFramePr>
          <p:nvPr>
            <p:ph type="tbl" sz="quarter" idx="13"/>
            <p:extLst>
              <p:ext uri="{D42A27DB-BD31-4B8C-83A1-F6EECF244321}">
                <p14:modId xmlns:p14="http://schemas.microsoft.com/office/powerpoint/2010/main" val="38402251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98560258"/>
                    </a:ext>
                  </a:extLst>
                </a:gridCol>
                <a:gridCol w="658368">
                  <a:extLst>
                    <a:ext uri="{9D8B030D-6E8A-4147-A177-3AD203B41FA5}">
                      <a16:colId xmlns:a16="http://schemas.microsoft.com/office/drawing/2014/main" val="3126533818"/>
                    </a:ext>
                  </a:extLst>
                </a:gridCol>
                <a:gridCol w="658368">
                  <a:extLst>
                    <a:ext uri="{9D8B030D-6E8A-4147-A177-3AD203B41FA5}">
                      <a16:colId xmlns:a16="http://schemas.microsoft.com/office/drawing/2014/main" val="1039636855"/>
                    </a:ext>
                  </a:extLst>
                </a:gridCol>
                <a:gridCol w="658368">
                  <a:extLst>
                    <a:ext uri="{9D8B030D-6E8A-4147-A177-3AD203B41FA5}">
                      <a16:colId xmlns:a16="http://schemas.microsoft.com/office/drawing/2014/main" val="2536509849"/>
                    </a:ext>
                  </a:extLst>
                </a:gridCol>
                <a:gridCol w="658368">
                  <a:extLst>
                    <a:ext uri="{9D8B030D-6E8A-4147-A177-3AD203B41FA5}">
                      <a16:colId xmlns:a16="http://schemas.microsoft.com/office/drawing/2014/main" val="3932290209"/>
                    </a:ext>
                  </a:extLst>
                </a:gridCol>
                <a:gridCol w="658368">
                  <a:extLst>
                    <a:ext uri="{9D8B030D-6E8A-4147-A177-3AD203B41FA5}">
                      <a16:colId xmlns:a16="http://schemas.microsoft.com/office/drawing/2014/main" val="612447904"/>
                    </a:ext>
                  </a:extLst>
                </a:gridCol>
                <a:gridCol w="658368">
                  <a:extLst>
                    <a:ext uri="{9D8B030D-6E8A-4147-A177-3AD203B41FA5}">
                      <a16:colId xmlns:a16="http://schemas.microsoft.com/office/drawing/2014/main" val="2829545162"/>
                    </a:ext>
                  </a:extLst>
                </a:gridCol>
                <a:gridCol w="658368">
                  <a:extLst>
                    <a:ext uri="{9D8B030D-6E8A-4147-A177-3AD203B41FA5}">
                      <a16:colId xmlns:a16="http://schemas.microsoft.com/office/drawing/2014/main" val="29457842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43499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Mountain Dew Philippines - 2019-07-25 11:00:01</a:t>
                      </a:r>
                      <a:r>
                        <a:rPr kumimoji="0" lang="en-US" sz="1000" b="0" i="0" u="none" strike="noStrike" kern="1200" cap="none" spc="0" normalizeH="0" baseline="0" noProof="0">
                          <a:ln>
                            <a:noFill/>
                          </a:ln>
                          <a:solidFill>
                            <a:prstClr val="black"/>
                          </a:solidFill>
                          <a:effectLst/>
                          <a:uLnTx/>
                          <a:uFillTx/>
                          <a:latin typeface="+mn-lt"/>
                          <a:ea typeface="+mn-ea"/>
                          <a:cs typeface="+mn-cs"/>
                        </a:rPr>
                        <a:t> 
 Eto na, Dewds! May makakauwi na ng huling Grand Prize mula #PepsiDewDobleHataw! Congratulations sa iyo, Lilibeth!
*Winners still subject for verification
For more information, message us at http://m.me/mountaindewph
Send entries by texting “DEW &lt;code&gt;” to 4467 (Smart, Sun, TnT) or 2117 (Globe, TM) or visit the Mountain Dew Philippines Messenger!
Unit color may vary depending on availability
Promo period is from May 24 - July 24, 2019
Per DOH-FDA CFRR Permit No. 0072 s. 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87193987"/>
                  </a:ext>
                </a:extLst>
              </a:tr>
            </a:tbl>
          </a:graphicData>
        </a:graphic>
      </p:graphicFrame>
      <p:sp>
        <p:nvSpPr>
          <p:cNvPr id="4" name="Text Placeholder 3">
            <a:extLst>
              <a:ext uri="{FF2B5EF4-FFF2-40B4-BE49-F238E27FC236}">
                <a16:creationId xmlns:a16="http://schemas.microsoft.com/office/drawing/2014/main" id="{C6FFC0B8-AF9B-4783-BDC5-98051E0A12B3}"/>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29436201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A60D1-A02B-40DF-AE18-E0944B93C715}"/>
              </a:ext>
            </a:extLst>
          </p:cNvPr>
          <p:cNvSpPr>
            <a:spLocks noGrp="1"/>
          </p:cNvSpPr>
          <p:nvPr>
            <p:ph type="title"/>
          </p:nvPr>
        </p:nvSpPr>
        <p:spPr/>
        <p:txBody>
          <a:bodyPr/>
          <a:lstStyle/>
          <a:p>
            <a:r>
              <a:rPr lang="en-US"/>
              <a:t>Facebook Own Posts Table | Thunder PH - 12 of 22</a:t>
            </a:r>
          </a:p>
        </p:txBody>
      </p:sp>
      <p:graphicFrame>
        <p:nvGraphicFramePr>
          <p:cNvPr id="5" name="Table Placeholder 4">
            <a:extLst>
              <a:ext uri="{FF2B5EF4-FFF2-40B4-BE49-F238E27FC236}">
                <a16:creationId xmlns:a16="http://schemas.microsoft.com/office/drawing/2014/main" id="{71E74A90-2DF7-4B81-A016-A2D96770BCC4}"/>
              </a:ext>
            </a:extLst>
          </p:cNvPr>
          <p:cNvGraphicFramePr>
            <a:graphicFrameLocks noGrp="1"/>
          </p:cNvGraphicFramePr>
          <p:nvPr>
            <p:ph type="tbl" sz="quarter" idx="13"/>
            <p:extLst>
              <p:ext uri="{D42A27DB-BD31-4B8C-83A1-F6EECF244321}">
                <p14:modId xmlns:p14="http://schemas.microsoft.com/office/powerpoint/2010/main" val="15557135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47036848"/>
                    </a:ext>
                  </a:extLst>
                </a:gridCol>
                <a:gridCol w="658368">
                  <a:extLst>
                    <a:ext uri="{9D8B030D-6E8A-4147-A177-3AD203B41FA5}">
                      <a16:colId xmlns:a16="http://schemas.microsoft.com/office/drawing/2014/main" val="909573544"/>
                    </a:ext>
                  </a:extLst>
                </a:gridCol>
                <a:gridCol w="658368">
                  <a:extLst>
                    <a:ext uri="{9D8B030D-6E8A-4147-A177-3AD203B41FA5}">
                      <a16:colId xmlns:a16="http://schemas.microsoft.com/office/drawing/2014/main" val="2350143819"/>
                    </a:ext>
                  </a:extLst>
                </a:gridCol>
                <a:gridCol w="658368">
                  <a:extLst>
                    <a:ext uri="{9D8B030D-6E8A-4147-A177-3AD203B41FA5}">
                      <a16:colId xmlns:a16="http://schemas.microsoft.com/office/drawing/2014/main" val="965468860"/>
                    </a:ext>
                  </a:extLst>
                </a:gridCol>
                <a:gridCol w="658368">
                  <a:extLst>
                    <a:ext uri="{9D8B030D-6E8A-4147-A177-3AD203B41FA5}">
                      <a16:colId xmlns:a16="http://schemas.microsoft.com/office/drawing/2014/main" val="2785271234"/>
                    </a:ext>
                  </a:extLst>
                </a:gridCol>
                <a:gridCol w="658368">
                  <a:extLst>
                    <a:ext uri="{9D8B030D-6E8A-4147-A177-3AD203B41FA5}">
                      <a16:colId xmlns:a16="http://schemas.microsoft.com/office/drawing/2014/main" val="3301819325"/>
                    </a:ext>
                  </a:extLst>
                </a:gridCol>
                <a:gridCol w="658368">
                  <a:extLst>
                    <a:ext uri="{9D8B030D-6E8A-4147-A177-3AD203B41FA5}">
                      <a16:colId xmlns:a16="http://schemas.microsoft.com/office/drawing/2014/main" val="621766569"/>
                    </a:ext>
                  </a:extLst>
                </a:gridCol>
                <a:gridCol w="658368">
                  <a:extLst>
                    <a:ext uri="{9D8B030D-6E8A-4147-A177-3AD203B41FA5}">
                      <a16:colId xmlns:a16="http://schemas.microsoft.com/office/drawing/2014/main" val="25849348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94990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Mountain Dew Philippines - 2019-07-04 10:00:00</a:t>
                      </a:r>
                      <a:r>
                        <a:rPr kumimoji="0" lang="en-US" sz="1000" b="0" i="0" u="none" strike="noStrike" kern="1200" cap="none" spc="0" normalizeH="0" baseline="0" noProof="0">
                          <a:ln>
                            <a:noFill/>
                          </a:ln>
                          <a:solidFill>
                            <a:prstClr val="black"/>
                          </a:solidFill>
                          <a:effectLst/>
                          <a:uLnTx/>
                          <a:uFillTx/>
                          <a:latin typeface="+mn-lt"/>
                          <a:ea typeface="+mn-ea"/>
                          <a:cs typeface="+mn-cs"/>
                        </a:rPr>
                        <a:t> 
 Ilang entries na ang pinadala niyo sa #PepsiDewDobleHataw Promo? Bawat entry niyo ay may chance rin manalo ng smartphone tulad ng winners natin for July 3! Pwede rin kayo manalo ng kotse, free data o discounted drinks kaya go all-out na sa pagpapadala ng mga entries! Hanggang July 24 nalang!
*Winners still subject for verification
For more information, message us at http://m.me/MountainDewPh
To join, text DEW &lt;code&gt; to 4467 (Smart, Sun, TnT) or 2117 (Globe, TM) or the Mountain Dew Philippines Messenger!
Unit color may vary depending on availability
Promo period is from May 24 - July 24, 2019
Per DOH-FDA CFRR Permit No. 0072 s. 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462038761"/>
                  </a:ext>
                </a:extLst>
              </a:tr>
            </a:tbl>
          </a:graphicData>
        </a:graphic>
      </p:graphicFrame>
      <p:sp>
        <p:nvSpPr>
          <p:cNvPr id="4" name="Text Placeholder 3">
            <a:extLst>
              <a:ext uri="{FF2B5EF4-FFF2-40B4-BE49-F238E27FC236}">
                <a16:creationId xmlns:a16="http://schemas.microsoft.com/office/drawing/2014/main" id="{4F8D6089-E2A9-416B-A7F7-87CC8BC523FC}"/>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38708244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E4FD2-C761-4010-8666-A31C8A2B6072}"/>
              </a:ext>
            </a:extLst>
          </p:cNvPr>
          <p:cNvSpPr>
            <a:spLocks noGrp="1"/>
          </p:cNvSpPr>
          <p:nvPr>
            <p:ph type="title"/>
          </p:nvPr>
        </p:nvSpPr>
        <p:spPr/>
        <p:txBody>
          <a:bodyPr/>
          <a:lstStyle/>
          <a:p>
            <a:r>
              <a:rPr lang="en-US"/>
              <a:t>Facebook Own Posts Table | Thunder PH - 13 of 22</a:t>
            </a:r>
          </a:p>
        </p:txBody>
      </p:sp>
      <p:graphicFrame>
        <p:nvGraphicFramePr>
          <p:cNvPr id="5" name="Table Placeholder 4">
            <a:extLst>
              <a:ext uri="{FF2B5EF4-FFF2-40B4-BE49-F238E27FC236}">
                <a16:creationId xmlns:a16="http://schemas.microsoft.com/office/drawing/2014/main" id="{2D6E334C-8CCA-4A35-9CE3-2E2305F33CF9}"/>
              </a:ext>
            </a:extLst>
          </p:cNvPr>
          <p:cNvGraphicFramePr>
            <a:graphicFrameLocks noGrp="1"/>
          </p:cNvGraphicFramePr>
          <p:nvPr>
            <p:ph type="tbl" sz="quarter" idx="13"/>
            <p:extLst>
              <p:ext uri="{D42A27DB-BD31-4B8C-83A1-F6EECF244321}">
                <p14:modId xmlns:p14="http://schemas.microsoft.com/office/powerpoint/2010/main" val="32806625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65934216"/>
                    </a:ext>
                  </a:extLst>
                </a:gridCol>
                <a:gridCol w="658368">
                  <a:extLst>
                    <a:ext uri="{9D8B030D-6E8A-4147-A177-3AD203B41FA5}">
                      <a16:colId xmlns:a16="http://schemas.microsoft.com/office/drawing/2014/main" val="1101079797"/>
                    </a:ext>
                  </a:extLst>
                </a:gridCol>
                <a:gridCol w="658368">
                  <a:extLst>
                    <a:ext uri="{9D8B030D-6E8A-4147-A177-3AD203B41FA5}">
                      <a16:colId xmlns:a16="http://schemas.microsoft.com/office/drawing/2014/main" val="1363263662"/>
                    </a:ext>
                  </a:extLst>
                </a:gridCol>
                <a:gridCol w="658368">
                  <a:extLst>
                    <a:ext uri="{9D8B030D-6E8A-4147-A177-3AD203B41FA5}">
                      <a16:colId xmlns:a16="http://schemas.microsoft.com/office/drawing/2014/main" val="1331294558"/>
                    </a:ext>
                  </a:extLst>
                </a:gridCol>
                <a:gridCol w="658368">
                  <a:extLst>
                    <a:ext uri="{9D8B030D-6E8A-4147-A177-3AD203B41FA5}">
                      <a16:colId xmlns:a16="http://schemas.microsoft.com/office/drawing/2014/main" val="3409342654"/>
                    </a:ext>
                  </a:extLst>
                </a:gridCol>
                <a:gridCol w="658368">
                  <a:extLst>
                    <a:ext uri="{9D8B030D-6E8A-4147-A177-3AD203B41FA5}">
                      <a16:colId xmlns:a16="http://schemas.microsoft.com/office/drawing/2014/main" val="142449604"/>
                    </a:ext>
                  </a:extLst>
                </a:gridCol>
                <a:gridCol w="658368">
                  <a:extLst>
                    <a:ext uri="{9D8B030D-6E8A-4147-A177-3AD203B41FA5}">
                      <a16:colId xmlns:a16="http://schemas.microsoft.com/office/drawing/2014/main" val="3014932259"/>
                    </a:ext>
                  </a:extLst>
                </a:gridCol>
                <a:gridCol w="658368">
                  <a:extLst>
                    <a:ext uri="{9D8B030D-6E8A-4147-A177-3AD203B41FA5}">
                      <a16:colId xmlns:a16="http://schemas.microsoft.com/office/drawing/2014/main" val="36310481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endParaRPr lang="en-US"/>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38611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Mountain Dew Philippines - 2019-07-19 11:00:00</a:t>
                      </a:r>
                      <a:r>
                        <a:rPr kumimoji="0" lang="en-US" sz="1000" b="0" i="0" u="none" strike="noStrike" kern="1200" cap="none" spc="0" normalizeH="0" baseline="0" noProof="0">
                          <a:ln>
                            <a:noFill/>
                          </a:ln>
                          <a:solidFill>
                            <a:prstClr val="black"/>
                          </a:solidFill>
                          <a:effectLst/>
                          <a:uLnTx/>
                          <a:uFillTx/>
                          <a:latin typeface="+mn-lt"/>
                          <a:ea typeface="+mn-ea"/>
                          <a:cs typeface="+mn-cs"/>
                        </a:rPr>
                        <a:t> 
 Gusto niyo ba maging kasing-astig ni Romy at ng kanyang bagong Ford Ranger Raptor? Sali na sa #PepsiDewDobleHataw promo, dahil marami pang premyo tulad ng smartphones, free data, drink vouchers, at ang natitirang Ford Mustang na ipapamigay next week! Kaya mag register at mag send na ng mga entries.
*Winners still subject for verification
For more information, message us at http://m.me/mountaindewph
Send entries by texting “DEW &lt;code&gt;” to 4467 (Smart, Sun, TnT) or 2117 (Globe, TM) or visit the Mountain Dew Philippines Messenger!
Unit color may vary depending on availability
Promo period is from May 24 - July 24, 2019
Per DOH-FDA CFRR Permit No. 0072 s. 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65728803"/>
                  </a:ext>
                </a:extLst>
              </a:tr>
            </a:tbl>
          </a:graphicData>
        </a:graphic>
      </p:graphicFrame>
      <p:sp>
        <p:nvSpPr>
          <p:cNvPr id="4" name="Text Placeholder 3">
            <a:extLst>
              <a:ext uri="{FF2B5EF4-FFF2-40B4-BE49-F238E27FC236}">
                <a16:creationId xmlns:a16="http://schemas.microsoft.com/office/drawing/2014/main" id="{75343B55-F485-44E4-97E0-1E662C9CAEF6}"/>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15487918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9AEB7-3D47-47A1-80DD-A743C161A78D}"/>
              </a:ext>
            </a:extLst>
          </p:cNvPr>
          <p:cNvSpPr>
            <a:spLocks noGrp="1"/>
          </p:cNvSpPr>
          <p:nvPr>
            <p:ph type="title"/>
          </p:nvPr>
        </p:nvSpPr>
        <p:spPr/>
        <p:txBody>
          <a:bodyPr/>
          <a:lstStyle/>
          <a:p>
            <a:r>
              <a:rPr lang="en-US"/>
              <a:t>Facebook Own Posts Table | Thunder PH - 14 of 22</a:t>
            </a:r>
          </a:p>
        </p:txBody>
      </p:sp>
      <p:graphicFrame>
        <p:nvGraphicFramePr>
          <p:cNvPr id="5" name="Table Placeholder 4">
            <a:extLst>
              <a:ext uri="{FF2B5EF4-FFF2-40B4-BE49-F238E27FC236}">
                <a16:creationId xmlns:a16="http://schemas.microsoft.com/office/drawing/2014/main" id="{B340AAE8-62C0-4D42-B0F5-23DE9346E5D7}"/>
              </a:ext>
            </a:extLst>
          </p:cNvPr>
          <p:cNvGraphicFramePr>
            <a:graphicFrameLocks noGrp="1"/>
          </p:cNvGraphicFramePr>
          <p:nvPr>
            <p:ph type="tbl" sz="quarter" idx="13"/>
            <p:extLst>
              <p:ext uri="{D42A27DB-BD31-4B8C-83A1-F6EECF244321}">
                <p14:modId xmlns:p14="http://schemas.microsoft.com/office/powerpoint/2010/main" val="37285420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56901826"/>
                    </a:ext>
                  </a:extLst>
                </a:gridCol>
                <a:gridCol w="658368">
                  <a:extLst>
                    <a:ext uri="{9D8B030D-6E8A-4147-A177-3AD203B41FA5}">
                      <a16:colId xmlns:a16="http://schemas.microsoft.com/office/drawing/2014/main" val="2406907838"/>
                    </a:ext>
                  </a:extLst>
                </a:gridCol>
                <a:gridCol w="658368">
                  <a:extLst>
                    <a:ext uri="{9D8B030D-6E8A-4147-A177-3AD203B41FA5}">
                      <a16:colId xmlns:a16="http://schemas.microsoft.com/office/drawing/2014/main" val="3359265385"/>
                    </a:ext>
                  </a:extLst>
                </a:gridCol>
                <a:gridCol w="658368">
                  <a:extLst>
                    <a:ext uri="{9D8B030D-6E8A-4147-A177-3AD203B41FA5}">
                      <a16:colId xmlns:a16="http://schemas.microsoft.com/office/drawing/2014/main" val="3007988140"/>
                    </a:ext>
                  </a:extLst>
                </a:gridCol>
                <a:gridCol w="658368">
                  <a:extLst>
                    <a:ext uri="{9D8B030D-6E8A-4147-A177-3AD203B41FA5}">
                      <a16:colId xmlns:a16="http://schemas.microsoft.com/office/drawing/2014/main" val="4192002856"/>
                    </a:ext>
                  </a:extLst>
                </a:gridCol>
                <a:gridCol w="658368">
                  <a:extLst>
                    <a:ext uri="{9D8B030D-6E8A-4147-A177-3AD203B41FA5}">
                      <a16:colId xmlns:a16="http://schemas.microsoft.com/office/drawing/2014/main" val="1316375754"/>
                    </a:ext>
                  </a:extLst>
                </a:gridCol>
                <a:gridCol w="658368">
                  <a:extLst>
                    <a:ext uri="{9D8B030D-6E8A-4147-A177-3AD203B41FA5}">
                      <a16:colId xmlns:a16="http://schemas.microsoft.com/office/drawing/2014/main" val="3672008437"/>
                    </a:ext>
                  </a:extLst>
                </a:gridCol>
                <a:gridCol w="658368">
                  <a:extLst>
                    <a:ext uri="{9D8B030D-6E8A-4147-A177-3AD203B41FA5}">
                      <a16:colId xmlns:a16="http://schemas.microsoft.com/office/drawing/2014/main" val="5200903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22053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Mountain Dew Philippines - 2019-07-10 10:00:00</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Nanalo kayo ng Vivo Y91 at Huawei Nova 2 Lite mula sa #PepsiDewDobleHataw Promo para sa draw ng July 9! Sa mga hindi pa nananalo, siguraduhin na damihan niyo pa ang inyong entries dahil hanggang July 24, pwede pa kayong manalo ng smartphone, free data o kaya drink discount vouchers araw-araw! Meron rin kayong chance na mag-uwi ng Ford Ranger Raptor at Ford Mustang! So keep those entries coming!
*Winners still subject for verification
For more information, message us at https://www.messenger.com/mountaindewph
To join, text DEW &lt;code&gt; to 4467 (Smart, Sun, TnT) or 2117 (Globe, TM) or the Mountain Dew Philippines Messenger!
Unit color may vary depending on availability
Promo period is from May 24 - July 24, 2019
Per DOH-FDA CFRR Permit No. 0072 s. 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581971600"/>
                  </a:ext>
                </a:extLst>
              </a:tr>
            </a:tbl>
          </a:graphicData>
        </a:graphic>
      </p:graphicFrame>
      <p:sp>
        <p:nvSpPr>
          <p:cNvPr id="4" name="Text Placeholder 3">
            <a:extLst>
              <a:ext uri="{FF2B5EF4-FFF2-40B4-BE49-F238E27FC236}">
                <a16:creationId xmlns:a16="http://schemas.microsoft.com/office/drawing/2014/main" id="{41DDF15B-26D8-4552-AFFB-16B0464416F6}"/>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32642849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6359B9-448C-42B9-952B-8216A6F1B109}"/>
              </a:ext>
            </a:extLst>
          </p:cNvPr>
          <p:cNvSpPr>
            <a:spLocks noGrp="1"/>
          </p:cNvSpPr>
          <p:nvPr>
            <p:ph type="title"/>
          </p:nvPr>
        </p:nvSpPr>
        <p:spPr/>
        <p:txBody>
          <a:bodyPr/>
          <a:lstStyle/>
          <a:p>
            <a:r>
              <a:rPr lang="en-US"/>
              <a:t>Facebook Own Posts Table | Thunder PH - 15 of 22</a:t>
            </a:r>
          </a:p>
        </p:txBody>
      </p:sp>
      <p:graphicFrame>
        <p:nvGraphicFramePr>
          <p:cNvPr id="5" name="Table Placeholder 4">
            <a:extLst>
              <a:ext uri="{FF2B5EF4-FFF2-40B4-BE49-F238E27FC236}">
                <a16:creationId xmlns:a16="http://schemas.microsoft.com/office/drawing/2014/main" id="{FE634D2B-3854-457C-A859-91B2F0026212}"/>
              </a:ext>
            </a:extLst>
          </p:cNvPr>
          <p:cNvGraphicFramePr>
            <a:graphicFrameLocks noGrp="1"/>
          </p:cNvGraphicFramePr>
          <p:nvPr>
            <p:ph type="tbl" sz="quarter" idx="13"/>
            <p:extLst>
              <p:ext uri="{D42A27DB-BD31-4B8C-83A1-F6EECF244321}">
                <p14:modId xmlns:p14="http://schemas.microsoft.com/office/powerpoint/2010/main" val="7894663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79841288"/>
                    </a:ext>
                  </a:extLst>
                </a:gridCol>
                <a:gridCol w="658368">
                  <a:extLst>
                    <a:ext uri="{9D8B030D-6E8A-4147-A177-3AD203B41FA5}">
                      <a16:colId xmlns:a16="http://schemas.microsoft.com/office/drawing/2014/main" val="1558535392"/>
                    </a:ext>
                  </a:extLst>
                </a:gridCol>
                <a:gridCol w="658368">
                  <a:extLst>
                    <a:ext uri="{9D8B030D-6E8A-4147-A177-3AD203B41FA5}">
                      <a16:colId xmlns:a16="http://schemas.microsoft.com/office/drawing/2014/main" val="2180438534"/>
                    </a:ext>
                  </a:extLst>
                </a:gridCol>
                <a:gridCol w="658368">
                  <a:extLst>
                    <a:ext uri="{9D8B030D-6E8A-4147-A177-3AD203B41FA5}">
                      <a16:colId xmlns:a16="http://schemas.microsoft.com/office/drawing/2014/main" val="4151309355"/>
                    </a:ext>
                  </a:extLst>
                </a:gridCol>
                <a:gridCol w="658368">
                  <a:extLst>
                    <a:ext uri="{9D8B030D-6E8A-4147-A177-3AD203B41FA5}">
                      <a16:colId xmlns:a16="http://schemas.microsoft.com/office/drawing/2014/main" val="3173502621"/>
                    </a:ext>
                  </a:extLst>
                </a:gridCol>
                <a:gridCol w="658368">
                  <a:extLst>
                    <a:ext uri="{9D8B030D-6E8A-4147-A177-3AD203B41FA5}">
                      <a16:colId xmlns:a16="http://schemas.microsoft.com/office/drawing/2014/main" val="1843357591"/>
                    </a:ext>
                  </a:extLst>
                </a:gridCol>
                <a:gridCol w="658368">
                  <a:extLst>
                    <a:ext uri="{9D8B030D-6E8A-4147-A177-3AD203B41FA5}">
                      <a16:colId xmlns:a16="http://schemas.microsoft.com/office/drawing/2014/main" val="652078433"/>
                    </a:ext>
                  </a:extLst>
                </a:gridCol>
                <a:gridCol w="658368">
                  <a:extLst>
                    <a:ext uri="{9D8B030D-6E8A-4147-A177-3AD203B41FA5}">
                      <a16:colId xmlns:a16="http://schemas.microsoft.com/office/drawing/2014/main" val="38392876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08827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Mountain Dew Philippines - 2019-07-05 10:00:00</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sa mga nanalo ng Major Prize mula sa #PepsiDewDobleHataw Promo for July 4! Gusto niyo rin ba manalo ng kotse, smartphone, free data, o kaya drink discount vouchers? Magsend na kayo ng entries hanggang July 24 para todo panalo araw-araw! Yan ang #PepsiDewDobleHataw!
*Winners still subject for verification
For more information, message us at http://m.me/MountainDewPh
To join, text DEW &lt;code&gt; to 4467 (Smart, Sun, TnT) or 2117 (Globe, TM) or the Mountain Dew Philippines Messenger!
Unit color may vary depending on availability
Promo period is from May 24 - July 24, 2019
Per DOH-FDA CFRR Permit No. 0072 s. 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49608526"/>
                  </a:ext>
                </a:extLst>
              </a:tr>
            </a:tbl>
          </a:graphicData>
        </a:graphic>
      </p:graphicFrame>
      <p:sp>
        <p:nvSpPr>
          <p:cNvPr id="4" name="Text Placeholder 3">
            <a:extLst>
              <a:ext uri="{FF2B5EF4-FFF2-40B4-BE49-F238E27FC236}">
                <a16:creationId xmlns:a16="http://schemas.microsoft.com/office/drawing/2014/main" id="{9BFA081E-8447-4BE2-8C7A-1354B7C28193}"/>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23327011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75A00D-9306-4167-AF59-F38C429FBC92}"/>
              </a:ext>
            </a:extLst>
          </p:cNvPr>
          <p:cNvSpPr>
            <a:spLocks noGrp="1"/>
          </p:cNvSpPr>
          <p:nvPr>
            <p:ph type="title"/>
          </p:nvPr>
        </p:nvSpPr>
        <p:spPr/>
        <p:txBody>
          <a:bodyPr/>
          <a:lstStyle/>
          <a:p>
            <a:r>
              <a:rPr lang="en-US"/>
              <a:t>Facebook Own Posts Table | Thunder PH - 16 of 22</a:t>
            </a:r>
          </a:p>
        </p:txBody>
      </p:sp>
      <p:graphicFrame>
        <p:nvGraphicFramePr>
          <p:cNvPr id="5" name="Table Placeholder 4">
            <a:extLst>
              <a:ext uri="{FF2B5EF4-FFF2-40B4-BE49-F238E27FC236}">
                <a16:creationId xmlns:a16="http://schemas.microsoft.com/office/drawing/2014/main" id="{8E5E862B-612D-4D1C-9E92-13FE8F8ED5C4}"/>
              </a:ext>
            </a:extLst>
          </p:cNvPr>
          <p:cNvGraphicFramePr>
            <a:graphicFrameLocks noGrp="1"/>
          </p:cNvGraphicFramePr>
          <p:nvPr>
            <p:ph type="tbl" sz="quarter" idx="13"/>
            <p:extLst>
              <p:ext uri="{D42A27DB-BD31-4B8C-83A1-F6EECF244321}">
                <p14:modId xmlns:p14="http://schemas.microsoft.com/office/powerpoint/2010/main" val="20555929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65162050"/>
                    </a:ext>
                  </a:extLst>
                </a:gridCol>
                <a:gridCol w="658368">
                  <a:extLst>
                    <a:ext uri="{9D8B030D-6E8A-4147-A177-3AD203B41FA5}">
                      <a16:colId xmlns:a16="http://schemas.microsoft.com/office/drawing/2014/main" val="526523476"/>
                    </a:ext>
                  </a:extLst>
                </a:gridCol>
                <a:gridCol w="658368">
                  <a:extLst>
                    <a:ext uri="{9D8B030D-6E8A-4147-A177-3AD203B41FA5}">
                      <a16:colId xmlns:a16="http://schemas.microsoft.com/office/drawing/2014/main" val="1098472044"/>
                    </a:ext>
                  </a:extLst>
                </a:gridCol>
                <a:gridCol w="658368">
                  <a:extLst>
                    <a:ext uri="{9D8B030D-6E8A-4147-A177-3AD203B41FA5}">
                      <a16:colId xmlns:a16="http://schemas.microsoft.com/office/drawing/2014/main" val="3737625269"/>
                    </a:ext>
                  </a:extLst>
                </a:gridCol>
                <a:gridCol w="658368">
                  <a:extLst>
                    <a:ext uri="{9D8B030D-6E8A-4147-A177-3AD203B41FA5}">
                      <a16:colId xmlns:a16="http://schemas.microsoft.com/office/drawing/2014/main" val="1868458177"/>
                    </a:ext>
                  </a:extLst>
                </a:gridCol>
                <a:gridCol w="658368">
                  <a:extLst>
                    <a:ext uri="{9D8B030D-6E8A-4147-A177-3AD203B41FA5}">
                      <a16:colId xmlns:a16="http://schemas.microsoft.com/office/drawing/2014/main" val="962650201"/>
                    </a:ext>
                  </a:extLst>
                </a:gridCol>
                <a:gridCol w="658368">
                  <a:extLst>
                    <a:ext uri="{9D8B030D-6E8A-4147-A177-3AD203B41FA5}">
                      <a16:colId xmlns:a16="http://schemas.microsoft.com/office/drawing/2014/main" val="576037510"/>
                    </a:ext>
                  </a:extLst>
                </a:gridCol>
                <a:gridCol w="658368">
                  <a:extLst>
                    <a:ext uri="{9D8B030D-6E8A-4147-A177-3AD203B41FA5}">
                      <a16:colId xmlns:a16="http://schemas.microsoft.com/office/drawing/2014/main" val="3867317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99467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Mountain Dew Philippines - 2019-07-09 10:00:01</a:t>
                      </a:r>
                      <a:r>
                        <a:rPr kumimoji="0" lang="en-US" sz="1000" b="0" i="0" u="none" strike="noStrike" kern="1200" cap="none" spc="0" normalizeH="0" baseline="0" noProof="0">
                          <a:ln>
                            <a:noFill/>
                          </a:ln>
                          <a:solidFill>
                            <a:prstClr val="black"/>
                          </a:solidFill>
                          <a:effectLst/>
                          <a:uLnTx/>
                          <a:uFillTx/>
                          <a:latin typeface="+mn-lt"/>
                          <a:ea typeface="+mn-ea"/>
                          <a:cs typeface="+mn-cs"/>
                        </a:rPr>
                        <a:t> 
 Dahil humataw kayo sa #PepsiDewDobleHataw, may Vivo Y91 at Huawei Nova 2 Lite kayo! Congrats sa mga nanalo for July 8! Everyday kami namimigay ng mga premyo hanggang July 24 kaya everyday rin kayo may chance manalo ng smartphone, drink discount vouchers at free data! Bukod diyan, may chance ka ring manalo ng Ford Ranger Raptor at Ford Mustang kaya sali na!
*Winners still subject for verification
For more information, message us at https://www.messenger.com/t/mountaindewph
To join, text DEW &lt;code&gt; to 4467 (Smart, Sun, TnT) or 2117 (Globe, TM) or the Mountain Dew Philippines Messenger!
Unit color may vary depending on availability
Promo period is from May 24 - July 24, 2019
Per DOH-FDA CFRR Permit No. 0072 s. 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0366820"/>
                  </a:ext>
                </a:extLst>
              </a:tr>
            </a:tbl>
          </a:graphicData>
        </a:graphic>
      </p:graphicFrame>
      <p:sp>
        <p:nvSpPr>
          <p:cNvPr id="4" name="Text Placeholder 3">
            <a:extLst>
              <a:ext uri="{FF2B5EF4-FFF2-40B4-BE49-F238E27FC236}">
                <a16:creationId xmlns:a16="http://schemas.microsoft.com/office/drawing/2014/main" id="{E2DDF037-9F66-4A4D-9239-3B22091814B2}"/>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30682956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8889C-786E-4CCE-B691-A1BE039D09B2}"/>
              </a:ext>
            </a:extLst>
          </p:cNvPr>
          <p:cNvSpPr>
            <a:spLocks noGrp="1"/>
          </p:cNvSpPr>
          <p:nvPr>
            <p:ph type="title"/>
          </p:nvPr>
        </p:nvSpPr>
        <p:spPr/>
        <p:txBody>
          <a:bodyPr/>
          <a:lstStyle/>
          <a:p>
            <a:r>
              <a:rPr lang="en-US"/>
              <a:t>Facebook Own Posts Table | Thunder PH - 17 of 22</a:t>
            </a:r>
          </a:p>
        </p:txBody>
      </p:sp>
      <p:graphicFrame>
        <p:nvGraphicFramePr>
          <p:cNvPr id="5" name="Table Placeholder 4">
            <a:extLst>
              <a:ext uri="{FF2B5EF4-FFF2-40B4-BE49-F238E27FC236}">
                <a16:creationId xmlns:a16="http://schemas.microsoft.com/office/drawing/2014/main" id="{0E8E2E18-0710-466C-8DCE-55253302B36C}"/>
              </a:ext>
            </a:extLst>
          </p:cNvPr>
          <p:cNvGraphicFramePr>
            <a:graphicFrameLocks noGrp="1"/>
          </p:cNvGraphicFramePr>
          <p:nvPr>
            <p:ph type="tbl" sz="quarter" idx="13"/>
            <p:extLst>
              <p:ext uri="{D42A27DB-BD31-4B8C-83A1-F6EECF244321}">
                <p14:modId xmlns:p14="http://schemas.microsoft.com/office/powerpoint/2010/main" val="7132071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37988763"/>
                    </a:ext>
                  </a:extLst>
                </a:gridCol>
                <a:gridCol w="658368">
                  <a:extLst>
                    <a:ext uri="{9D8B030D-6E8A-4147-A177-3AD203B41FA5}">
                      <a16:colId xmlns:a16="http://schemas.microsoft.com/office/drawing/2014/main" val="2082529850"/>
                    </a:ext>
                  </a:extLst>
                </a:gridCol>
                <a:gridCol w="658368">
                  <a:extLst>
                    <a:ext uri="{9D8B030D-6E8A-4147-A177-3AD203B41FA5}">
                      <a16:colId xmlns:a16="http://schemas.microsoft.com/office/drawing/2014/main" val="3068651490"/>
                    </a:ext>
                  </a:extLst>
                </a:gridCol>
                <a:gridCol w="658368">
                  <a:extLst>
                    <a:ext uri="{9D8B030D-6E8A-4147-A177-3AD203B41FA5}">
                      <a16:colId xmlns:a16="http://schemas.microsoft.com/office/drawing/2014/main" val="3192440715"/>
                    </a:ext>
                  </a:extLst>
                </a:gridCol>
                <a:gridCol w="658368">
                  <a:extLst>
                    <a:ext uri="{9D8B030D-6E8A-4147-A177-3AD203B41FA5}">
                      <a16:colId xmlns:a16="http://schemas.microsoft.com/office/drawing/2014/main" val="415732685"/>
                    </a:ext>
                  </a:extLst>
                </a:gridCol>
                <a:gridCol w="658368">
                  <a:extLst>
                    <a:ext uri="{9D8B030D-6E8A-4147-A177-3AD203B41FA5}">
                      <a16:colId xmlns:a16="http://schemas.microsoft.com/office/drawing/2014/main" val="2353114854"/>
                    </a:ext>
                  </a:extLst>
                </a:gridCol>
                <a:gridCol w="658368">
                  <a:extLst>
                    <a:ext uri="{9D8B030D-6E8A-4147-A177-3AD203B41FA5}">
                      <a16:colId xmlns:a16="http://schemas.microsoft.com/office/drawing/2014/main" val="1604222940"/>
                    </a:ext>
                  </a:extLst>
                </a:gridCol>
                <a:gridCol w="658368">
                  <a:extLst>
                    <a:ext uri="{9D8B030D-6E8A-4147-A177-3AD203B41FA5}">
                      <a16:colId xmlns:a16="http://schemas.microsoft.com/office/drawing/2014/main" val="36481487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970633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Mountain Dew Philippines - 2019-07-11 10:00:00</a:t>
                      </a:r>
                      <a:r>
                        <a:rPr kumimoji="0" lang="en-US" sz="1000" b="0" i="0" u="none" strike="noStrike" kern="1200" cap="none" spc="0" normalizeH="0" baseline="0" noProof="0">
                          <a:ln>
                            <a:noFill/>
                          </a:ln>
                          <a:solidFill>
                            <a:prstClr val="black"/>
                          </a:solidFill>
                          <a:effectLst/>
                          <a:uLnTx/>
                          <a:uFillTx/>
                          <a:latin typeface="+mn-lt"/>
                          <a:ea typeface="+mn-ea"/>
                          <a:cs typeface="+mn-cs"/>
                        </a:rPr>
                        <a:t> 
 Libre lang sumali at all-out ang mga pinamimigay na premyo sa #PepsiDewDobleHataw! Maging katulad ng ating Major Prize winners for July 10 na makakakuha ng Vivo Y91 at Huawei Nova 2 Lite! Higit pa sa smartphones, free data and drink discount vouchers na ipinamimigay daily, meron pang Grand Draw na gaganapin para sa mananalo ng Ford Ranger Raptor at Ford Mustang! Lupit, ‘di ba? Sali na!
*Winners still subject for verification
For more information, message us at http://m.me/mountaindewph
Send entries by texting “DEW &lt;code&gt;” to 4467 (Smart, Sun, TnT) or 2117 (Globe, TM) or visit the Mountain Dew Philippines Messenger!
Unit color may vary depending on availability
Promo period is from May 24 - July 24, 2019
Per DOH-FDA CFRR Permit No. 0072 s. 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678747456"/>
                  </a:ext>
                </a:extLst>
              </a:tr>
            </a:tbl>
          </a:graphicData>
        </a:graphic>
      </p:graphicFrame>
      <p:sp>
        <p:nvSpPr>
          <p:cNvPr id="4" name="Text Placeholder 3">
            <a:extLst>
              <a:ext uri="{FF2B5EF4-FFF2-40B4-BE49-F238E27FC236}">
                <a16:creationId xmlns:a16="http://schemas.microsoft.com/office/drawing/2014/main" id="{8F0B8CF6-B4D3-499C-857F-6CF44252ACCC}"/>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21565064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608EEC-3927-4691-A3CC-9C5E3E27D7FB}"/>
              </a:ext>
            </a:extLst>
          </p:cNvPr>
          <p:cNvSpPr>
            <a:spLocks noGrp="1"/>
          </p:cNvSpPr>
          <p:nvPr>
            <p:ph type="title"/>
          </p:nvPr>
        </p:nvSpPr>
        <p:spPr/>
        <p:txBody>
          <a:bodyPr/>
          <a:lstStyle/>
          <a:p>
            <a:r>
              <a:rPr lang="en-US"/>
              <a:t>Facebook Own Posts Table | Thunder PH - 18 of 22</a:t>
            </a:r>
          </a:p>
        </p:txBody>
      </p:sp>
      <p:graphicFrame>
        <p:nvGraphicFramePr>
          <p:cNvPr id="5" name="Table Placeholder 4">
            <a:extLst>
              <a:ext uri="{FF2B5EF4-FFF2-40B4-BE49-F238E27FC236}">
                <a16:creationId xmlns:a16="http://schemas.microsoft.com/office/drawing/2014/main" id="{F00F5379-FB84-469B-B048-CCEDF1C26AB2}"/>
              </a:ext>
            </a:extLst>
          </p:cNvPr>
          <p:cNvGraphicFramePr>
            <a:graphicFrameLocks noGrp="1"/>
          </p:cNvGraphicFramePr>
          <p:nvPr>
            <p:ph type="tbl" sz="quarter" idx="13"/>
            <p:extLst>
              <p:ext uri="{D42A27DB-BD31-4B8C-83A1-F6EECF244321}">
                <p14:modId xmlns:p14="http://schemas.microsoft.com/office/powerpoint/2010/main" val="17818992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18312061"/>
                    </a:ext>
                  </a:extLst>
                </a:gridCol>
                <a:gridCol w="658368">
                  <a:extLst>
                    <a:ext uri="{9D8B030D-6E8A-4147-A177-3AD203B41FA5}">
                      <a16:colId xmlns:a16="http://schemas.microsoft.com/office/drawing/2014/main" val="1304182075"/>
                    </a:ext>
                  </a:extLst>
                </a:gridCol>
                <a:gridCol w="658368">
                  <a:extLst>
                    <a:ext uri="{9D8B030D-6E8A-4147-A177-3AD203B41FA5}">
                      <a16:colId xmlns:a16="http://schemas.microsoft.com/office/drawing/2014/main" val="939184426"/>
                    </a:ext>
                  </a:extLst>
                </a:gridCol>
                <a:gridCol w="658368">
                  <a:extLst>
                    <a:ext uri="{9D8B030D-6E8A-4147-A177-3AD203B41FA5}">
                      <a16:colId xmlns:a16="http://schemas.microsoft.com/office/drawing/2014/main" val="2413209010"/>
                    </a:ext>
                  </a:extLst>
                </a:gridCol>
                <a:gridCol w="658368">
                  <a:extLst>
                    <a:ext uri="{9D8B030D-6E8A-4147-A177-3AD203B41FA5}">
                      <a16:colId xmlns:a16="http://schemas.microsoft.com/office/drawing/2014/main" val="519002603"/>
                    </a:ext>
                  </a:extLst>
                </a:gridCol>
                <a:gridCol w="658368">
                  <a:extLst>
                    <a:ext uri="{9D8B030D-6E8A-4147-A177-3AD203B41FA5}">
                      <a16:colId xmlns:a16="http://schemas.microsoft.com/office/drawing/2014/main" val="4005346105"/>
                    </a:ext>
                  </a:extLst>
                </a:gridCol>
                <a:gridCol w="658368">
                  <a:extLst>
                    <a:ext uri="{9D8B030D-6E8A-4147-A177-3AD203B41FA5}">
                      <a16:colId xmlns:a16="http://schemas.microsoft.com/office/drawing/2014/main" val="3747815121"/>
                    </a:ext>
                  </a:extLst>
                </a:gridCol>
                <a:gridCol w="658368">
                  <a:extLst>
                    <a:ext uri="{9D8B030D-6E8A-4147-A177-3AD203B41FA5}">
                      <a16:colId xmlns:a16="http://schemas.microsoft.com/office/drawing/2014/main" val="37766696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67191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Mountain Dew Philippines - 2019-07-12 10:00:00</a:t>
                      </a:r>
                      <a:r>
                        <a:rPr kumimoji="0" lang="en-US" sz="1000" b="0" i="0" u="none" strike="noStrike" kern="1200" cap="none" spc="0" normalizeH="0" baseline="0" noProof="0">
                          <a:ln>
                            <a:noFill/>
                          </a:ln>
                          <a:solidFill>
                            <a:prstClr val="black"/>
                          </a:solidFill>
                          <a:effectLst/>
                          <a:uLnTx/>
                          <a:uFillTx/>
                          <a:latin typeface="+mn-lt"/>
                          <a:ea typeface="+mn-ea"/>
                          <a:cs typeface="+mn-cs"/>
                        </a:rPr>
                        <a:t> 
 Panibagong araw, panibagong winners ng smartphones mula sa #PepsiDewDobleHataw! Congratulations sa mga nanalo ng Vivo Y91 at Huawei Nova 2 Lite for July 11! Araw-araw may ipinamimigay na smartphones, free data at drink discounts until July 24! Damihan na ang entries niyo dahil malapit na ang susunod na Grand Draw para sa mananalo ng susunod na Ford Ranger Raptor o Ford Mustang!
*Winners still subject for verification
For more information, message us at http://m.me/mountaindewph
Send entries by texting “DEW &lt;code&gt;” to 4467 (Smart, Sun, TnT) or 2117 (Globe, TM) or visit the Mountain Dew Philippines Messenger!
Unit color may vary depending on availability
Promo period is from May 24 - July 24, 2019
Per DOH-FDA CFRR Permit No. 0072 s. 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33912839"/>
                  </a:ext>
                </a:extLst>
              </a:tr>
            </a:tbl>
          </a:graphicData>
        </a:graphic>
      </p:graphicFrame>
      <p:sp>
        <p:nvSpPr>
          <p:cNvPr id="4" name="Text Placeholder 3">
            <a:extLst>
              <a:ext uri="{FF2B5EF4-FFF2-40B4-BE49-F238E27FC236}">
                <a16:creationId xmlns:a16="http://schemas.microsoft.com/office/drawing/2014/main" id="{593B7CF8-208B-490C-A484-5B4DEC389277}"/>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1784719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93853E-5159-4153-93B1-E1338ECD1A6C}"/>
              </a:ext>
            </a:extLst>
          </p:cNvPr>
          <p:cNvSpPr>
            <a:spLocks noGrp="1"/>
          </p:cNvSpPr>
          <p:nvPr>
            <p:ph type="title"/>
          </p:nvPr>
        </p:nvSpPr>
        <p:spPr/>
        <p:txBody>
          <a:bodyPr/>
          <a:lstStyle/>
          <a:p>
            <a:r>
              <a:rPr lang="en-US"/>
              <a:t>Facebook Own Posts Table | Thunder PH - 19 of 22</a:t>
            </a:r>
          </a:p>
        </p:txBody>
      </p:sp>
      <p:graphicFrame>
        <p:nvGraphicFramePr>
          <p:cNvPr id="5" name="Table Placeholder 4">
            <a:extLst>
              <a:ext uri="{FF2B5EF4-FFF2-40B4-BE49-F238E27FC236}">
                <a16:creationId xmlns:a16="http://schemas.microsoft.com/office/drawing/2014/main" id="{98581F98-0FC9-4E7C-AB47-8798D9624C4B}"/>
              </a:ext>
            </a:extLst>
          </p:cNvPr>
          <p:cNvGraphicFramePr>
            <a:graphicFrameLocks noGrp="1"/>
          </p:cNvGraphicFramePr>
          <p:nvPr>
            <p:ph type="tbl" sz="quarter" idx="13"/>
            <p:extLst>
              <p:ext uri="{D42A27DB-BD31-4B8C-83A1-F6EECF244321}">
                <p14:modId xmlns:p14="http://schemas.microsoft.com/office/powerpoint/2010/main" val="39007895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23855279"/>
                    </a:ext>
                  </a:extLst>
                </a:gridCol>
                <a:gridCol w="658368">
                  <a:extLst>
                    <a:ext uri="{9D8B030D-6E8A-4147-A177-3AD203B41FA5}">
                      <a16:colId xmlns:a16="http://schemas.microsoft.com/office/drawing/2014/main" val="29038523"/>
                    </a:ext>
                  </a:extLst>
                </a:gridCol>
                <a:gridCol w="658368">
                  <a:extLst>
                    <a:ext uri="{9D8B030D-6E8A-4147-A177-3AD203B41FA5}">
                      <a16:colId xmlns:a16="http://schemas.microsoft.com/office/drawing/2014/main" val="3249605338"/>
                    </a:ext>
                  </a:extLst>
                </a:gridCol>
                <a:gridCol w="658368">
                  <a:extLst>
                    <a:ext uri="{9D8B030D-6E8A-4147-A177-3AD203B41FA5}">
                      <a16:colId xmlns:a16="http://schemas.microsoft.com/office/drawing/2014/main" val="2033852343"/>
                    </a:ext>
                  </a:extLst>
                </a:gridCol>
                <a:gridCol w="658368">
                  <a:extLst>
                    <a:ext uri="{9D8B030D-6E8A-4147-A177-3AD203B41FA5}">
                      <a16:colId xmlns:a16="http://schemas.microsoft.com/office/drawing/2014/main" val="4127756794"/>
                    </a:ext>
                  </a:extLst>
                </a:gridCol>
                <a:gridCol w="658368">
                  <a:extLst>
                    <a:ext uri="{9D8B030D-6E8A-4147-A177-3AD203B41FA5}">
                      <a16:colId xmlns:a16="http://schemas.microsoft.com/office/drawing/2014/main" val="3798342672"/>
                    </a:ext>
                  </a:extLst>
                </a:gridCol>
                <a:gridCol w="658368">
                  <a:extLst>
                    <a:ext uri="{9D8B030D-6E8A-4147-A177-3AD203B41FA5}">
                      <a16:colId xmlns:a16="http://schemas.microsoft.com/office/drawing/2014/main" val="61714703"/>
                    </a:ext>
                  </a:extLst>
                </a:gridCol>
                <a:gridCol w="658368">
                  <a:extLst>
                    <a:ext uri="{9D8B030D-6E8A-4147-A177-3AD203B41FA5}">
                      <a16:colId xmlns:a16="http://schemas.microsoft.com/office/drawing/2014/main" val="3272559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82255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Mountain Dew Philippines - 2019-07-13 10:00:00</a:t>
                      </a:r>
                      <a:r>
                        <a:rPr kumimoji="0" lang="en-US" sz="1000" b="0" i="0" u="none" strike="noStrike" kern="1200" cap="none" spc="0" normalizeH="0" baseline="0" noProof="0">
                          <a:ln>
                            <a:noFill/>
                          </a:ln>
                          <a:solidFill>
                            <a:prstClr val="black"/>
                          </a:solidFill>
                          <a:effectLst/>
                          <a:uLnTx/>
                          <a:uFillTx/>
                          <a:latin typeface="+mn-lt"/>
                          <a:ea typeface="+mn-ea"/>
                          <a:cs typeface="+mn-cs"/>
                        </a:rPr>
                        <a:t> 
 Ilang entries na ang pinadala niyo sa #PepsiDewDobleHataw? Bawat entry niyo ay may chance rin manalo ng smartphone tulad ng winners natin for July 12! Pwede rin kayo manalo ng kotse, free data, o discounted drink vouchers kaya go all-out na sa pagpapadala ng mga entries! Hanggang July 24 nalang!
*Winners still subject for verification
For more information, message us at http://m.me/mountaindewph
Send entries by texting “DEW &lt;code&gt;” to 4467 (Smart, Sun, TnT) or 2117 (Globe, TM) or visit the Mountain Dew Philippines Messenger!
Unit color may vary depending on availability
Promo period is from May 24 - July 24, 2019
Per DOH-FDA CFRR Permit No. 0072 s. 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850465151"/>
                  </a:ext>
                </a:extLst>
              </a:tr>
            </a:tbl>
          </a:graphicData>
        </a:graphic>
      </p:graphicFrame>
      <p:sp>
        <p:nvSpPr>
          <p:cNvPr id="4" name="Text Placeholder 3">
            <a:extLst>
              <a:ext uri="{FF2B5EF4-FFF2-40B4-BE49-F238E27FC236}">
                <a16:creationId xmlns:a16="http://schemas.microsoft.com/office/drawing/2014/main" id="{4A10AFEE-0312-4C93-8BC3-4EDA5274A35C}"/>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3294680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54704-CEFD-435C-8C13-7C8B9C907E7D}"/>
              </a:ext>
            </a:extLst>
          </p:cNvPr>
          <p:cNvSpPr>
            <a:spLocks noGrp="1"/>
          </p:cNvSpPr>
          <p:nvPr>
            <p:ph type="title"/>
          </p:nvPr>
        </p:nvSpPr>
        <p:spPr/>
        <p:txBody>
          <a:bodyPr/>
          <a:lstStyle/>
          <a:p>
            <a:r>
              <a:rPr lang="en-US"/>
              <a:t>Facebook Own Posts Table | Thunder PH - 20 of 22</a:t>
            </a:r>
          </a:p>
        </p:txBody>
      </p:sp>
      <p:graphicFrame>
        <p:nvGraphicFramePr>
          <p:cNvPr id="5" name="Table Placeholder 4">
            <a:extLst>
              <a:ext uri="{FF2B5EF4-FFF2-40B4-BE49-F238E27FC236}">
                <a16:creationId xmlns:a16="http://schemas.microsoft.com/office/drawing/2014/main" id="{221CFB9D-C22E-4B0E-B128-5050594459F4}"/>
              </a:ext>
            </a:extLst>
          </p:cNvPr>
          <p:cNvGraphicFramePr>
            <a:graphicFrameLocks noGrp="1"/>
          </p:cNvGraphicFramePr>
          <p:nvPr>
            <p:ph type="tbl" sz="quarter" idx="13"/>
            <p:extLst>
              <p:ext uri="{D42A27DB-BD31-4B8C-83A1-F6EECF244321}">
                <p14:modId xmlns:p14="http://schemas.microsoft.com/office/powerpoint/2010/main" val="24771041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54676908"/>
                    </a:ext>
                  </a:extLst>
                </a:gridCol>
                <a:gridCol w="658368">
                  <a:extLst>
                    <a:ext uri="{9D8B030D-6E8A-4147-A177-3AD203B41FA5}">
                      <a16:colId xmlns:a16="http://schemas.microsoft.com/office/drawing/2014/main" val="462505587"/>
                    </a:ext>
                  </a:extLst>
                </a:gridCol>
                <a:gridCol w="658368">
                  <a:extLst>
                    <a:ext uri="{9D8B030D-6E8A-4147-A177-3AD203B41FA5}">
                      <a16:colId xmlns:a16="http://schemas.microsoft.com/office/drawing/2014/main" val="4262792033"/>
                    </a:ext>
                  </a:extLst>
                </a:gridCol>
                <a:gridCol w="658368">
                  <a:extLst>
                    <a:ext uri="{9D8B030D-6E8A-4147-A177-3AD203B41FA5}">
                      <a16:colId xmlns:a16="http://schemas.microsoft.com/office/drawing/2014/main" val="1356752189"/>
                    </a:ext>
                  </a:extLst>
                </a:gridCol>
                <a:gridCol w="658368">
                  <a:extLst>
                    <a:ext uri="{9D8B030D-6E8A-4147-A177-3AD203B41FA5}">
                      <a16:colId xmlns:a16="http://schemas.microsoft.com/office/drawing/2014/main" val="574008085"/>
                    </a:ext>
                  </a:extLst>
                </a:gridCol>
                <a:gridCol w="658368">
                  <a:extLst>
                    <a:ext uri="{9D8B030D-6E8A-4147-A177-3AD203B41FA5}">
                      <a16:colId xmlns:a16="http://schemas.microsoft.com/office/drawing/2014/main" val="1000103575"/>
                    </a:ext>
                  </a:extLst>
                </a:gridCol>
                <a:gridCol w="658368">
                  <a:extLst>
                    <a:ext uri="{9D8B030D-6E8A-4147-A177-3AD203B41FA5}">
                      <a16:colId xmlns:a16="http://schemas.microsoft.com/office/drawing/2014/main" val="805799881"/>
                    </a:ext>
                  </a:extLst>
                </a:gridCol>
                <a:gridCol w="658368">
                  <a:extLst>
                    <a:ext uri="{9D8B030D-6E8A-4147-A177-3AD203B41FA5}">
                      <a16:colId xmlns:a16="http://schemas.microsoft.com/office/drawing/2014/main" val="27660249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45145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Mountain Dew Philippines - 2019-07-06 10:00:01</a:t>
                      </a:r>
                      <a:r>
                        <a:rPr kumimoji="0" lang="en-US" sz="1000" b="0" i="0" u="none" strike="noStrike" kern="1200" cap="none" spc="0" normalizeH="0" baseline="0" noProof="0">
                          <a:ln>
                            <a:noFill/>
                          </a:ln>
                          <a:solidFill>
                            <a:prstClr val="black"/>
                          </a:solidFill>
                          <a:effectLst/>
                          <a:uLnTx/>
                          <a:uFillTx/>
                          <a:latin typeface="+mn-lt"/>
                          <a:ea typeface="+mn-ea"/>
                          <a:cs typeface="+mn-cs"/>
                        </a:rPr>
                        <a:t> 
 Dahil ito ang promo na todo ang panalo araw-araw, may mga nanalo na naman ng smartphones for July 5! Congratulations sa inyo! Hanggang July 24 na lang ang #PepsiDewDobleHataw, kaya itodo niyo na ang pagpapadala niyo ng mga entries for more chances na manalo ng isa sa mga natitira pang kotse, smartphones, free data, o 7-Eleven discount vouchers!
*Winners still subject for verification
For more information, message us at http://m.me/MountainDewPh
To join, text DEW &lt;code&gt; to 4467 (Smart, Sun, TnT) or 2117 (Globe, TM) or the Mountain Dew Philippines Messenger!
Unit color may vary depending on availability
Promo period is from May 24 - July 24, 2019
Per DOH-FDA CFRR Permit No. 0072 s. 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75445148"/>
                  </a:ext>
                </a:extLst>
              </a:tr>
            </a:tbl>
          </a:graphicData>
        </a:graphic>
      </p:graphicFrame>
      <p:sp>
        <p:nvSpPr>
          <p:cNvPr id="4" name="Text Placeholder 3">
            <a:extLst>
              <a:ext uri="{FF2B5EF4-FFF2-40B4-BE49-F238E27FC236}">
                <a16:creationId xmlns:a16="http://schemas.microsoft.com/office/drawing/2014/main" id="{A5C8563B-0977-47EF-BDEA-D5B3CD3A3336}"/>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6466003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D8DCD0-D553-4653-B966-0B79FB802992}"/>
              </a:ext>
            </a:extLst>
          </p:cNvPr>
          <p:cNvSpPr>
            <a:spLocks noGrp="1"/>
          </p:cNvSpPr>
          <p:nvPr>
            <p:ph type="title"/>
          </p:nvPr>
        </p:nvSpPr>
        <p:spPr/>
        <p:txBody>
          <a:bodyPr/>
          <a:lstStyle/>
          <a:p>
            <a:r>
              <a:rPr lang="en-US"/>
              <a:t>Facebook Own Posts Table | Thunder PH - 21 of 22</a:t>
            </a:r>
          </a:p>
        </p:txBody>
      </p:sp>
      <p:graphicFrame>
        <p:nvGraphicFramePr>
          <p:cNvPr id="5" name="Table Placeholder 4">
            <a:extLst>
              <a:ext uri="{FF2B5EF4-FFF2-40B4-BE49-F238E27FC236}">
                <a16:creationId xmlns:a16="http://schemas.microsoft.com/office/drawing/2014/main" id="{51DEBE21-2C31-43C2-BCB6-B2C22C2C7F91}"/>
              </a:ext>
            </a:extLst>
          </p:cNvPr>
          <p:cNvGraphicFramePr>
            <a:graphicFrameLocks noGrp="1"/>
          </p:cNvGraphicFramePr>
          <p:nvPr>
            <p:ph type="tbl" sz="quarter" idx="13"/>
            <p:extLst>
              <p:ext uri="{D42A27DB-BD31-4B8C-83A1-F6EECF244321}">
                <p14:modId xmlns:p14="http://schemas.microsoft.com/office/powerpoint/2010/main" val="32159294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88198327"/>
                    </a:ext>
                  </a:extLst>
                </a:gridCol>
                <a:gridCol w="658368">
                  <a:extLst>
                    <a:ext uri="{9D8B030D-6E8A-4147-A177-3AD203B41FA5}">
                      <a16:colId xmlns:a16="http://schemas.microsoft.com/office/drawing/2014/main" val="1345660236"/>
                    </a:ext>
                  </a:extLst>
                </a:gridCol>
                <a:gridCol w="658368">
                  <a:extLst>
                    <a:ext uri="{9D8B030D-6E8A-4147-A177-3AD203B41FA5}">
                      <a16:colId xmlns:a16="http://schemas.microsoft.com/office/drawing/2014/main" val="171263133"/>
                    </a:ext>
                  </a:extLst>
                </a:gridCol>
                <a:gridCol w="658368">
                  <a:extLst>
                    <a:ext uri="{9D8B030D-6E8A-4147-A177-3AD203B41FA5}">
                      <a16:colId xmlns:a16="http://schemas.microsoft.com/office/drawing/2014/main" val="1321678545"/>
                    </a:ext>
                  </a:extLst>
                </a:gridCol>
                <a:gridCol w="658368">
                  <a:extLst>
                    <a:ext uri="{9D8B030D-6E8A-4147-A177-3AD203B41FA5}">
                      <a16:colId xmlns:a16="http://schemas.microsoft.com/office/drawing/2014/main" val="441131156"/>
                    </a:ext>
                  </a:extLst>
                </a:gridCol>
                <a:gridCol w="658368">
                  <a:extLst>
                    <a:ext uri="{9D8B030D-6E8A-4147-A177-3AD203B41FA5}">
                      <a16:colId xmlns:a16="http://schemas.microsoft.com/office/drawing/2014/main" val="1382446218"/>
                    </a:ext>
                  </a:extLst>
                </a:gridCol>
                <a:gridCol w="658368">
                  <a:extLst>
                    <a:ext uri="{9D8B030D-6E8A-4147-A177-3AD203B41FA5}">
                      <a16:colId xmlns:a16="http://schemas.microsoft.com/office/drawing/2014/main" val="3985954255"/>
                    </a:ext>
                  </a:extLst>
                </a:gridCol>
                <a:gridCol w="658368">
                  <a:extLst>
                    <a:ext uri="{9D8B030D-6E8A-4147-A177-3AD203B41FA5}">
                      <a16:colId xmlns:a16="http://schemas.microsoft.com/office/drawing/2014/main" val="15466811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38122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Mountain Dew Philippines - 2019-07-15 10:00:01</a:t>
                      </a:r>
                      <a:r>
                        <a:rPr kumimoji="0" lang="en-US" sz="1000" b="0" i="0" u="none" strike="noStrike" kern="1200" cap="none" spc="0" normalizeH="0" baseline="0" noProof="0">
                          <a:ln>
                            <a:noFill/>
                          </a:ln>
                          <a:solidFill>
                            <a:prstClr val="black"/>
                          </a:solidFill>
                          <a:effectLst/>
                          <a:uLnTx/>
                          <a:uFillTx/>
                          <a:latin typeface="+mn-lt"/>
                          <a:ea typeface="+mn-ea"/>
                          <a:cs typeface="+mn-cs"/>
                        </a:rPr>
                        <a:t> 
 Dahil ito ang promo na todo ang panalo araw-araw, may mga nanalo na naman ng smartphones for July 14! Congratulations sa inyo! Hanggang July 24 na lang ang #PepsiDewDobleHataw, kaya itodo niyo na ang pagpapadala niyo ng mga entries for more chances na manalo ng isa sa mga natitira pang kotse, smartphones, free data, o 7-Eleven discount vouchers!
*Winners still subject for verification
For more information, message us at http://m.me/mountaindewph
Send entries by texting “DEW &lt;code&gt;” to 4467 (Smart, Sun, TnT) or 2117 (Globe, TM) or visit the Mountain Dew Philippines Messenger!
Unit color may vary depending on availability
Promo period is from May 24 - July 24, 2019
Per DOH-FDA CFRR Permit No. 0072 s. 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354435893"/>
                  </a:ext>
                </a:extLst>
              </a:tr>
            </a:tbl>
          </a:graphicData>
        </a:graphic>
      </p:graphicFrame>
      <p:sp>
        <p:nvSpPr>
          <p:cNvPr id="4" name="Text Placeholder 3">
            <a:extLst>
              <a:ext uri="{FF2B5EF4-FFF2-40B4-BE49-F238E27FC236}">
                <a16:creationId xmlns:a16="http://schemas.microsoft.com/office/drawing/2014/main" id="{64FB0DA3-861C-41A9-B587-6A4FA7ECC4BE}"/>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583631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3CC168-7D9B-4DEE-957C-96FA7F5380D1}"/>
              </a:ext>
            </a:extLst>
          </p:cNvPr>
          <p:cNvSpPr>
            <a:spLocks noGrp="1"/>
          </p:cNvSpPr>
          <p:nvPr>
            <p:ph type="title"/>
          </p:nvPr>
        </p:nvSpPr>
        <p:spPr/>
        <p:txBody>
          <a:bodyPr/>
          <a:lstStyle/>
          <a:p>
            <a:r>
              <a:rPr lang="en-US"/>
              <a:t>Facebook Own Posts Table | Thunder PH - 22 of 22</a:t>
            </a:r>
          </a:p>
        </p:txBody>
      </p:sp>
      <p:graphicFrame>
        <p:nvGraphicFramePr>
          <p:cNvPr id="5" name="Table Placeholder 4">
            <a:extLst>
              <a:ext uri="{FF2B5EF4-FFF2-40B4-BE49-F238E27FC236}">
                <a16:creationId xmlns:a16="http://schemas.microsoft.com/office/drawing/2014/main" id="{FB9BECB0-047E-4BF8-9808-03EDFF107594}"/>
              </a:ext>
            </a:extLst>
          </p:cNvPr>
          <p:cNvGraphicFramePr>
            <a:graphicFrameLocks noGrp="1"/>
          </p:cNvGraphicFramePr>
          <p:nvPr>
            <p:ph type="tbl" sz="quarter" idx="13"/>
            <p:extLst>
              <p:ext uri="{D42A27DB-BD31-4B8C-83A1-F6EECF244321}">
                <p14:modId xmlns:p14="http://schemas.microsoft.com/office/powerpoint/2010/main" val="38369231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83341309"/>
                    </a:ext>
                  </a:extLst>
                </a:gridCol>
                <a:gridCol w="658368">
                  <a:extLst>
                    <a:ext uri="{9D8B030D-6E8A-4147-A177-3AD203B41FA5}">
                      <a16:colId xmlns:a16="http://schemas.microsoft.com/office/drawing/2014/main" val="119909582"/>
                    </a:ext>
                  </a:extLst>
                </a:gridCol>
                <a:gridCol w="658368">
                  <a:extLst>
                    <a:ext uri="{9D8B030D-6E8A-4147-A177-3AD203B41FA5}">
                      <a16:colId xmlns:a16="http://schemas.microsoft.com/office/drawing/2014/main" val="3364211960"/>
                    </a:ext>
                  </a:extLst>
                </a:gridCol>
                <a:gridCol w="658368">
                  <a:extLst>
                    <a:ext uri="{9D8B030D-6E8A-4147-A177-3AD203B41FA5}">
                      <a16:colId xmlns:a16="http://schemas.microsoft.com/office/drawing/2014/main" val="3753462406"/>
                    </a:ext>
                  </a:extLst>
                </a:gridCol>
                <a:gridCol w="658368">
                  <a:extLst>
                    <a:ext uri="{9D8B030D-6E8A-4147-A177-3AD203B41FA5}">
                      <a16:colId xmlns:a16="http://schemas.microsoft.com/office/drawing/2014/main" val="2596883811"/>
                    </a:ext>
                  </a:extLst>
                </a:gridCol>
                <a:gridCol w="658368">
                  <a:extLst>
                    <a:ext uri="{9D8B030D-6E8A-4147-A177-3AD203B41FA5}">
                      <a16:colId xmlns:a16="http://schemas.microsoft.com/office/drawing/2014/main" val="169603519"/>
                    </a:ext>
                  </a:extLst>
                </a:gridCol>
                <a:gridCol w="658368">
                  <a:extLst>
                    <a:ext uri="{9D8B030D-6E8A-4147-A177-3AD203B41FA5}">
                      <a16:colId xmlns:a16="http://schemas.microsoft.com/office/drawing/2014/main" val="2212952673"/>
                    </a:ext>
                  </a:extLst>
                </a:gridCol>
                <a:gridCol w="658368">
                  <a:extLst>
                    <a:ext uri="{9D8B030D-6E8A-4147-A177-3AD203B41FA5}">
                      <a16:colId xmlns:a16="http://schemas.microsoft.com/office/drawing/2014/main" val="40254402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66012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Mountain Dew Philippines - 2019-07-01 10:24:02</a:t>
                      </a:r>
                      <a:r>
                        <a:rPr kumimoji="0" lang="en-US" sz="1000" b="0" i="0" u="none" strike="noStrike" kern="1200" cap="none" spc="0" normalizeH="0" baseline="0" noProof="0">
                          <a:ln>
                            <a:noFill/>
                          </a:ln>
                          <a:solidFill>
                            <a:prstClr val="black"/>
                          </a:solidFill>
                          <a:effectLst/>
                          <a:uLnTx/>
                          <a:uFillTx/>
                          <a:latin typeface="+mn-lt"/>
                          <a:ea typeface="+mn-ea"/>
                          <a:cs typeface="+mn-cs"/>
                        </a:rPr>
                        <a:t> 
 Dahil humataw kayo sa #PepsiDewDobleHataw, may Vivo Y91 at Huawei Nova 2 Lite kayo! Congrats sa mga nanalo for June 30! Kami ay namimigay ng premyo everyday hanggang July 24 kaya everyday rin kayong may chance manalo ng smartphone, drink discounts, at free data! Bukod diyan, may Ford Ranger Raptor at Ford Mustang na pwedeng mapanalunan kaya sali na!
*Winners still subject for verification
For more information, message us at https://www.messenger.com/mountaindewph
To join, text DEW &lt;code&gt; to 4467 (Smart, Sun, TnT) or 2117 (Globe, TM) or the Mountain Dew Philippines Messenger!
Unit color may vary depending on availability
Promo period is from May 24 - July 24, 2019
Per DOH-FDA CFRR Permit No. 0072 s. 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66017589"/>
                  </a:ext>
                </a:extLst>
              </a:tr>
            </a:tbl>
          </a:graphicData>
        </a:graphic>
      </p:graphicFrame>
      <p:sp>
        <p:nvSpPr>
          <p:cNvPr id="4" name="Text Placeholder 3">
            <a:extLst>
              <a:ext uri="{FF2B5EF4-FFF2-40B4-BE49-F238E27FC236}">
                <a16:creationId xmlns:a16="http://schemas.microsoft.com/office/drawing/2014/main" id="{A046E8E8-62CA-4DAE-A29B-5DC15B2A58EB}"/>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113218105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901</Words>
  <Application>Microsoft Office PowerPoint</Application>
  <PresentationFormat>On-screen Show (4:3)</PresentationFormat>
  <Paragraphs>419</Paragraphs>
  <Slides>22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quintly_template</vt:lpstr>
      <vt:lpstr>Facebook Own Posts Table | Thunder PH - 1 of 22</vt:lpstr>
      <vt:lpstr>Facebook Own Posts Table | Thunder PH - 2 of 22</vt:lpstr>
      <vt:lpstr>Facebook Own Posts Table | Thunder PH - 3 of 22</vt:lpstr>
      <vt:lpstr>Facebook Own Posts Table | Thunder PH - 4 of 22</vt:lpstr>
      <vt:lpstr>Facebook Own Posts Table | Thunder PH - 5 of 22</vt:lpstr>
      <vt:lpstr>Facebook Own Posts Table | Thunder PH - 6 of 22</vt:lpstr>
      <vt:lpstr>Facebook Own Posts Table | Thunder PH - 7 of 22</vt:lpstr>
      <vt:lpstr>Facebook Own Posts Table | Thunder PH - 8 of 22</vt:lpstr>
      <vt:lpstr>Facebook Own Posts Table | Thunder PH - 9 of 22</vt:lpstr>
      <vt:lpstr>Facebook Own Posts Table | Thunder PH - 10 of 22</vt:lpstr>
      <vt:lpstr>Facebook Own Posts Table | Thunder PH - 11 of 22</vt:lpstr>
      <vt:lpstr>Facebook Own Posts Table | Thunder PH - 12 of 22</vt:lpstr>
      <vt:lpstr>Facebook Own Posts Table | Thunder PH - 13 of 22</vt:lpstr>
      <vt:lpstr>Facebook Own Posts Table | Thunder PH - 14 of 22</vt:lpstr>
      <vt:lpstr>Facebook Own Posts Table | Thunder PH - 15 of 22</vt:lpstr>
      <vt:lpstr>Facebook Own Posts Table | Thunder PH - 16 of 22</vt:lpstr>
      <vt:lpstr>Facebook Own Posts Table | Thunder PH - 17 of 22</vt:lpstr>
      <vt:lpstr>Facebook Own Posts Table | Thunder PH - 18 of 22</vt:lpstr>
      <vt:lpstr>Facebook Own Posts Table | Thunder PH - 19 of 22</vt:lpstr>
      <vt:lpstr>Facebook Own Posts Table | Thunder PH - 20 of 22</vt:lpstr>
      <vt:lpstr>Facebook Own Posts Table | Thunder PH - 21 of 22</vt:lpstr>
      <vt:lpstr>Facebook Own Posts Table | Thunder PH - 22 of 22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Thunder PH - 1 of 22</dc:title>
  <dc:creator>Frederik Peiniger</dc:creator>
  <cp:lastModifiedBy>Frederik Peiniger</cp:lastModifiedBy>
  <cp:revision>1</cp:revision>
  <dcterms:created xsi:type="dcterms:W3CDTF">2019-08-05T07:32:54Z</dcterms:created>
  <dcterms:modified xsi:type="dcterms:W3CDTF">2019-08-05T07:35:18Z</dcterms:modified>
</cp:coreProperties>
</file>