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793F0-0DFF-4800-BD89-173EEE4DCA70}"/>
              </a:ext>
            </a:extLst>
          </p:cNvPr>
          <p:cNvSpPr>
            <a:spLocks noGrp="1"/>
          </p:cNvSpPr>
          <p:nvPr>
            <p:ph type="title"/>
          </p:nvPr>
        </p:nvSpPr>
        <p:spPr/>
        <p:txBody>
          <a:bodyPr/>
          <a:lstStyle/>
          <a:p>
            <a:r>
              <a:rPr lang="en-US"/>
              <a:t>Overall FB, TW, IG: Posts Table | Coca-Cola PH Owned - 1 of 6</a:t>
            </a:r>
          </a:p>
        </p:txBody>
      </p:sp>
      <p:graphicFrame>
        <p:nvGraphicFramePr>
          <p:cNvPr id="5" name="Table Placeholder 4">
            <a:extLst>
              <a:ext uri="{FF2B5EF4-FFF2-40B4-BE49-F238E27FC236}">
                <a16:creationId xmlns:a16="http://schemas.microsoft.com/office/drawing/2014/main" id="{915D6C96-8CFF-4954-A870-D3E7DD485859}"/>
              </a:ext>
            </a:extLst>
          </p:cNvPr>
          <p:cNvGraphicFramePr>
            <a:graphicFrameLocks noGrp="1"/>
          </p:cNvGraphicFramePr>
          <p:nvPr>
            <p:ph type="tbl" sz="quarter" idx="13"/>
            <p:extLst>
              <p:ext uri="{D42A27DB-BD31-4B8C-83A1-F6EECF244321}">
                <p14:modId xmlns:p14="http://schemas.microsoft.com/office/powerpoint/2010/main" val="1269020495"/>
              </p:ext>
            </p:extLst>
          </p:nvPr>
        </p:nvGraphicFramePr>
        <p:xfrm>
          <a:off x="457200" y="1731963"/>
          <a:ext cx="8229600" cy="414528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49268742"/>
                    </a:ext>
                  </a:extLst>
                </a:gridCol>
                <a:gridCol w="822960">
                  <a:extLst>
                    <a:ext uri="{9D8B030D-6E8A-4147-A177-3AD203B41FA5}">
                      <a16:colId xmlns:a16="http://schemas.microsoft.com/office/drawing/2014/main" val="4193671319"/>
                    </a:ext>
                  </a:extLst>
                </a:gridCol>
                <a:gridCol w="822960">
                  <a:extLst>
                    <a:ext uri="{9D8B030D-6E8A-4147-A177-3AD203B41FA5}">
                      <a16:colId xmlns:a16="http://schemas.microsoft.com/office/drawing/2014/main" val="659752967"/>
                    </a:ext>
                  </a:extLst>
                </a:gridCol>
                <a:gridCol w="822960">
                  <a:extLst>
                    <a:ext uri="{9D8B030D-6E8A-4147-A177-3AD203B41FA5}">
                      <a16:colId xmlns:a16="http://schemas.microsoft.com/office/drawing/2014/main" val="1890126005"/>
                    </a:ext>
                  </a:extLst>
                </a:gridCol>
                <a:gridCol w="822960">
                  <a:extLst>
                    <a:ext uri="{9D8B030D-6E8A-4147-A177-3AD203B41FA5}">
                      <a16:colId xmlns:a16="http://schemas.microsoft.com/office/drawing/2014/main" val="3013866883"/>
                    </a:ext>
                  </a:extLst>
                </a:gridCol>
                <a:gridCol w="822960">
                  <a:extLst>
                    <a:ext uri="{9D8B030D-6E8A-4147-A177-3AD203B41FA5}">
                      <a16:colId xmlns:a16="http://schemas.microsoft.com/office/drawing/2014/main" val="694896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3459223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- 2019-06-21 07:46:01 </a:t>
                      </a:r>
                      <a:r>
                        <a:rPr kumimoji="0" lang="en-US" sz="1000" b="0" i="0" u="none" strike="noStrike" kern="1200" cap="none" spc="0" normalizeH="0" baseline="0" noProof="0">
                          <a:ln>
                            <a:noFill/>
                          </a:ln>
                          <a:solidFill>
                            <a:prstClr val="black"/>
                          </a:solidFill>
                          <a:effectLst/>
                          <a:uLnTx/>
                          <a:uFillTx/>
                          <a:latin typeface="+mn-lt"/>
                          <a:ea typeface="+mn-ea"/>
                          <a:cs typeface="+mn-cs"/>
                        </a:rPr>
                        <a:t> 
 Kapag may laro sa court, all you need is an ice-cold COCA-COLA para hindi ka feeling lowbattrip ngayong hapon! #KickstartYourAfternoon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extLst>
                  <a:ext uri="{0D108BD9-81ED-4DB2-BD59-A6C34878D82A}">
                    <a16:rowId xmlns:a16="http://schemas.microsoft.com/office/drawing/2014/main" val="2080820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- 2019-06-17 06:00:00 </a:t>
                      </a:r>
                      <a:r>
                        <a:rPr kumimoji="0" lang="en-US" sz="1000" b="0" i="0" u="none" strike="noStrike" kern="1200" cap="none" spc="0" normalizeH="0" baseline="0" noProof="0">
                          <a:ln>
                            <a:noFill/>
                          </a:ln>
                          <a:solidFill>
                            <a:prstClr val="black"/>
                          </a:solidFill>
                          <a:effectLst/>
                          <a:uLnTx/>
                          <a:uFillTx/>
                          <a:latin typeface="+mn-lt"/>
                          <a:ea typeface="+mn-ea"/>
                          <a:cs typeface="+mn-cs"/>
                        </a:rPr>
                        <a:t> 
 Sobrang init, siksikan, at nanglalagkit ba ang feeling kapag nagcocommute? Lowbattrip ang tawag d’yan! Time to #KickstartYourAfternoon with an ice-cold bottle of COCA-COLA!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extLst>
                  <a:ext uri="{0D108BD9-81ED-4DB2-BD59-A6C34878D82A}">
                    <a16:rowId xmlns:a16="http://schemas.microsoft.com/office/drawing/2014/main" val="125077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- 2019-06-10 05:21:00 </a:t>
                      </a:r>
                      <a:r>
                        <a:rPr kumimoji="0" lang="en-US" sz="1000" b="0" i="0" u="none" strike="noStrike" kern="1200" cap="none" spc="0" normalizeH="0" baseline="0" noProof="0">
                          <a:ln>
                            <a:noFill/>
                          </a:ln>
                          <a:solidFill>
                            <a:prstClr val="black"/>
                          </a:solidFill>
                          <a:effectLst/>
                          <a:uLnTx/>
                          <a:uFillTx/>
                          <a:latin typeface="+mn-lt"/>
                          <a:ea typeface="+mn-ea"/>
                          <a:cs typeface="+mn-cs"/>
                        </a:rPr>
                        <a:t> 
 On June 12, celebrate 121 years of Philippine independence at 1:21pm with #Coke121MinutesofFreedom! Take a break from social media and enjoy the freedom to do an uplifting activity—here’s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885318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- 2019-06-12 07:25:00 </a:t>
                      </a:r>
                      <a:r>
                        <a:rPr kumimoji="0" lang="en-US" sz="1000" b="0" i="0" u="none" strike="noStrike" kern="1200" cap="none" spc="0" normalizeH="0" baseline="0" noProof="0">
                          <a:ln>
                            <a:noFill/>
                          </a:ln>
                          <a:solidFill>
                            <a:prstClr val="black"/>
                          </a:solidFill>
                          <a:effectLst/>
                          <a:uLnTx/>
                          <a:uFillTx/>
                          <a:latin typeface="+mn-lt"/>
                          <a:ea typeface="+mn-ea"/>
                          <a:cs typeface="+mn-cs"/>
                        </a:rPr>
                        <a:t> 
 Thank you to everyone who celebrated our 121st Independence Day by joining #Coke121MinutesofFreedom! See you again next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424598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- 2019-06-22 02:00:00 </a:t>
                      </a:r>
                      <a:r>
                        <a:rPr kumimoji="0" lang="en-US" sz="1000" b="0" i="0" u="none" strike="noStrike" kern="1200" cap="none" spc="0" normalizeH="0" baseline="0" noProof="0">
                          <a:ln>
                            <a:noFill/>
                          </a:ln>
                          <a:solidFill>
                            <a:prstClr val="black"/>
                          </a:solidFill>
                          <a:effectLst/>
                          <a:uLnTx/>
                          <a:uFillTx/>
                          <a:latin typeface="+mn-lt"/>
                          <a:ea typeface="+mn-ea"/>
                          <a:cs typeface="+mn-cs"/>
                        </a:rPr>
                        <a:t> 
 Mas masarap ang bawat kainan, basta #GawinMongMoment with COCA-COLA! Dahil ano man ang handa, siguradong lalabas ang lambingan at kwentuhan.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2701773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- 2019-06-10 01:00:00 </a:t>
                      </a:r>
                      <a:r>
                        <a:rPr kumimoji="0" lang="en-US" sz="1000" b="0" i="0" u="none" strike="noStrike" kern="1200" cap="none" spc="0" normalizeH="0" baseline="0" noProof="0">
                          <a:ln>
                            <a:noFill/>
                          </a:ln>
                          <a:solidFill>
                            <a:prstClr val="black"/>
                          </a:solidFill>
                          <a:effectLst/>
                          <a:uLnTx/>
                          <a:uFillTx/>
                          <a:latin typeface="+mn-lt"/>
                          <a:ea typeface="+mn-ea"/>
                          <a:cs typeface="+mn-cs"/>
                        </a:rPr>
                        <a:t> 
 This year is our country’s 121st year of freedom—can you celebrate with 121 minutes of freedom for yourself? #Coke121MinutesofFreedom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400558732"/>
                  </a:ext>
                </a:extLst>
              </a:tr>
            </a:tbl>
          </a:graphicData>
        </a:graphic>
      </p:graphicFrame>
      <p:sp>
        <p:nvSpPr>
          <p:cNvPr id="4" name="Text Placeholder 3">
            <a:extLst>
              <a:ext uri="{FF2B5EF4-FFF2-40B4-BE49-F238E27FC236}">
                <a16:creationId xmlns:a16="http://schemas.microsoft.com/office/drawing/2014/main" id="{C4828378-BA1C-4D62-A6E7-2CE40BD86A1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929083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8BA4B-AA6B-4135-98CC-8C3623EBB758}"/>
              </a:ext>
            </a:extLst>
          </p:cNvPr>
          <p:cNvSpPr>
            <a:spLocks noGrp="1"/>
          </p:cNvSpPr>
          <p:nvPr>
            <p:ph type="title"/>
          </p:nvPr>
        </p:nvSpPr>
        <p:spPr/>
        <p:txBody>
          <a:bodyPr/>
          <a:lstStyle/>
          <a:p>
            <a:r>
              <a:rPr lang="en-US"/>
              <a:t>Overall FB, TW, IG: Posts Table | Coca-Cola PH Owned - 2 of 6</a:t>
            </a:r>
          </a:p>
        </p:txBody>
      </p:sp>
      <p:graphicFrame>
        <p:nvGraphicFramePr>
          <p:cNvPr id="5" name="Table Placeholder 4">
            <a:extLst>
              <a:ext uri="{FF2B5EF4-FFF2-40B4-BE49-F238E27FC236}">
                <a16:creationId xmlns:a16="http://schemas.microsoft.com/office/drawing/2014/main" id="{5DEEFA1A-63B0-40CC-8239-B0A45923E3B2}"/>
              </a:ext>
            </a:extLst>
          </p:cNvPr>
          <p:cNvGraphicFramePr>
            <a:graphicFrameLocks noGrp="1"/>
          </p:cNvGraphicFramePr>
          <p:nvPr>
            <p:ph type="tbl" sz="quarter" idx="13"/>
            <p:extLst>
              <p:ext uri="{D42A27DB-BD31-4B8C-83A1-F6EECF244321}">
                <p14:modId xmlns:p14="http://schemas.microsoft.com/office/powerpoint/2010/main" val="4227013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82529449"/>
                    </a:ext>
                  </a:extLst>
                </a:gridCol>
                <a:gridCol w="822960">
                  <a:extLst>
                    <a:ext uri="{9D8B030D-6E8A-4147-A177-3AD203B41FA5}">
                      <a16:colId xmlns:a16="http://schemas.microsoft.com/office/drawing/2014/main" val="382244790"/>
                    </a:ext>
                  </a:extLst>
                </a:gridCol>
                <a:gridCol w="822960">
                  <a:extLst>
                    <a:ext uri="{9D8B030D-6E8A-4147-A177-3AD203B41FA5}">
                      <a16:colId xmlns:a16="http://schemas.microsoft.com/office/drawing/2014/main" val="2388815923"/>
                    </a:ext>
                  </a:extLst>
                </a:gridCol>
                <a:gridCol w="822960">
                  <a:extLst>
                    <a:ext uri="{9D8B030D-6E8A-4147-A177-3AD203B41FA5}">
                      <a16:colId xmlns:a16="http://schemas.microsoft.com/office/drawing/2014/main" val="1689354666"/>
                    </a:ext>
                  </a:extLst>
                </a:gridCol>
                <a:gridCol w="822960">
                  <a:extLst>
                    <a:ext uri="{9D8B030D-6E8A-4147-A177-3AD203B41FA5}">
                      <a16:colId xmlns:a16="http://schemas.microsoft.com/office/drawing/2014/main" val="3895389125"/>
                    </a:ext>
                  </a:extLst>
                </a:gridCol>
                <a:gridCol w="822960">
                  <a:extLst>
                    <a:ext uri="{9D8B030D-6E8A-4147-A177-3AD203B41FA5}">
                      <a16:colId xmlns:a16="http://schemas.microsoft.com/office/drawing/2014/main" val="3879417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1636194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- 2019-06-11 01:00:00 </a:t>
                      </a:r>
                      <a:r>
                        <a:rPr kumimoji="0" lang="en-US" sz="1000" b="0" i="0" u="none" strike="noStrike" kern="1200" cap="none" spc="0" normalizeH="0" baseline="0" noProof="0">
                          <a:ln>
                            <a:noFill/>
                          </a:ln>
                          <a:solidFill>
                            <a:prstClr val="black"/>
                          </a:solidFill>
                          <a:effectLst/>
                          <a:uLnTx/>
                          <a:uFillTx/>
                          <a:latin typeface="+mn-lt"/>
                          <a:ea typeface="+mn-ea"/>
                          <a:cs typeface="+mn-cs"/>
                        </a:rPr>
                        <a:t> 
 Take an uplifting break like never before on June 12! On our country’s 121st Independence Day at 1:21pm, join the #Coke121MinutesofFreedom challenge. Learn more about the mechanics here: CokeURL.com/121MinutesOfFreedom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666141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- 2019-06-16 00:00:01 </a:t>
                      </a:r>
                      <a:r>
                        <a:rPr kumimoji="0" lang="en-US" sz="1000" b="0" i="0" u="none" strike="noStrike" kern="1200" cap="none" spc="0" normalizeH="0" baseline="0" noProof="0">
                          <a:ln>
                            <a:noFill/>
                          </a:ln>
                          <a:solidFill>
                            <a:prstClr val="black"/>
                          </a:solidFill>
                          <a:effectLst/>
                          <a:uLnTx/>
                          <a:uFillTx/>
                          <a:latin typeface="+mn-lt"/>
                          <a:ea typeface="+mn-ea"/>
                          <a:cs typeface="+mn-cs"/>
                        </a:rPr>
                        <a:t> 
 Kickstart Father's Day kasama ang mga mahal natin sa buhay. Sabayan na 'yan ng Coke jig and an ice-cold COCA-COLA to make the celebration more fun! #KickstartYourAfternoon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397849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- 2019-06-11 06:00:30 </a:t>
                      </a:r>
                      <a:r>
                        <a:rPr kumimoji="0" lang="en-US" sz="1000" b="0" i="0" u="none" strike="noStrike" kern="1200" cap="none" spc="0" normalizeH="0" baseline="0" noProof="0">
                          <a:ln>
                            <a:noFill/>
                          </a:ln>
                          <a:solidFill>
                            <a:prstClr val="black"/>
                          </a:solidFill>
                          <a:effectLst/>
                          <a:uLnTx/>
                          <a:uFillTx/>
                          <a:latin typeface="+mn-lt"/>
                          <a:ea typeface="+mn-ea"/>
                          <a:cs typeface="+mn-cs"/>
                        </a:rPr>
                        <a:t> 
 A toast to everyone joining our cause in making a #WorldWithoutWaste possible! We've also launched the Philippines' first beverage bottle made from 100% recycled plastic!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extLst>
                  <a:ext uri="{0D108BD9-81ED-4DB2-BD59-A6C34878D82A}">
                    <a16:rowId xmlns:a16="http://schemas.microsoft.com/office/drawing/2014/main" val="454814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- 2019-06-29 05:00:00 </a:t>
                      </a:r>
                      <a:r>
                        <a:rPr kumimoji="0" lang="en-US" sz="1000" b="0" i="0" u="none" strike="noStrike" kern="1200" cap="none" spc="0" normalizeH="0" baseline="0" noProof="0">
                          <a:ln>
                            <a:noFill/>
                          </a:ln>
                          <a:solidFill>
                            <a:prstClr val="black"/>
                          </a:solidFill>
                          <a:effectLst/>
                          <a:uLnTx/>
                          <a:uFillTx/>
                          <a:latin typeface="+mn-lt"/>
                          <a:ea typeface="+mn-ea"/>
                          <a:cs typeface="+mn-cs"/>
                        </a:rPr>
                        <a:t> 
 COCA-COLA has always and will continue to protect and support the rights of everyone regardless of race, religion, sexual orientation, gender identity or expression. Today, we stand together with the LGBTQIA+ community in fighting for equality and in opposing discrimination.
For more details on how Coca-Cola fosters a culture of inclusivity and diversity, visit: www.coca-colacompany.com/stories/coca-cola-receives-perfect-score-on-human-rights-campaigns-corpo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1886659795"/>
                  </a:ext>
                </a:extLst>
              </a:tr>
            </a:tbl>
          </a:graphicData>
        </a:graphic>
      </p:graphicFrame>
      <p:sp>
        <p:nvSpPr>
          <p:cNvPr id="4" name="Text Placeholder 3">
            <a:extLst>
              <a:ext uri="{FF2B5EF4-FFF2-40B4-BE49-F238E27FC236}">
                <a16:creationId xmlns:a16="http://schemas.microsoft.com/office/drawing/2014/main" id="{48003351-D515-42A2-BF9A-CC68B1CF1E8C}"/>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062758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83110-44EE-482A-8970-0DF15EAA01C1}"/>
              </a:ext>
            </a:extLst>
          </p:cNvPr>
          <p:cNvSpPr>
            <a:spLocks noGrp="1"/>
          </p:cNvSpPr>
          <p:nvPr>
            <p:ph type="title"/>
          </p:nvPr>
        </p:nvSpPr>
        <p:spPr/>
        <p:txBody>
          <a:bodyPr/>
          <a:lstStyle/>
          <a:p>
            <a:r>
              <a:rPr lang="en-US"/>
              <a:t>Overall FB, TW, IG: Posts Table | Coca-Cola PH Owned - 3 of 6</a:t>
            </a:r>
          </a:p>
        </p:txBody>
      </p:sp>
      <p:graphicFrame>
        <p:nvGraphicFramePr>
          <p:cNvPr id="5" name="Table Placeholder 4">
            <a:extLst>
              <a:ext uri="{FF2B5EF4-FFF2-40B4-BE49-F238E27FC236}">
                <a16:creationId xmlns:a16="http://schemas.microsoft.com/office/drawing/2014/main" id="{03165433-7227-4115-AFC7-F9E97AD39B5F}"/>
              </a:ext>
            </a:extLst>
          </p:cNvPr>
          <p:cNvGraphicFramePr>
            <a:graphicFrameLocks noGrp="1"/>
          </p:cNvGraphicFramePr>
          <p:nvPr>
            <p:ph type="tbl" sz="quarter" idx="13"/>
            <p:extLst>
              <p:ext uri="{D42A27DB-BD31-4B8C-83A1-F6EECF244321}">
                <p14:modId xmlns:p14="http://schemas.microsoft.com/office/powerpoint/2010/main" val="4262007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0146193"/>
                    </a:ext>
                  </a:extLst>
                </a:gridCol>
                <a:gridCol w="822960">
                  <a:extLst>
                    <a:ext uri="{9D8B030D-6E8A-4147-A177-3AD203B41FA5}">
                      <a16:colId xmlns:a16="http://schemas.microsoft.com/office/drawing/2014/main" val="2650924520"/>
                    </a:ext>
                  </a:extLst>
                </a:gridCol>
                <a:gridCol w="822960">
                  <a:extLst>
                    <a:ext uri="{9D8B030D-6E8A-4147-A177-3AD203B41FA5}">
                      <a16:colId xmlns:a16="http://schemas.microsoft.com/office/drawing/2014/main" val="1251563286"/>
                    </a:ext>
                  </a:extLst>
                </a:gridCol>
                <a:gridCol w="822960">
                  <a:extLst>
                    <a:ext uri="{9D8B030D-6E8A-4147-A177-3AD203B41FA5}">
                      <a16:colId xmlns:a16="http://schemas.microsoft.com/office/drawing/2014/main" val="1050575455"/>
                    </a:ext>
                  </a:extLst>
                </a:gridCol>
                <a:gridCol w="822960">
                  <a:extLst>
                    <a:ext uri="{9D8B030D-6E8A-4147-A177-3AD203B41FA5}">
                      <a16:colId xmlns:a16="http://schemas.microsoft.com/office/drawing/2014/main" val="2094574308"/>
                    </a:ext>
                  </a:extLst>
                </a:gridCol>
                <a:gridCol w="822960">
                  <a:extLst>
                    <a:ext uri="{9D8B030D-6E8A-4147-A177-3AD203B41FA5}">
                      <a16:colId xmlns:a16="http://schemas.microsoft.com/office/drawing/2014/main" val="209453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3290226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- 2019-06-11 05:57:33 </a:t>
                      </a:r>
                      <a:r>
                        <a:rPr kumimoji="0" lang="en-US" sz="1000" b="0" i="0" u="none" strike="noStrike" kern="1200" cap="none" spc="0" normalizeH="0" baseline="0" noProof="0">
                          <a:ln>
                            <a:noFill/>
                          </a:ln>
                          <a:solidFill>
                            <a:prstClr val="black"/>
                          </a:solidFill>
                          <a:effectLst/>
                          <a:uLnTx/>
                          <a:uFillTx/>
                          <a:latin typeface="+mn-lt"/>
                          <a:ea typeface="+mn-ea"/>
                          <a:cs typeface="+mn-cs"/>
                        </a:rPr>
                        <a:t> 
 Today, we go beyond the way we see plastic. Join us as we unveil the roadmap of COCA-COLA Philippines in making the vision of a #WorldWithoutWaste turn into reality. Follow us on Twitter (@CocaColaPH) for instant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3061032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- 2019-06-11 05:21:00 </a:t>
                      </a:r>
                      <a:r>
                        <a:rPr kumimoji="0" lang="en-US" sz="1000" b="0" i="0" u="none" strike="noStrike" kern="1200" cap="none" spc="0" normalizeH="0" baseline="0" noProof="0">
                          <a:ln>
                            <a:noFill/>
                          </a:ln>
                          <a:solidFill>
                            <a:prstClr val="black"/>
                          </a:solidFill>
                          <a:effectLst/>
                          <a:uLnTx/>
                          <a:uFillTx/>
                          <a:latin typeface="+mn-lt"/>
                          <a:ea typeface="+mn-ea"/>
                          <a:cs typeface="+mn-cs"/>
                        </a:rPr>
                        <a:t> 
 1 day left ‘til the Philippines’ 121st Independence Day, which means 1 day left ‘til the #Coke121MinutesofFreedom challenge! How much time do you spend on your phone? Comment below and challenge yourself to a social media-free break! Find the mechanics here: CokeURL.com/121MinutesOfFreedom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894308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- 2019-06-11 04:42:30 </a:t>
                      </a:r>
                      <a:r>
                        <a:rPr kumimoji="0" lang="en-US" sz="1000" b="0" i="0" u="none" strike="noStrike" kern="1200" cap="none" spc="0" normalizeH="0" baseline="0" noProof="0">
                          <a:ln>
                            <a:noFill/>
                          </a:ln>
                          <a:solidFill>
                            <a:prstClr val="black"/>
                          </a:solidFill>
                          <a:effectLst/>
                          <a:uLnTx/>
                          <a:uFillTx/>
                          <a:latin typeface="+mn-lt"/>
                          <a:ea typeface="+mn-ea"/>
                          <a:cs typeface="+mn-cs"/>
                        </a:rPr>
                        <a:t> 
 Coca-Cola Philippines aims to use at least 50% recycled content in its packaging by 2030 and has invested in a P1-billion recycling facility in the country. COCA-COLA representatives, government officials, and industry partners are with us today to share how much more we can accomplish for a #WorldWithoutWaste.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689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- 2019-06-12 07:28:13 </a:t>
                      </a:r>
                      <a:r>
                        <a:rPr kumimoji="0" lang="en-US" sz="1000" b="0" i="0" u="none" strike="noStrike" kern="1200" cap="none" spc="0" normalizeH="0" baseline="0" noProof="0">
                          <a:ln>
                            <a:noFill/>
                          </a:ln>
                          <a:solidFill>
                            <a:prstClr val="black"/>
                          </a:solidFill>
                          <a:effectLst/>
                          <a:uLnTx/>
                          <a:uFillTx/>
                          <a:latin typeface="+mn-lt"/>
                          <a:ea typeface="+mn-ea"/>
                          <a:cs typeface="+mn-cs"/>
                        </a:rPr>
                        <a:t> 
 Cheers to everyone who joined our #Coke121MinutesofFreedom on the 121st Philippine Independence Day! Join us at Rizal Park for more freebies and fun activities!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932044585"/>
                  </a:ext>
                </a:extLst>
              </a:tr>
            </a:tbl>
          </a:graphicData>
        </a:graphic>
      </p:graphicFrame>
      <p:sp>
        <p:nvSpPr>
          <p:cNvPr id="4" name="Text Placeholder 3">
            <a:extLst>
              <a:ext uri="{FF2B5EF4-FFF2-40B4-BE49-F238E27FC236}">
                <a16:creationId xmlns:a16="http://schemas.microsoft.com/office/drawing/2014/main" id="{BD3F6664-054B-4043-85F2-5258ED0DA40E}"/>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979625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103FA-08F2-4677-A65D-2AAAD9CBBE36}"/>
              </a:ext>
            </a:extLst>
          </p:cNvPr>
          <p:cNvSpPr>
            <a:spLocks noGrp="1"/>
          </p:cNvSpPr>
          <p:nvPr>
            <p:ph type="title"/>
          </p:nvPr>
        </p:nvSpPr>
        <p:spPr/>
        <p:txBody>
          <a:bodyPr/>
          <a:lstStyle/>
          <a:p>
            <a:r>
              <a:rPr lang="en-US"/>
              <a:t>Overall FB, TW, IG: Posts Table | Coca-Cola PH Owned - 4 of 6</a:t>
            </a:r>
          </a:p>
        </p:txBody>
      </p:sp>
      <p:graphicFrame>
        <p:nvGraphicFramePr>
          <p:cNvPr id="5" name="Table Placeholder 4">
            <a:extLst>
              <a:ext uri="{FF2B5EF4-FFF2-40B4-BE49-F238E27FC236}">
                <a16:creationId xmlns:a16="http://schemas.microsoft.com/office/drawing/2014/main" id="{0AC65192-F55B-49B7-B651-2F57D1C87354}"/>
              </a:ext>
            </a:extLst>
          </p:cNvPr>
          <p:cNvGraphicFramePr>
            <a:graphicFrameLocks noGrp="1"/>
          </p:cNvGraphicFramePr>
          <p:nvPr>
            <p:ph type="tbl" sz="quarter" idx="13"/>
            <p:extLst>
              <p:ext uri="{D42A27DB-BD31-4B8C-83A1-F6EECF244321}">
                <p14:modId xmlns:p14="http://schemas.microsoft.com/office/powerpoint/2010/main" val="3258262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10655209"/>
                    </a:ext>
                  </a:extLst>
                </a:gridCol>
                <a:gridCol w="822960">
                  <a:extLst>
                    <a:ext uri="{9D8B030D-6E8A-4147-A177-3AD203B41FA5}">
                      <a16:colId xmlns:a16="http://schemas.microsoft.com/office/drawing/2014/main" val="3451973846"/>
                    </a:ext>
                  </a:extLst>
                </a:gridCol>
                <a:gridCol w="822960">
                  <a:extLst>
                    <a:ext uri="{9D8B030D-6E8A-4147-A177-3AD203B41FA5}">
                      <a16:colId xmlns:a16="http://schemas.microsoft.com/office/drawing/2014/main" val="2095003697"/>
                    </a:ext>
                  </a:extLst>
                </a:gridCol>
                <a:gridCol w="822960">
                  <a:extLst>
                    <a:ext uri="{9D8B030D-6E8A-4147-A177-3AD203B41FA5}">
                      <a16:colId xmlns:a16="http://schemas.microsoft.com/office/drawing/2014/main" val="2324938452"/>
                    </a:ext>
                  </a:extLst>
                </a:gridCol>
                <a:gridCol w="822960">
                  <a:extLst>
                    <a:ext uri="{9D8B030D-6E8A-4147-A177-3AD203B41FA5}">
                      <a16:colId xmlns:a16="http://schemas.microsoft.com/office/drawing/2014/main" val="526437678"/>
                    </a:ext>
                  </a:extLst>
                </a:gridCol>
                <a:gridCol w="822960">
                  <a:extLst>
                    <a:ext uri="{9D8B030D-6E8A-4147-A177-3AD203B41FA5}">
                      <a16:colId xmlns:a16="http://schemas.microsoft.com/office/drawing/2014/main" val="3137661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4051145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- 2019-06-11 05:51:51 </a:t>
                      </a:r>
                      <a:r>
                        <a:rPr kumimoji="0" lang="en-US" sz="1000" b="0" i="0" u="none" strike="noStrike" kern="1200" cap="none" spc="0" normalizeH="0" baseline="0" noProof="0">
                          <a:ln>
                            <a:noFill/>
                          </a:ln>
                          <a:solidFill>
                            <a:prstClr val="black"/>
                          </a:solidFill>
                          <a:effectLst/>
                          <a:uLnTx/>
                          <a:uFillTx/>
                          <a:latin typeface="+mn-lt"/>
                          <a:ea typeface="+mn-ea"/>
                          <a:cs typeface="+mn-cs"/>
                        </a:rPr>
                        <a:t> 
 Our business will only be as strong and as sustainable as the communities we serve. Let's make these dreams turn into reality and make our step towards a #WorldWithoutWaste! Swipe left to see our new eco-bottle made from 100% recycled plastic! ♻️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38788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- 2019-06-11 03:20:53 </a:t>
                      </a:r>
                      <a:r>
                        <a:rPr kumimoji="0" lang="en-US" sz="1000" b="0" i="0" u="none" strike="noStrike" kern="1200" cap="none" spc="0" normalizeH="0" baseline="0" noProof="0">
                          <a:ln>
                            <a:noFill/>
                          </a:ln>
                          <a:solidFill>
                            <a:prstClr val="black"/>
                          </a:solidFill>
                          <a:effectLst/>
                          <a:uLnTx/>
                          <a:uFillTx/>
                          <a:latin typeface="+mn-lt"/>
                          <a:ea typeface="+mn-ea"/>
                          <a:cs typeface="+mn-cs"/>
                        </a:rPr>
                        <a:t> 
 Our journey towards a #WorldWithoutWaste continues! Join us as we unveil the roadmap of COCA-COLA Philippines for a more sustainable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3423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- 2019-06-12 10:06:59 </a:t>
                      </a:r>
                      <a:r>
                        <a:rPr kumimoji="0" lang="en-US" sz="1000" b="0" i="0" u="none" strike="noStrike" kern="1200" cap="none" spc="0" normalizeH="0" baseline="0" noProof="0">
                          <a:ln>
                            <a:noFill/>
                          </a:ln>
                          <a:solidFill>
                            <a:prstClr val="black"/>
                          </a:solidFill>
                          <a:effectLst/>
                          <a:uLnTx/>
                          <a:uFillTx/>
                          <a:latin typeface="+mn-lt"/>
                          <a:ea typeface="+mn-ea"/>
                          <a:cs typeface="+mn-cs"/>
                        </a:rPr>
                        <a:t> 
 Salamat sa lahat ng nagpunta at nakisaya sa amin dito sa Rizal Park! You can still enjoy the booths and beat your lowbattrip with us. Habol kayo! 😊 #KickstartYourAfternoon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5649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- 2019-06-11 08:28:03 </a:t>
                      </a:r>
                      <a:r>
                        <a:rPr kumimoji="0" lang="en-US" sz="1000" b="0" i="0" u="none" strike="noStrike" kern="1200" cap="none" spc="0" normalizeH="0" baseline="0" noProof="0">
                          <a:ln>
                            <a:noFill/>
                          </a:ln>
                          <a:solidFill>
                            <a:prstClr val="black"/>
                          </a:solidFill>
                          <a:effectLst/>
                          <a:uLnTx/>
                          <a:uFillTx/>
                          <a:latin typeface="+mn-lt"/>
                          <a:ea typeface="+mn-ea"/>
                          <a:cs typeface="+mn-cs"/>
                        </a:rPr>
                        <a:t> 
 We're here at Rizal Park to make sure you can get refreshed when you feel the lowbattrip. Watch out for the games and free COCA-COLA until 8PM! #KickstartYourAfternoon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932617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- 2019-06-12 07:25:00 </a:t>
                      </a:r>
                      <a:r>
                        <a:rPr kumimoji="0" lang="en-US" sz="1000" b="0" i="0" u="none" strike="noStrike" kern="1200" cap="none" spc="0" normalizeH="0" baseline="0" noProof="0">
                          <a:ln>
                            <a:noFill/>
                          </a:ln>
                          <a:solidFill>
                            <a:prstClr val="black"/>
                          </a:solidFill>
                          <a:effectLst/>
                          <a:uLnTx/>
                          <a:uFillTx/>
                          <a:latin typeface="+mn-lt"/>
                          <a:ea typeface="+mn-ea"/>
                          <a:cs typeface="+mn-cs"/>
                        </a:rPr>
                        <a:t> 
 We did it! How did you live up your 121 minutes of freedom on our 121st Independence Day? Tell us about it with #Coke121MinutesofFreedom!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577539825"/>
                  </a:ext>
                </a:extLst>
              </a:tr>
            </a:tbl>
          </a:graphicData>
        </a:graphic>
      </p:graphicFrame>
      <p:sp>
        <p:nvSpPr>
          <p:cNvPr id="4" name="Text Placeholder 3">
            <a:extLst>
              <a:ext uri="{FF2B5EF4-FFF2-40B4-BE49-F238E27FC236}">
                <a16:creationId xmlns:a16="http://schemas.microsoft.com/office/drawing/2014/main" id="{D84DF96E-1B4B-4157-9937-76313BC7EEE1}"/>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21959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AC069-2EAB-4CB8-9587-7FE4FFD13ACA}"/>
              </a:ext>
            </a:extLst>
          </p:cNvPr>
          <p:cNvSpPr>
            <a:spLocks noGrp="1"/>
          </p:cNvSpPr>
          <p:nvPr>
            <p:ph type="title"/>
          </p:nvPr>
        </p:nvSpPr>
        <p:spPr/>
        <p:txBody>
          <a:bodyPr/>
          <a:lstStyle/>
          <a:p>
            <a:r>
              <a:rPr lang="en-US"/>
              <a:t>Overall FB, TW, IG: Posts Table | Coca-Cola PH Owned - 5 of 6</a:t>
            </a:r>
          </a:p>
        </p:txBody>
      </p:sp>
      <p:graphicFrame>
        <p:nvGraphicFramePr>
          <p:cNvPr id="5" name="Table Placeholder 4">
            <a:extLst>
              <a:ext uri="{FF2B5EF4-FFF2-40B4-BE49-F238E27FC236}">
                <a16:creationId xmlns:a16="http://schemas.microsoft.com/office/drawing/2014/main" id="{09BA04D7-9A8A-4A6D-A50E-984AF4A5035D}"/>
              </a:ext>
            </a:extLst>
          </p:cNvPr>
          <p:cNvGraphicFramePr>
            <a:graphicFrameLocks noGrp="1"/>
          </p:cNvGraphicFramePr>
          <p:nvPr>
            <p:ph type="tbl" sz="quarter" idx="13"/>
            <p:extLst>
              <p:ext uri="{D42A27DB-BD31-4B8C-83A1-F6EECF244321}">
                <p14:modId xmlns:p14="http://schemas.microsoft.com/office/powerpoint/2010/main" val="281420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26079920"/>
                    </a:ext>
                  </a:extLst>
                </a:gridCol>
                <a:gridCol w="822960">
                  <a:extLst>
                    <a:ext uri="{9D8B030D-6E8A-4147-A177-3AD203B41FA5}">
                      <a16:colId xmlns:a16="http://schemas.microsoft.com/office/drawing/2014/main" val="3960662170"/>
                    </a:ext>
                  </a:extLst>
                </a:gridCol>
                <a:gridCol w="822960">
                  <a:extLst>
                    <a:ext uri="{9D8B030D-6E8A-4147-A177-3AD203B41FA5}">
                      <a16:colId xmlns:a16="http://schemas.microsoft.com/office/drawing/2014/main" val="1789775891"/>
                    </a:ext>
                  </a:extLst>
                </a:gridCol>
                <a:gridCol w="822960">
                  <a:extLst>
                    <a:ext uri="{9D8B030D-6E8A-4147-A177-3AD203B41FA5}">
                      <a16:colId xmlns:a16="http://schemas.microsoft.com/office/drawing/2014/main" val="2399283371"/>
                    </a:ext>
                  </a:extLst>
                </a:gridCol>
                <a:gridCol w="822960">
                  <a:extLst>
                    <a:ext uri="{9D8B030D-6E8A-4147-A177-3AD203B41FA5}">
                      <a16:colId xmlns:a16="http://schemas.microsoft.com/office/drawing/2014/main" val="4010840483"/>
                    </a:ext>
                  </a:extLst>
                </a:gridCol>
                <a:gridCol w="822960">
                  <a:extLst>
                    <a:ext uri="{9D8B030D-6E8A-4147-A177-3AD203B41FA5}">
                      <a16:colId xmlns:a16="http://schemas.microsoft.com/office/drawing/2014/main" val="3077643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178011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- 2019-06-11 11:00:33 </a:t>
                      </a:r>
                      <a:r>
                        <a:rPr kumimoji="0" lang="en-US" sz="1000" b="0" i="0" u="none" strike="noStrike" kern="1200" cap="none" spc="0" normalizeH="0" baseline="0" noProof="0">
                          <a:ln>
                            <a:noFill/>
                          </a:ln>
                          <a:solidFill>
                            <a:prstClr val="black"/>
                          </a:solidFill>
                          <a:effectLst/>
                          <a:uLnTx/>
                          <a:uFillTx/>
                          <a:latin typeface="+mn-lt"/>
                          <a:ea typeface="+mn-ea"/>
                          <a:cs typeface="+mn-cs"/>
                        </a:rPr>
                        <a:t> 
 Thanks to all who dropped by Rizal Park to beat the lowbattrip with us. Come back tomorrow and #KickstartYourAfternoon with a bottle of ice-cold COCA-COLA!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456097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- 2019-06-12 05:21:00 </a:t>
                      </a:r>
                      <a:r>
                        <a:rPr kumimoji="0" lang="en-US" sz="1000" b="0" i="0" u="none" strike="noStrike" kern="1200" cap="none" spc="0" normalizeH="0" baseline="0" noProof="0">
                          <a:ln>
                            <a:noFill/>
                          </a:ln>
                          <a:solidFill>
                            <a:prstClr val="black"/>
                          </a:solidFill>
                          <a:effectLst/>
                          <a:uLnTx/>
                          <a:uFillTx/>
                          <a:latin typeface="+mn-lt"/>
                          <a:ea typeface="+mn-ea"/>
                          <a:cs typeface="+mn-cs"/>
                        </a:rPr>
                        <a:t> 
 It’s 1:21pm! Time to take that uplifting social media break—see you in 121 minutes! #Coke121MinutesofFreedom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5926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- 2019-06-12 04:34:35 </a:t>
                      </a:r>
                      <a:r>
                        <a:rPr kumimoji="0" lang="en-US" sz="1000" b="0" i="0" u="none" strike="noStrike" kern="1200" cap="none" spc="0" normalizeH="0" baseline="0" noProof="0">
                          <a:ln>
                            <a:noFill/>
                          </a:ln>
                          <a:solidFill>
                            <a:prstClr val="black"/>
                          </a:solidFill>
                          <a:effectLst/>
                          <a:uLnTx/>
                          <a:uFillTx/>
                          <a:latin typeface="+mn-lt"/>
                          <a:ea typeface="+mn-ea"/>
                          <a:cs typeface="+mn-cs"/>
                        </a:rPr>
                        <a:t> 
 1 hour left before the #Coke121MinutesofFreedom challenge! Don’t forget to tell your friends you’re going on an uplifting 121-minute social media break!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602454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- 2019-06-12 10:33:45 </a:t>
                      </a:r>
                      <a:r>
                        <a:rPr kumimoji="0" lang="en-US" sz="1000" b="0" i="0" u="none" strike="noStrike" kern="1200" cap="none" spc="0" normalizeH="0" baseline="0" noProof="0">
                          <a:ln>
                            <a:noFill/>
                          </a:ln>
                          <a:solidFill>
                            <a:prstClr val="black"/>
                          </a:solidFill>
                          <a:effectLst/>
                          <a:uLnTx/>
                          <a:uFillTx/>
                          <a:latin typeface="+mn-lt"/>
                          <a:ea typeface="+mn-ea"/>
                          <a:cs typeface="+mn-cs"/>
                        </a:rPr>
                        <a:t> 
 Thank you to everyone who let their creativity run free at the Citiscapes Watercolor Painting Class with JC Vargas at Art Bar, SM Megamall! To know more about Art Bar’s next events, visit bit.ly/2Wzg90G. #Coke121MinutesofFreedom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458385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- 2019-06-12 10:32:26 </a:t>
                      </a:r>
                      <a:r>
                        <a:rPr kumimoji="0" lang="en-US" sz="1000" b="0" i="0" u="none" strike="noStrike" kern="1200" cap="none" spc="0" normalizeH="0" baseline="0" noProof="0">
                          <a:ln>
                            <a:noFill/>
                          </a:ln>
                          <a:solidFill>
                            <a:prstClr val="black"/>
                          </a:solidFill>
                          <a:effectLst/>
                          <a:uLnTx/>
                          <a:uFillTx/>
                          <a:latin typeface="+mn-lt"/>
                          <a:ea typeface="+mn-ea"/>
                          <a:cs typeface="+mn-cs"/>
                        </a:rPr>
                        <a:t> 
 Here’s to everyone who celebrated their #Coke121MinutesofFreedom with an uplifting ride at Ride Revolution! Thank you for joining us! If you have any inquiries or want to book more rides, visit www.riderevolution.ph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87585253"/>
                  </a:ext>
                </a:extLst>
              </a:tr>
            </a:tbl>
          </a:graphicData>
        </a:graphic>
      </p:graphicFrame>
      <p:sp>
        <p:nvSpPr>
          <p:cNvPr id="4" name="Text Placeholder 3">
            <a:extLst>
              <a:ext uri="{FF2B5EF4-FFF2-40B4-BE49-F238E27FC236}">
                <a16:creationId xmlns:a16="http://schemas.microsoft.com/office/drawing/2014/main" id="{762D5608-D943-41AE-B963-DCBA5996F7CC}"/>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823361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B8303-1619-4A97-A7CE-97AF2A925FAF}"/>
              </a:ext>
            </a:extLst>
          </p:cNvPr>
          <p:cNvSpPr>
            <a:spLocks noGrp="1"/>
          </p:cNvSpPr>
          <p:nvPr>
            <p:ph type="title"/>
          </p:nvPr>
        </p:nvSpPr>
        <p:spPr/>
        <p:txBody>
          <a:bodyPr/>
          <a:lstStyle/>
          <a:p>
            <a:r>
              <a:rPr lang="en-US"/>
              <a:t>Overall FB, TW, IG: Posts Table | Coca-Cola PH Owned - 6 of 6</a:t>
            </a:r>
          </a:p>
        </p:txBody>
      </p:sp>
      <p:graphicFrame>
        <p:nvGraphicFramePr>
          <p:cNvPr id="5" name="Table Placeholder 4">
            <a:extLst>
              <a:ext uri="{FF2B5EF4-FFF2-40B4-BE49-F238E27FC236}">
                <a16:creationId xmlns:a16="http://schemas.microsoft.com/office/drawing/2014/main" id="{DE68CDA8-7E49-4423-AA13-2EA9E314A51C}"/>
              </a:ext>
            </a:extLst>
          </p:cNvPr>
          <p:cNvGraphicFramePr>
            <a:graphicFrameLocks noGrp="1"/>
          </p:cNvGraphicFramePr>
          <p:nvPr>
            <p:ph type="tbl" sz="quarter" idx="13"/>
            <p:extLst>
              <p:ext uri="{D42A27DB-BD31-4B8C-83A1-F6EECF244321}">
                <p14:modId xmlns:p14="http://schemas.microsoft.com/office/powerpoint/2010/main" val="1968170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49289114"/>
                    </a:ext>
                  </a:extLst>
                </a:gridCol>
                <a:gridCol w="822960">
                  <a:extLst>
                    <a:ext uri="{9D8B030D-6E8A-4147-A177-3AD203B41FA5}">
                      <a16:colId xmlns:a16="http://schemas.microsoft.com/office/drawing/2014/main" val="2517755641"/>
                    </a:ext>
                  </a:extLst>
                </a:gridCol>
                <a:gridCol w="822960">
                  <a:extLst>
                    <a:ext uri="{9D8B030D-6E8A-4147-A177-3AD203B41FA5}">
                      <a16:colId xmlns:a16="http://schemas.microsoft.com/office/drawing/2014/main" val="1728735698"/>
                    </a:ext>
                  </a:extLst>
                </a:gridCol>
                <a:gridCol w="822960">
                  <a:extLst>
                    <a:ext uri="{9D8B030D-6E8A-4147-A177-3AD203B41FA5}">
                      <a16:colId xmlns:a16="http://schemas.microsoft.com/office/drawing/2014/main" val="2984606771"/>
                    </a:ext>
                  </a:extLst>
                </a:gridCol>
                <a:gridCol w="822960">
                  <a:extLst>
                    <a:ext uri="{9D8B030D-6E8A-4147-A177-3AD203B41FA5}">
                      <a16:colId xmlns:a16="http://schemas.microsoft.com/office/drawing/2014/main" val="3766881721"/>
                    </a:ext>
                  </a:extLst>
                </a:gridCol>
                <a:gridCol w="822960">
                  <a:extLst>
                    <a:ext uri="{9D8B030D-6E8A-4147-A177-3AD203B41FA5}">
                      <a16:colId xmlns:a16="http://schemas.microsoft.com/office/drawing/2014/main" val="3177677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3675200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- 2019-06-12 09:46:57 </a:t>
                      </a:r>
                      <a:r>
                        <a:rPr kumimoji="0" lang="en-US" sz="1000" b="0" i="0" u="none" strike="noStrike" kern="1200" cap="none" spc="0" normalizeH="0" baseline="0" noProof="0">
                          <a:ln>
                            <a:noFill/>
                          </a:ln>
                          <a:solidFill>
                            <a:prstClr val="black"/>
                          </a:solidFill>
                          <a:effectLst/>
                          <a:uLnTx/>
                          <a:uFillTx/>
                          <a:latin typeface="+mn-lt"/>
                          <a:ea typeface="+mn-ea"/>
                          <a:cs typeface="+mn-cs"/>
                        </a:rPr>
                        <a:t> 
 Don't let the heat stop you from enjoying this day! You can still join the Jigathon challenge here at Rizal Park to beat your lowbattrip! #KickstartYourAfternoon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2699043"/>
                  </a:ext>
                </a:extLst>
              </a:tr>
            </a:tbl>
          </a:graphicData>
        </a:graphic>
      </p:graphicFrame>
      <p:sp>
        <p:nvSpPr>
          <p:cNvPr id="4" name="Text Placeholder 3">
            <a:extLst>
              <a:ext uri="{FF2B5EF4-FFF2-40B4-BE49-F238E27FC236}">
                <a16:creationId xmlns:a16="http://schemas.microsoft.com/office/drawing/2014/main" id="{9BE7429B-F56B-4551-88D8-F08E693DD9B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42327774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477</Words>
  <Application>Microsoft Office PowerPoint</Application>
  <PresentationFormat>On-screen Show (4:3)</PresentationFormat>
  <Paragraphs>198</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Overall FB, TW, IG: Posts Table | Coca-Cola PH Owned - 1 of 6</vt:lpstr>
      <vt:lpstr>Overall FB, TW, IG: Posts Table | Coca-Cola PH Owned - 2 of 6</vt:lpstr>
      <vt:lpstr>Overall FB, TW, IG: Posts Table | Coca-Cola PH Owned - 3 of 6</vt:lpstr>
      <vt:lpstr>Overall FB, TW, IG: Posts Table | Coca-Cola PH Owned - 4 of 6</vt:lpstr>
      <vt:lpstr>Overall FB, TW, IG: Posts Table | Coca-Cola PH Owned - 5 of 6</vt:lpstr>
      <vt:lpstr>Overall FB, TW, IG: Posts Table | Coca-Cola PH Owned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FB, TW, IG: Posts Table | Coca-Cola PH Owned - 1 of 6</dc:title>
  <dc:creator>Frederik Peiniger</dc:creator>
  <cp:lastModifiedBy>Frederik Peiniger</cp:lastModifiedBy>
  <cp:revision>1</cp:revision>
  <dcterms:created xsi:type="dcterms:W3CDTF">2019-07-05T11:50:16Z</dcterms:created>
  <dcterms:modified xsi:type="dcterms:W3CDTF">2019-07-05T11:51:45Z</dcterms:modified>
</cp:coreProperties>
</file>