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B0646-6590-4B6A-BF93-2BFE3C3C039E}"/>
              </a:ext>
            </a:extLst>
          </p:cNvPr>
          <p:cNvSpPr>
            <a:spLocks noGrp="1"/>
          </p:cNvSpPr>
          <p:nvPr>
            <p:ph type="title"/>
          </p:nvPr>
        </p:nvSpPr>
        <p:spPr/>
        <p:txBody>
          <a:bodyPr/>
          <a:lstStyle/>
          <a:p>
            <a:r>
              <a:rPr lang="en-US"/>
              <a:t>Overall FB, TW, IG: Posts Table | Coca-Cola PH Owned</a:t>
            </a:r>
          </a:p>
        </p:txBody>
      </p:sp>
      <p:graphicFrame>
        <p:nvGraphicFramePr>
          <p:cNvPr id="5" name="Table Placeholder 4">
            <a:extLst>
              <a:ext uri="{FF2B5EF4-FFF2-40B4-BE49-F238E27FC236}">
                <a16:creationId xmlns:a16="http://schemas.microsoft.com/office/drawing/2014/main" id="{EB54A19B-26CC-44A1-8AD0-5AD00DA1DB30}"/>
              </a:ext>
            </a:extLst>
          </p:cNvPr>
          <p:cNvGraphicFramePr>
            <a:graphicFrameLocks noGrp="1"/>
          </p:cNvGraphicFramePr>
          <p:nvPr>
            <p:ph type="tbl" sz="quarter" idx="13"/>
            <p:extLst>
              <p:ext uri="{D42A27DB-BD31-4B8C-83A1-F6EECF244321}">
                <p14:modId xmlns:p14="http://schemas.microsoft.com/office/powerpoint/2010/main" val="600137827"/>
              </p:ext>
            </p:extLst>
          </p:nvPr>
        </p:nvGraphicFramePr>
        <p:xfrm>
          <a:off x="457200" y="1731963"/>
          <a:ext cx="8229600" cy="185928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42951583"/>
                    </a:ext>
                  </a:extLst>
                </a:gridCol>
                <a:gridCol w="822960">
                  <a:extLst>
                    <a:ext uri="{9D8B030D-6E8A-4147-A177-3AD203B41FA5}">
                      <a16:colId xmlns:a16="http://schemas.microsoft.com/office/drawing/2014/main" val="353775516"/>
                    </a:ext>
                  </a:extLst>
                </a:gridCol>
                <a:gridCol w="822960">
                  <a:extLst>
                    <a:ext uri="{9D8B030D-6E8A-4147-A177-3AD203B41FA5}">
                      <a16:colId xmlns:a16="http://schemas.microsoft.com/office/drawing/2014/main" val="4194961101"/>
                    </a:ext>
                  </a:extLst>
                </a:gridCol>
                <a:gridCol w="822960">
                  <a:extLst>
                    <a:ext uri="{9D8B030D-6E8A-4147-A177-3AD203B41FA5}">
                      <a16:colId xmlns:a16="http://schemas.microsoft.com/office/drawing/2014/main" val="3034202048"/>
                    </a:ext>
                  </a:extLst>
                </a:gridCol>
                <a:gridCol w="822960">
                  <a:extLst>
                    <a:ext uri="{9D8B030D-6E8A-4147-A177-3AD203B41FA5}">
                      <a16:colId xmlns:a16="http://schemas.microsoft.com/office/drawing/2014/main" val="760645956"/>
                    </a:ext>
                  </a:extLst>
                </a:gridCol>
                <a:gridCol w="822960">
                  <a:extLst>
                    <a:ext uri="{9D8B030D-6E8A-4147-A177-3AD203B41FA5}">
                      <a16:colId xmlns:a16="http://schemas.microsoft.com/office/drawing/2014/main" val="2539138960"/>
                    </a:ext>
                  </a:extLst>
                </a:gridCol>
              </a:tblGrid>
              <a:tr h="370840">
                <a:tc>
                  <a:txBody>
                    <a:bodyPr/>
                    <a:lstStyle/>
                    <a:p>
                      <a:r>
                        <a:rPr lang="en-US" sz="1000"/>
                        <a:t>Post</a:t>
                      </a:r>
                    </a:p>
                  </a:txBody>
                  <a:tcPr/>
                </a:tc>
                <a:tc>
                  <a:txBody>
                    <a:bodyPr/>
                    <a:lstStyle/>
                    <a:p>
                      <a:r>
                        <a:rPr lang="en-US" sz="1000"/>
                        <a:t>Network</a:t>
                      </a:r>
                    </a:p>
                  </a:txBody>
                  <a:tcPr/>
                </a:tc>
                <a:tc>
                  <a:txBody>
                    <a:bodyPr/>
                    <a:lstStyle/>
                    <a:p>
                      <a:r>
                        <a:rPr lang="en-US" sz="1000"/>
                        <a:t>Total Interactions</a:t>
                      </a:r>
                    </a:p>
                  </a:txBody>
                  <a:tcPr/>
                </a:tc>
                <a:tc>
                  <a:txBody>
                    <a:bodyPr/>
                    <a:lstStyle/>
                    <a:p>
                      <a:r>
                        <a:rPr lang="en-US" sz="1000"/>
                        <a:t>Reactions/Likes</a:t>
                      </a:r>
                    </a:p>
                  </a:txBody>
                  <a:tcPr/>
                </a:tc>
                <a:tc>
                  <a:txBody>
                    <a:bodyPr/>
                    <a:lstStyle/>
                    <a:p>
                      <a:r>
                        <a:rPr lang="en-US" sz="1000"/>
                        <a:t>Comments/Replies</a:t>
                      </a:r>
                    </a:p>
                  </a:txBody>
                  <a:tcPr/>
                </a:tc>
                <a:tc>
                  <a:txBody>
                    <a:bodyPr/>
                    <a:lstStyle/>
                    <a:p>
                      <a:r>
                        <a:rPr lang="en-US" sz="1000"/>
                        <a:t>Shares/Retweets</a:t>
                      </a:r>
                    </a:p>
                  </a:txBody>
                  <a:tcPr/>
                </a:tc>
                <a:extLst>
                  <a:ext uri="{0D108BD9-81ED-4DB2-BD59-A6C34878D82A}">
                    <a16:rowId xmlns:a16="http://schemas.microsoft.com/office/drawing/2014/main" val="2079116086"/>
                  </a:ext>
                </a:extLst>
              </a:tr>
              <a:tr h="370840">
                <a:tc>
                  <a:txBody>
                    <a:bodyPr/>
                    <a:lstStyle/>
                    <a:p>
                      <a:r>
                        <a:rPr lang="en-US" sz="1000" b="1"/>
                        <a:t> COCA-COLA Philippines - 2019-06-29 05:00:00 </a:t>
                      </a:r>
                      <a:r>
                        <a:rPr lang="en-US" sz="1000"/>
                        <a:t> 
 COCA-COLA has always and will continue to protect and support the rights of everyone regardless of race, religion, sexual orientation, gender identity or expression. Today, we stand together with the LGBTQIA+ community in fighting for equality and in opposing discrimination.
For more details on how Coca-Cola fosters a culture of inclusivity and diversity, visit: www.coca-colacompany.com/stories/coca-cola-receives-perfect-score-on-human-rights-campaigns-corpo</a:t>
                      </a:r>
                    </a:p>
                  </a:txBody>
                  <a:tcPr/>
                </a:tc>
                <a:tc>
                  <a:txBody>
                    <a:bodyPr/>
                    <a:lstStyle/>
                    <a:p>
                      <a:r>
                        <a:rPr lang="en-US" sz="1000"/>
                        <a:t>Facebook</a:t>
                      </a:r>
                    </a:p>
                  </a:txBody>
                  <a:tcPr/>
                </a:tc>
                <a:tc>
                  <a:txBody>
                    <a:bodyPr/>
                    <a:lstStyle/>
                    <a:p>
                      <a:r>
                        <a:rPr lang="en-US" sz="1000"/>
                        <a:t>385</a:t>
                      </a:r>
                    </a:p>
                  </a:txBody>
                  <a:tcPr/>
                </a:tc>
                <a:tc>
                  <a:txBody>
                    <a:bodyPr/>
                    <a:lstStyle/>
                    <a:p>
                      <a:r>
                        <a:rPr lang="en-US" sz="1000"/>
                        <a:t>302</a:t>
                      </a:r>
                    </a:p>
                  </a:txBody>
                  <a:tcPr/>
                </a:tc>
                <a:tc>
                  <a:txBody>
                    <a:bodyPr/>
                    <a:lstStyle/>
                    <a:p>
                      <a:r>
                        <a:rPr lang="en-US" sz="1000"/>
                        <a:t>8</a:t>
                      </a:r>
                    </a:p>
                  </a:txBody>
                  <a:tcPr/>
                </a:tc>
                <a:tc>
                  <a:txBody>
                    <a:bodyPr/>
                    <a:lstStyle/>
                    <a:p>
                      <a:r>
                        <a:rPr lang="en-US" sz="1000"/>
                        <a:t>75</a:t>
                      </a:r>
                    </a:p>
                  </a:txBody>
                  <a:tcPr/>
                </a:tc>
                <a:extLst>
                  <a:ext uri="{0D108BD9-81ED-4DB2-BD59-A6C34878D82A}">
                    <a16:rowId xmlns:a16="http://schemas.microsoft.com/office/drawing/2014/main" val="144060376"/>
                  </a:ext>
                </a:extLst>
              </a:tr>
            </a:tbl>
          </a:graphicData>
        </a:graphic>
      </p:graphicFrame>
      <p:sp>
        <p:nvSpPr>
          <p:cNvPr id="4" name="Text Placeholder 3">
            <a:extLst>
              <a:ext uri="{FF2B5EF4-FFF2-40B4-BE49-F238E27FC236}">
                <a16:creationId xmlns:a16="http://schemas.microsoft.com/office/drawing/2014/main" id="{BF1DA785-E20F-41F8-A7DB-F2FCEB8A01FE}"/>
              </a:ext>
            </a:extLst>
          </p:cNvPr>
          <p:cNvSpPr>
            <a:spLocks noGrp="1"/>
          </p:cNvSpPr>
          <p:nvPr>
            <p:ph type="body" sz="quarter" idx="14"/>
          </p:nvPr>
        </p:nvSpPr>
        <p:spPr/>
        <p:txBody>
          <a:bodyPr/>
          <a:lstStyle/>
          <a:p>
            <a:r>
              <a:rPr lang="en-US"/>
              <a:t>06/23/2019 - 06/30/2019</a:t>
            </a:r>
          </a:p>
        </p:txBody>
      </p:sp>
    </p:spTree>
    <p:extLst>
      <p:ext uri="{BB962C8B-B14F-4D97-AF65-F5344CB8AC3E}">
        <p14:creationId xmlns:p14="http://schemas.microsoft.com/office/powerpoint/2010/main" val="2700669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40</Words>
  <Application>Microsoft Office PowerPoint</Application>
  <PresentationFormat>On-screen Show (4:3)</PresentationFormat>
  <Paragraphs>14</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quintly_template</vt:lpstr>
      <vt:lpstr>Overall FB, TW, IG: Posts Table | Coca-Cola PH Owned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FB, TW, IG: Posts Table | Coca-Cola PH Owned</dc:title>
  <dc:creator>Frederik Peiniger</dc:creator>
  <cp:lastModifiedBy>Frederik Peiniger</cp:lastModifiedBy>
  <cp:revision>1</cp:revision>
  <dcterms:created xsi:type="dcterms:W3CDTF">2019-07-05T11:44:50Z</dcterms:created>
  <dcterms:modified xsi:type="dcterms:W3CDTF">2019-07-05T11:44:55Z</dcterms:modified>
</cp:coreProperties>
</file>