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E81F-736A-4258-9076-05E4219154EB}"/>
              </a:ext>
            </a:extLst>
          </p:cNvPr>
          <p:cNvSpPr>
            <a:spLocks noGrp="1"/>
          </p:cNvSpPr>
          <p:nvPr>
            <p:ph type="title"/>
          </p:nvPr>
        </p:nvSpPr>
        <p:spPr/>
        <p:txBody>
          <a:bodyPr/>
          <a:lstStyle/>
          <a:p>
            <a:r>
              <a:rPr lang="en-US"/>
              <a:t>Facebook Own Posts Table | Royal PH - 1 of 8</a:t>
            </a:r>
          </a:p>
        </p:txBody>
      </p:sp>
      <p:graphicFrame>
        <p:nvGraphicFramePr>
          <p:cNvPr id="5" name="Table Placeholder 4">
            <a:extLst>
              <a:ext uri="{FF2B5EF4-FFF2-40B4-BE49-F238E27FC236}">
                <a16:creationId xmlns:a16="http://schemas.microsoft.com/office/drawing/2014/main" id="{3299888B-75C7-4B83-8361-747E5059427C}"/>
              </a:ext>
            </a:extLst>
          </p:cNvPr>
          <p:cNvGraphicFramePr>
            <a:graphicFrameLocks noGrp="1"/>
          </p:cNvGraphicFramePr>
          <p:nvPr>
            <p:ph type="tbl" sz="quarter" idx="13"/>
            <p:extLst>
              <p:ext uri="{D42A27DB-BD31-4B8C-83A1-F6EECF244321}">
                <p14:modId xmlns:p14="http://schemas.microsoft.com/office/powerpoint/2010/main" val="3226057717"/>
              </p:ext>
            </p:extLst>
          </p:nvPr>
        </p:nvGraphicFramePr>
        <p:xfrm>
          <a:off x="457200" y="1731963"/>
          <a:ext cx="8229600" cy="39014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1132266"/>
                    </a:ext>
                  </a:extLst>
                </a:gridCol>
                <a:gridCol w="658368">
                  <a:extLst>
                    <a:ext uri="{9D8B030D-6E8A-4147-A177-3AD203B41FA5}">
                      <a16:colId xmlns:a16="http://schemas.microsoft.com/office/drawing/2014/main" val="3734022906"/>
                    </a:ext>
                  </a:extLst>
                </a:gridCol>
                <a:gridCol w="658368">
                  <a:extLst>
                    <a:ext uri="{9D8B030D-6E8A-4147-A177-3AD203B41FA5}">
                      <a16:colId xmlns:a16="http://schemas.microsoft.com/office/drawing/2014/main" val="1610347076"/>
                    </a:ext>
                  </a:extLst>
                </a:gridCol>
                <a:gridCol w="658368">
                  <a:extLst>
                    <a:ext uri="{9D8B030D-6E8A-4147-A177-3AD203B41FA5}">
                      <a16:colId xmlns:a16="http://schemas.microsoft.com/office/drawing/2014/main" val="1489078317"/>
                    </a:ext>
                  </a:extLst>
                </a:gridCol>
                <a:gridCol w="658368">
                  <a:extLst>
                    <a:ext uri="{9D8B030D-6E8A-4147-A177-3AD203B41FA5}">
                      <a16:colId xmlns:a16="http://schemas.microsoft.com/office/drawing/2014/main" val="2449660135"/>
                    </a:ext>
                  </a:extLst>
                </a:gridCol>
                <a:gridCol w="658368">
                  <a:extLst>
                    <a:ext uri="{9D8B030D-6E8A-4147-A177-3AD203B41FA5}">
                      <a16:colId xmlns:a16="http://schemas.microsoft.com/office/drawing/2014/main" val="1361516886"/>
                    </a:ext>
                  </a:extLst>
                </a:gridCol>
                <a:gridCol w="658368">
                  <a:extLst>
                    <a:ext uri="{9D8B030D-6E8A-4147-A177-3AD203B41FA5}">
                      <a16:colId xmlns:a16="http://schemas.microsoft.com/office/drawing/2014/main" val="4066118255"/>
                    </a:ext>
                  </a:extLst>
                </a:gridCol>
                <a:gridCol w="658368">
                  <a:extLst>
                    <a:ext uri="{9D8B030D-6E8A-4147-A177-3AD203B41FA5}">
                      <a16:colId xmlns:a16="http://schemas.microsoft.com/office/drawing/2014/main" val="138138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351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Royal - 2019-05-03 06:00:23 </a:t>
                      </a:r>
                      <a:r>
                        <a:rPr kumimoji="0" lang="en-US" sz="1000" b="0" i="0" u="none" strike="noStrike" kern="1200" cap="none" spc="0" normalizeH="0" baseline="0" noProof="0">
                          <a:ln>
                            <a:noFill/>
                          </a:ln>
                          <a:solidFill>
                            <a:prstClr val="black"/>
                          </a:solidFill>
                          <a:effectLst/>
                          <a:uLnTx/>
                          <a:uFillTx/>
                          <a:latin typeface="+mn-lt"/>
                          <a:ea typeface="+mn-ea"/>
                          <a:cs typeface="+mn-cs"/>
                        </a:rPr>
                        <a:t> 
 Basta’t kasama ang barkada at ang Royal, maraming epic kulitan moments pwedeng mangyari!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349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- 2019-05-21 03:00:37 </a:t>
                      </a:r>
                      <a:r>
                        <a:rPr kumimoji="0" lang="en-US" sz="1000" b="0" i="0" u="none" strike="noStrike" kern="1200" cap="none" spc="0" normalizeH="0" baseline="0" noProof="0">
                          <a:ln>
                            <a:noFill/>
                          </a:ln>
                          <a:solidFill>
                            <a:prstClr val="black"/>
                          </a:solidFill>
                          <a:effectLst/>
                          <a:uLnTx/>
                          <a:uFillTx/>
                          <a:latin typeface="+mn-lt"/>
                          <a:ea typeface="+mn-ea"/>
                          <a:cs typeface="+mn-cs"/>
                        </a:rPr>
                        <a:t> 
 Handa na ba kayo sa pinaka-malupit na pasabog ng Pepsi and Mountain Dew ngayong taon? Abangan ang #PepsiDewDobleHataw on May 24!
ASC NO. P068P050719M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549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Royal - 2019-05-24 04:00:00 </a:t>
                      </a:r>
                      <a:r>
                        <a:rPr kumimoji="0" lang="en-US" sz="1000" b="0" i="0" u="none" strike="noStrike" kern="1200" cap="none" spc="0" normalizeH="0" baseline="0" noProof="0">
                          <a:ln>
                            <a:noFill/>
                          </a:ln>
                          <a:solidFill>
                            <a:prstClr val="black"/>
                          </a:solidFill>
                          <a:effectLst/>
                          <a:uLnTx/>
                          <a:uFillTx/>
                          <a:latin typeface="+mn-lt"/>
                          <a:ea typeface="+mn-ea"/>
                          <a:cs typeface="+mn-cs"/>
                        </a:rPr>
                        <a:t> 
 Basta’t kasama ang Royal at ang barkada, tuluy-tuloy ang kulit at saya! Tell us how you unleash your 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45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- 2019-05-01 02:15:20 </a:t>
                      </a:r>
                      <a:r>
                        <a:rPr kumimoji="0" lang="en-US" sz="1000" b="0" i="0" u="none" strike="noStrike" kern="1200" cap="none" spc="0" normalizeH="0" baseline="0" noProof="0">
                          <a:ln>
                            <a:noFill/>
                          </a:ln>
                          <a:solidFill>
                            <a:prstClr val="black"/>
                          </a:solidFill>
                          <a:effectLst/>
                          <a:uLnTx/>
                          <a:uFillTx/>
                          <a:latin typeface="+mn-lt"/>
                          <a:ea typeface="+mn-ea"/>
                          <a:cs typeface="+mn-cs"/>
                        </a:rPr>
                        <a:t> 
 Para sa next-level thrills na habol, next-level rin ang lupit ng #DewIdol! Tara na, Dewds!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856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Royal - 2019-05-20 09:29:00 </a:t>
                      </a:r>
                      <a:r>
                        <a:rPr kumimoji="0" lang="en-US" sz="1000" b="0" i="0" u="none" strike="noStrike" kern="1200" cap="none" spc="0" normalizeH="0" baseline="0" noProof="0">
                          <a:ln>
                            <a:noFill/>
                          </a:ln>
                          <a:solidFill>
                            <a:prstClr val="black"/>
                          </a:solidFill>
                          <a:effectLst/>
                          <a:uLnTx/>
                          <a:uFillTx/>
                          <a:latin typeface="+mn-lt"/>
                          <a:ea typeface="+mn-ea"/>
                          <a:cs typeface="+mn-cs"/>
                        </a:rPr>
                        <a:t> 
 Tagal pa ng next class? Magkulitan muna para masaya! Get your Royal bottles ready and perform the Royal Not-My-Hands 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2718058"/>
                  </a:ext>
                </a:extLst>
              </a:tr>
            </a:tbl>
          </a:graphicData>
        </a:graphic>
      </p:graphicFrame>
      <p:sp>
        <p:nvSpPr>
          <p:cNvPr id="4" name="Text Placeholder 3">
            <a:extLst>
              <a:ext uri="{FF2B5EF4-FFF2-40B4-BE49-F238E27FC236}">
                <a16:creationId xmlns:a16="http://schemas.microsoft.com/office/drawing/2014/main" id="{75452C60-20B4-41E5-8895-4C032DCFA8B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4289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A7A9-CAA0-464E-9F0D-012906A08F71}"/>
              </a:ext>
            </a:extLst>
          </p:cNvPr>
          <p:cNvSpPr>
            <a:spLocks noGrp="1"/>
          </p:cNvSpPr>
          <p:nvPr>
            <p:ph type="title"/>
          </p:nvPr>
        </p:nvSpPr>
        <p:spPr/>
        <p:txBody>
          <a:bodyPr/>
          <a:lstStyle/>
          <a:p>
            <a:r>
              <a:rPr lang="en-US"/>
              <a:t>Facebook Own Posts Table | Royal PH - 2 of 8</a:t>
            </a:r>
          </a:p>
        </p:txBody>
      </p:sp>
      <p:graphicFrame>
        <p:nvGraphicFramePr>
          <p:cNvPr id="5" name="Table Placeholder 4">
            <a:extLst>
              <a:ext uri="{FF2B5EF4-FFF2-40B4-BE49-F238E27FC236}">
                <a16:creationId xmlns:a16="http://schemas.microsoft.com/office/drawing/2014/main" id="{3AEEE998-98F4-4F91-85E8-EE15305794A7}"/>
              </a:ext>
            </a:extLst>
          </p:cNvPr>
          <p:cNvGraphicFramePr>
            <a:graphicFrameLocks noGrp="1"/>
          </p:cNvGraphicFramePr>
          <p:nvPr>
            <p:ph type="tbl" sz="quarter" idx="13"/>
            <p:extLst>
              <p:ext uri="{D42A27DB-BD31-4B8C-83A1-F6EECF244321}">
                <p14:modId xmlns:p14="http://schemas.microsoft.com/office/powerpoint/2010/main" val="34476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7178934"/>
                    </a:ext>
                  </a:extLst>
                </a:gridCol>
                <a:gridCol w="658368">
                  <a:extLst>
                    <a:ext uri="{9D8B030D-6E8A-4147-A177-3AD203B41FA5}">
                      <a16:colId xmlns:a16="http://schemas.microsoft.com/office/drawing/2014/main" val="3227967140"/>
                    </a:ext>
                  </a:extLst>
                </a:gridCol>
                <a:gridCol w="658368">
                  <a:extLst>
                    <a:ext uri="{9D8B030D-6E8A-4147-A177-3AD203B41FA5}">
                      <a16:colId xmlns:a16="http://schemas.microsoft.com/office/drawing/2014/main" val="2233392863"/>
                    </a:ext>
                  </a:extLst>
                </a:gridCol>
                <a:gridCol w="658368">
                  <a:extLst>
                    <a:ext uri="{9D8B030D-6E8A-4147-A177-3AD203B41FA5}">
                      <a16:colId xmlns:a16="http://schemas.microsoft.com/office/drawing/2014/main" val="410607260"/>
                    </a:ext>
                  </a:extLst>
                </a:gridCol>
                <a:gridCol w="658368">
                  <a:extLst>
                    <a:ext uri="{9D8B030D-6E8A-4147-A177-3AD203B41FA5}">
                      <a16:colId xmlns:a16="http://schemas.microsoft.com/office/drawing/2014/main" val="1959154655"/>
                    </a:ext>
                  </a:extLst>
                </a:gridCol>
                <a:gridCol w="658368">
                  <a:extLst>
                    <a:ext uri="{9D8B030D-6E8A-4147-A177-3AD203B41FA5}">
                      <a16:colId xmlns:a16="http://schemas.microsoft.com/office/drawing/2014/main" val="2727925889"/>
                    </a:ext>
                  </a:extLst>
                </a:gridCol>
                <a:gridCol w="658368">
                  <a:extLst>
                    <a:ext uri="{9D8B030D-6E8A-4147-A177-3AD203B41FA5}">
                      <a16:colId xmlns:a16="http://schemas.microsoft.com/office/drawing/2014/main" val="4256681575"/>
                    </a:ext>
                  </a:extLst>
                </a:gridCol>
                <a:gridCol w="658368">
                  <a:extLst>
                    <a:ext uri="{9D8B030D-6E8A-4147-A177-3AD203B41FA5}">
                      <a16:colId xmlns:a16="http://schemas.microsoft.com/office/drawing/2014/main" val="3180963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766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- 2019-05-24 09:12:15 </a:t>
                      </a:r>
                      <a:r>
                        <a:rPr kumimoji="0" lang="en-US" sz="1000" b="0" i="0" u="none" strike="noStrike" kern="1200" cap="none" spc="0" normalizeH="0" baseline="0" noProof="0">
                          <a:ln>
                            <a:noFill/>
                          </a:ln>
                          <a:solidFill>
                            <a:prstClr val="black"/>
                          </a:solidFill>
                          <a:effectLst/>
                          <a:uLnTx/>
                          <a:uFillTx/>
                          <a:latin typeface="+mn-lt"/>
                          <a:ea typeface="+mn-ea"/>
                          <a:cs typeface="+mn-cs"/>
                        </a:rPr>
                        <a:t> 
 Sa #PepsiDewDobleHataw, doble na ang thrills dahil doble sa lupit ang pwede niyong mapanalunang mga premyo! Libre lang sumali at pwede kayong makakuha ng kotse, smartphone, free data, o drink discounts na aabot milyon-milyon ang halaga! Wala nang mas lulupit na promo dito, Dewds!
For more information, message us at https://www.messenger.com/t/mountaindewph
Unit color may vary depending on availability
Promo period is from May 24 - July 24, 2019
ASC Ref. No. P166P051619M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727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- 2019-05-25 10:00:00 </a:t>
                      </a:r>
                      <a:r>
                        <a:rPr kumimoji="0" lang="en-US" sz="1000" b="0" i="0" u="none" strike="noStrike" kern="1200" cap="none" spc="0" normalizeH="0" baseline="0" noProof="0">
                          <a:ln>
                            <a:noFill/>
                          </a:ln>
                          <a:solidFill>
                            <a:prstClr val="black"/>
                          </a:solidFill>
                          <a:effectLst/>
                          <a:uLnTx/>
                          <a:uFillTx/>
                          <a:latin typeface="+mn-lt"/>
                          <a:ea typeface="+mn-ea"/>
                          <a:cs typeface="+mn-cs"/>
                        </a:rPr>
                        <a:t> 
 Dahil humataw kayo sa #PepsiDewDobleHataw, may Vivo Y91 at Huawei Nova 2 Lite kayo! Congrats! Everyday kami magpapamigay ng smartphones kaya everyday rin kayo may chance manalo! Sali na!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5637664"/>
                  </a:ext>
                </a:extLst>
              </a:tr>
            </a:tbl>
          </a:graphicData>
        </a:graphic>
      </p:graphicFrame>
      <p:sp>
        <p:nvSpPr>
          <p:cNvPr id="4" name="Text Placeholder 3">
            <a:extLst>
              <a:ext uri="{FF2B5EF4-FFF2-40B4-BE49-F238E27FC236}">
                <a16:creationId xmlns:a16="http://schemas.microsoft.com/office/drawing/2014/main" id="{90BE4387-8103-438E-8AAE-8A077CA9583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33657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426B-8CFA-452B-B6C4-F41454DE3280}"/>
              </a:ext>
            </a:extLst>
          </p:cNvPr>
          <p:cNvSpPr>
            <a:spLocks noGrp="1"/>
          </p:cNvSpPr>
          <p:nvPr>
            <p:ph type="title"/>
          </p:nvPr>
        </p:nvSpPr>
        <p:spPr/>
        <p:txBody>
          <a:bodyPr/>
          <a:lstStyle/>
          <a:p>
            <a:r>
              <a:rPr lang="en-US"/>
              <a:t>Facebook Own Posts Table | Royal PH - 3 of 8</a:t>
            </a:r>
          </a:p>
        </p:txBody>
      </p:sp>
      <p:graphicFrame>
        <p:nvGraphicFramePr>
          <p:cNvPr id="5" name="Table Placeholder 4">
            <a:extLst>
              <a:ext uri="{FF2B5EF4-FFF2-40B4-BE49-F238E27FC236}">
                <a16:creationId xmlns:a16="http://schemas.microsoft.com/office/drawing/2014/main" id="{0ACB9D1B-3BD5-4448-B57F-FF03FEF357A0}"/>
              </a:ext>
            </a:extLst>
          </p:cNvPr>
          <p:cNvGraphicFramePr>
            <a:graphicFrameLocks noGrp="1"/>
          </p:cNvGraphicFramePr>
          <p:nvPr>
            <p:ph type="tbl" sz="quarter" idx="13"/>
            <p:extLst>
              <p:ext uri="{D42A27DB-BD31-4B8C-83A1-F6EECF244321}">
                <p14:modId xmlns:p14="http://schemas.microsoft.com/office/powerpoint/2010/main" val="345475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0329997"/>
                    </a:ext>
                  </a:extLst>
                </a:gridCol>
                <a:gridCol w="658368">
                  <a:extLst>
                    <a:ext uri="{9D8B030D-6E8A-4147-A177-3AD203B41FA5}">
                      <a16:colId xmlns:a16="http://schemas.microsoft.com/office/drawing/2014/main" val="1375602213"/>
                    </a:ext>
                  </a:extLst>
                </a:gridCol>
                <a:gridCol w="658368">
                  <a:extLst>
                    <a:ext uri="{9D8B030D-6E8A-4147-A177-3AD203B41FA5}">
                      <a16:colId xmlns:a16="http://schemas.microsoft.com/office/drawing/2014/main" val="858380382"/>
                    </a:ext>
                  </a:extLst>
                </a:gridCol>
                <a:gridCol w="658368">
                  <a:extLst>
                    <a:ext uri="{9D8B030D-6E8A-4147-A177-3AD203B41FA5}">
                      <a16:colId xmlns:a16="http://schemas.microsoft.com/office/drawing/2014/main" val="4116884584"/>
                    </a:ext>
                  </a:extLst>
                </a:gridCol>
                <a:gridCol w="658368">
                  <a:extLst>
                    <a:ext uri="{9D8B030D-6E8A-4147-A177-3AD203B41FA5}">
                      <a16:colId xmlns:a16="http://schemas.microsoft.com/office/drawing/2014/main" val="4210112356"/>
                    </a:ext>
                  </a:extLst>
                </a:gridCol>
                <a:gridCol w="658368">
                  <a:extLst>
                    <a:ext uri="{9D8B030D-6E8A-4147-A177-3AD203B41FA5}">
                      <a16:colId xmlns:a16="http://schemas.microsoft.com/office/drawing/2014/main" val="979776855"/>
                    </a:ext>
                  </a:extLst>
                </a:gridCol>
                <a:gridCol w="658368">
                  <a:extLst>
                    <a:ext uri="{9D8B030D-6E8A-4147-A177-3AD203B41FA5}">
                      <a16:colId xmlns:a16="http://schemas.microsoft.com/office/drawing/2014/main" val="3775037941"/>
                    </a:ext>
                  </a:extLst>
                </a:gridCol>
                <a:gridCol w="658368">
                  <a:extLst>
                    <a:ext uri="{9D8B030D-6E8A-4147-A177-3AD203B41FA5}">
                      <a16:colId xmlns:a16="http://schemas.microsoft.com/office/drawing/2014/main" val="3755719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524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- 2019-05-23 16:00:01 </a:t>
                      </a:r>
                      <a:r>
                        <a:rPr kumimoji="0" lang="en-US" sz="1000" b="0" i="0" u="none" strike="noStrike" kern="1200" cap="none" spc="0" normalizeH="0" baseline="0" noProof="0">
                          <a:ln>
                            <a:noFill/>
                          </a:ln>
                          <a:solidFill>
                            <a:prstClr val="black"/>
                          </a:solidFill>
                          <a:effectLst/>
                          <a:uLnTx/>
                          <a:uFillTx/>
                          <a:latin typeface="+mn-lt"/>
                          <a:ea typeface="+mn-ea"/>
                          <a:cs typeface="+mn-cs"/>
                        </a:rPr>
                        <a:t> 
 Extra lupit tayo ngayong taon, Dewds! Doble Hataw ang papremyong ipamimigay sa #PepsiDewDobleHataw! Gusto niyo bang malaman kung anong pwede ninyong mapanalunan? Hit play!
For more information: https://www.messenger.com/t/mountaindewPH
ASC Ref. No. P069P050719M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955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- 2019-05-27 10:02:10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Nanalo kayo ng Vivo Y91/Huawei Nova 2 mula sa #PepsiDewDobleHataw para sa draw ng May 26! Pwede rin kayong manalo ng smartphone, kotse, o free data at drink discounts—padala lang ng entries for a chance to win!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6695491"/>
                  </a:ext>
                </a:extLst>
              </a:tr>
            </a:tbl>
          </a:graphicData>
        </a:graphic>
      </p:graphicFrame>
      <p:sp>
        <p:nvSpPr>
          <p:cNvPr id="4" name="Text Placeholder 3">
            <a:extLst>
              <a:ext uri="{FF2B5EF4-FFF2-40B4-BE49-F238E27FC236}">
                <a16:creationId xmlns:a16="http://schemas.microsoft.com/office/drawing/2014/main" id="{A2519E34-3295-4BBB-8635-84607EFBA7A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997262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CD012-73F7-4293-8325-79FBF2E1BB2E}"/>
              </a:ext>
            </a:extLst>
          </p:cNvPr>
          <p:cNvSpPr>
            <a:spLocks noGrp="1"/>
          </p:cNvSpPr>
          <p:nvPr>
            <p:ph type="title"/>
          </p:nvPr>
        </p:nvSpPr>
        <p:spPr/>
        <p:txBody>
          <a:bodyPr/>
          <a:lstStyle/>
          <a:p>
            <a:r>
              <a:rPr lang="en-US"/>
              <a:t>Facebook Own Posts Table | Royal PH - 4 of 8</a:t>
            </a:r>
          </a:p>
        </p:txBody>
      </p:sp>
      <p:graphicFrame>
        <p:nvGraphicFramePr>
          <p:cNvPr id="5" name="Table Placeholder 4">
            <a:extLst>
              <a:ext uri="{FF2B5EF4-FFF2-40B4-BE49-F238E27FC236}">
                <a16:creationId xmlns:a16="http://schemas.microsoft.com/office/drawing/2014/main" id="{2B8101F6-BC9A-4908-9FCC-671FADBB0CBC}"/>
              </a:ext>
            </a:extLst>
          </p:cNvPr>
          <p:cNvGraphicFramePr>
            <a:graphicFrameLocks noGrp="1"/>
          </p:cNvGraphicFramePr>
          <p:nvPr>
            <p:ph type="tbl" sz="quarter" idx="13"/>
            <p:extLst>
              <p:ext uri="{D42A27DB-BD31-4B8C-83A1-F6EECF244321}">
                <p14:modId xmlns:p14="http://schemas.microsoft.com/office/powerpoint/2010/main" val="3665039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3481250"/>
                    </a:ext>
                  </a:extLst>
                </a:gridCol>
                <a:gridCol w="658368">
                  <a:extLst>
                    <a:ext uri="{9D8B030D-6E8A-4147-A177-3AD203B41FA5}">
                      <a16:colId xmlns:a16="http://schemas.microsoft.com/office/drawing/2014/main" val="685337929"/>
                    </a:ext>
                  </a:extLst>
                </a:gridCol>
                <a:gridCol w="658368">
                  <a:extLst>
                    <a:ext uri="{9D8B030D-6E8A-4147-A177-3AD203B41FA5}">
                      <a16:colId xmlns:a16="http://schemas.microsoft.com/office/drawing/2014/main" val="1841095922"/>
                    </a:ext>
                  </a:extLst>
                </a:gridCol>
                <a:gridCol w="658368">
                  <a:extLst>
                    <a:ext uri="{9D8B030D-6E8A-4147-A177-3AD203B41FA5}">
                      <a16:colId xmlns:a16="http://schemas.microsoft.com/office/drawing/2014/main" val="1744731295"/>
                    </a:ext>
                  </a:extLst>
                </a:gridCol>
                <a:gridCol w="658368">
                  <a:extLst>
                    <a:ext uri="{9D8B030D-6E8A-4147-A177-3AD203B41FA5}">
                      <a16:colId xmlns:a16="http://schemas.microsoft.com/office/drawing/2014/main" val="352735647"/>
                    </a:ext>
                  </a:extLst>
                </a:gridCol>
                <a:gridCol w="658368">
                  <a:extLst>
                    <a:ext uri="{9D8B030D-6E8A-4147-A177-3AD203B41FA5}">
                      <a16:colId xmlns:a16="http://schemas.microsoft.com/office/drawing/2014/main" val="640163589"/>
                    </a:ext>
                  </a:extLst>
                </a:gridCol>
                <a:gridCol w="658368">
                  <a:extLst>
                    <a:ext uri="{9D8B030D-6E8A-4147-A177-3AD203B41FA5}">
                      <a16:colId xmlns:a16="http://schemas.microsoft.com/office/drawing/2014/main" val="618252215"/>
                    </a:ext>
                  </a:extLst>
                </a:gridCol>
                <a:gridCol w="658368">
                  <a:extLst>
                    <a:ext uri="{9D8B030D-6E8A-4147-A177-3AD203B41FA5}">
                      <a16:colId xmlns:a16="http://schemas.microsoft.com/office/drawing/2014/main" val="254231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597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- 2019-05-31 10:00:01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mga nanalo ng Major Prize ng #PepsiDewDobleHataw for May 30! Gusto niyo rin ba manalo ng kotse, smartphone, free data, o kaya drink discounts? Sali na rin kayo sa promo na araw-araw todo panalo!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005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- 2019-05-28 10:00:00 </a:t>
                      </a:r>
                      <a:r>
                        <a:rPr kumimoji="0" lang="en-US" sz="1000" b="0" i="0" u="none" strike="noStrike" kern="1200" cap="none" spc="0" normalizeH="0" baseline="0" noProof="0">
                          <a:ln>
                            <a:noFill/>
                          </a:ln>
                          <a:solidFill>
                            <a:prstClr val="black"/>
                          </a:solidFill>
                          <a:effectLst/>
                          <a:uLnTx/>
                          <a:uFillTx/>
                          <a:latin typeface="+mn-lt"/>
                          <a:ea typeface="+mn-ea"/>
                          <a:cs typeface="+mn-cs"/>
                        </a:rPr>
                        <a:t> 
 Libre lang sumali pero all-out ang mga pinapamigay na premyo araw-araw sa #PepsiDewDobleHataw! Katulad ng mga makukuhang Vivo Y91 at Huawei Nova 2 Lite ng ating Major Prize winners for May 27! Sali na dahil pwede pa kayo manalo hanggang sa huling draw na gaganapin on July 25!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1321773"/>
                  </a:ext>
                </a:extLst>
              </a:tr>
            </a:tbl>
          </a:graphicData>
        </a:graphic>
      </p:graphicFrame>
      <p:sp>
        <p:nvSpPr>
          <p:cNvPr id="4" name="Text Placeholder 3">
            <a:extLst>
              <a:ext uri="{FF2B5EF4-FFF2-40B4-BE49-F238E27FC236}">
                <a16:creationId xmlns:a16="http://schemas.microsoft.com/office/drawing/2014/main" id="{EE638D5F-8802-45AC-9888-4A24E57F753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0726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9393F-0DD7-4D66-BB8B-9ED825B5B37C}"/>
              </a:ext>
            </a:extLst>
          </p:cNvPr>
          <p:cNvSpPr>
            <a:spLocks noGrp="1"/>
          </p:cNvSpPr>
          <p:nvPr>
            <p:ph type="title"/>
          </p:nvPr>
        </p:nvSpPr>
        <p:spPr/>
        <p:txBody>
          <a:bodyPr/>
          <a:lstStyle/>
          <a:p>
            <a:r>
              <a:rPr lang="en-US"/>
              <a:t>Facebook Own Posts Table | Royal PH - 5 of 8</a:t>
            </a:r>
          </a:p>
        </p:txBody>
      </p:sp>
      <p:graphicFrame>
        <p:nvGraphicFramePr>
          <p:cNvPr id="5" name="Table Placeholder 4">
            <a:extLst>
              <a:ext uri="{FF2B5EF4-FFF2-40B4-BE49-F238E27FC236}">
                <a16:creationId xmlns:a16="http://schemas.microsoft.com/office/drawing/2014/main" id="{3297A45F-1A48-4D02-8D6E-C8085F7FF7EA}"/>
              </a:ext>
            </a:extLst>
          </p:cNvPr>
          <p:cNvGraphicFramePr>
            <a:graphicFrameLocks noGrp="1"/>
          </p:cNvGraphicFramePr>
          <p:nvPr>
            <p:ph type="tbl" sz="quarter" idx="13"/>
            <p:extLst>
              <p:ext uri="{D42A27DB-BD31-4B8C-83A1-F6EECF244321}">
                <p14:modId xmlns:p14="http://schemas.microsoft.com/office/powerpoint/2010/main" val="160297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4696314"/>
                    </a:ext>
                  </a:extLst>
                </a:gridCol>
                <a:gridCol w="658368">
                  <a:extLst>
                    <a:ext uri="{9D8B030D-6E8A-4147-A177-3AD203B41FA5}">
                      <a16:colId xmlns:a16="http://schemas.microsoft.com/office/drawing/2014/main" val="4038748632"/>
                    </a:ext>
                  </a:extLst>
                </a:gridCol>
                <a:gridCol w="658368">
                  <a:extLst>
                    <a:ext uri="{9D8B030D-6E8A-4147-A177-3AD203B41FA5}">
                      <a16:colId xmlns:a16="http://schemas.microsoft.com/office/drawing/2014/main" val="4037753678"/>
                    </a:ext>
                  </a:extLst>
                </a:gridCol>
                <a:gridCol w="658368">
                  <a:extLst>
                    <a:ext uri="{9D8B030D-6E8A-4147-A177-3AD203B41FA5}">
                      <a16:colId xmlns:a16="http://schemas.microsoft.com/office/drawing/2014/main" val="635539835"/>
                    </a:ext>
                  </a:extLst>
                </a:gridCol>
                <a:gridCol w="658368">
                  <a:extLst>
                    <a:ext uri="{9D8B030D-6E8A-4147-A177-3AD203B41FA5}">
                      <a16:colId xmlns:a16="http://schemas.microsoft.com/office/drawing/2014/main" val="2810274587"/>
                    </a:ext>
                  </a:extLst>
                </a:gridCol>
                <a:gridCol w="658368">
                  <a:extLst>
                    <a:ext uri="{9D8B030D-6E8A-4147-A177-3AD203B41FA5}">
                      <a16:colId xmlns:a16="http://schemas.microsoft.com/office/drawing/2014/main" val="1930962470"/>
                    </a:ext>
                  </a:extLst>
                </a:gridCol>
                <a:gridCol w="658368">
                  <a:extLst>
                    <a:ext uri="{9D8B030D-6E8A-4147-A177-3AD203B41FA5}">
                      <a16:colId xmlns:a16="http://schemas.microsoft.com/office/drawing/2014/main" val="142181875"/>
                    </a:ext>
                  </a:extLst>
                </a:gridCol>
                <a:gridCol w="658368">
                  <a:extLst>
                    <a:ext uri="{9D8B030D-6E8A-4147-A177-3AD203B41FA5}">
                      <a16:colId xmlns:a16="http://schemas.microsoft.com/office/drawing/2014/main" val="138589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668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- 2019-05-30 10:00:00 </a:t>
                      </a:r>
                      <a:r>
                        <a:rPr kumimoji="0" lang="en-US" sz="1000" b="0" i="0" u="none" strike="noStrike" kern="1200" cap="none" spc="0" normalizeH="0" baseline="0" noProof="0">
                          <a:ln>
                            <a:noFill/>
                          </a:ln>
                          <a:solidFill>
                            <a:prstClr val="black"/>
                          </a:solidFill>
                          <a:effectLst/>
                          <a:uLnTx/>
                          <a:uFillTx/>
                          <a:latin typeface="+mn-lt"/>
                          <a:ea typeface="+mn-ea"/>
                          <a:cs typeface="+mn-cs"/>
                        </a:rPr>
                        <a:t> 
 Ilang entries na pinadala niyo sa #PepsiDewDobleHataw? Bawat entry niyo may chance manalo rin ng smartphone tulad ng mga nanalo ng Vivo Y91 at Huawei Nova 2 Lite for May 29! Pwede rin kayo manalo ng kotse, free data, o drink discounts kaya sali na! Hanggang July 24 pwede magpadala ng entries!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896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- 2019-05-26 09:57:05 </a:t>
                      </a:r>
                      <a:r>
                        <a:rPr kumimoji="0" lang="en-US" sz="1000" b="0" i="0" u="none" strike="noStrike" kern="1200" cap="none" spc="0" normalizeH="0" baseline="0" noProof="0">
                          <a:ln>
                            <a:noFill/>
                          </a:ln>
                          <a:solidFill>
                            <a:prstClr val="black"/>
                          </a:solidFill>
                          <a:effectLst/>
                          <a:uLnTx/>
                          <a:uFillTx/>
                          <a:latin typeface="+mn-lt"/>
                          <a:ea typeface="+mn-ea"/>
                          <a:cs typeface="+mn-cs"/>
                        </a:rPr>
                        <a:t> 
 Sa bawat araw ng #PepsiDewDobleHataw, may mananalo ng mga Vivo Y91 at Huawei Nova 2 Lite! Congratulations sa mga nanalo for May 25! Marami pa kayo pagkakataon manalo hanggang July 24 kaya padala na rin kayo ng codes at sumali na!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63369137"/>
                  </a:ext>
                </a:extLst>
              </a:tr>
            </a:tbl>
          </a:graphicData>
        </a:graphic>
      </p:graphicFrame>
      <p:sp>
        <p:nvSpPr>
          <p:cNvPr id="4" name="Text Placeholder 3">
            <a:extLst>
              <a:ext uri="{FF2B5EF4-FFF2-40B4-BE49-F238E27FC236}">
                <a16:creationId xmlns:a16="http://schemas.microsoft.com/office/drawing/2014/main" id="{4C424EA8-545B-4A68-8779-05F64AD2BDD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2181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D483B-F229-4957-BB52-0DC0774F6109}"/>
              </a:ext>
            </a:extLst>
          </p:cNvPr>
          <p:cNvSpPr>
            <a:spLocks noGrp="1"/>
          </p:cNvSpPr>
          <p:nvPr>
            <p:ph type="title"/>
          </p:nvPr>
        </p:nvSpPr>
        <p:spPr/>
        <p:txBody>
          <a:bodyPr/>
          <a:lstStyle/>
          <a:p>
            <a:r>
              <a:rPr lang="en-US"/>
              <a:t>Facebook Own Posts Table | Royal PH - 6 of 8</a:t>
            </a:r>
          </a:p>
        </p:txBody>
      </p:sp>
      <p:graphicFrame>
        <p:nvGraphicFramePr>
          <p:cNvPr id="5" name="Table Placeholder 4">
            <a:extLst>
              <a:ext uri="{FF2B5EF4-FFF2-40B4-BE49-F238E27FC236}">
                <a16:creationId xmlns:a16="http://schemas.microsoft.com/office/drawing/2014/main" id="{EDB847A7-78AC-49C4-BCA4-0EE664506489}"/>
              </a:ext>
            </a:extLst>
          </p:cNvPr>
          <p:cNvGraphicFramePr>
            <a:graphicFrameLocks noGrp="1"/>
          </p:cNvGraphicFramePr>
          <p:nvPr>
            <p:ph type="tbl" sz="quarter" idx="13"/>
            <p:extLst>
              <p:ext uri="{D42A27DB-BD31-4B8C-83A1-F6EECF244321}">
                <p14:modId xmlns:p14="http://schemas.microsoft.com/office/powerpoint/2010/main" val="5765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8500073"/>
                    </a:ext>
                  </a:extLst>
                </a:gridCol>
                <a:gridCol w="658368">
                  <a:extLst>
                    <a:ext uri="{9D8B030D-6E8A-4147-A177-3AD203B41FA5}">
                      <a16:colId xmlns:a16="http://schemas.microsoft.com/office/drawing/2014/main" val="911397254"/>
                    </a:ext>
                  </a:extLst>
                </a:gridCol>
                <a:gridCol w="658368">
                  <a:extLst>
                    <a:ext uri="{9D8B030D-6E8A-4147-A177-3AD203B41FA5}">
                      <a16:colId xmlns:a16="http://schemas.microsoft.com/office/drawing/2014/main" val="3563134"/>
                    </a:ext>
                  </a:extLst>
                </a:gridCol>
                <a:gridCol w="658368">
                  <a:extLst>
                    <a:ext uri="{9D8B030D-6E8A-4147-A177-3AD203B41FA5}">
                      <a16:colId xmlns:a16="http://schemas.microsoft.com/office/drawing/2014/main" val="2097680242"/>
                    </a:ext>
                  </a:extLst>
                </a:gridCol>
                <a:gridCol w="658368">
                  <a:extLst>
                    <a:ext uri="{9D8B030D-6E8A-4147-A177-3AD203B41FA5}">
                      <a16:colId xmlns:a16="http://schemas.microsoft.com/office/drawing/2014/main" val="1927028190"/>
                    </a:ext>
                  </a:extLst>
                </a:gridCol>
                <a:gridCol w="658368">
                  <a:extLst>
                    <a:ext uri="{9D8B030D-6E8A-4147-A177-3AD203B41FA5}">
                      <a16:colId xmlns:a16="http://schemas.microsoft.com/office/drawing/2014/main" val="1281181864"/>
                    </a:ext>
                  </a:extLst>
                </a:gridCol>
                <a:gridCol w="658368">
                  <a:extLst>
                    <a:ext uri="{9D8B030D-6E8A-4147-A177-3AD203B41FA5}">
                      <a16:colId xmlns:a16="http://schemas.microsoft.com/office/drawing/2014/main" val="3468269100"/>
                    </a:ext>
                  </a:extLst>
                </a:gridCol>
                <a:gridCol w="658368">
                  <a:extLst>
                    <a:ext uri="{9D8B030D-6E8A-4147-A177-3AD203B41FA5}">
                      <a16:colId xmlns:a16="http://schemas.microsoft.com/office/drawing/2014/main" val="92798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336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- 2019-05-29 10:05:21 </a:t>
                      </a:r>
                      <a:r>
                        <a:rPr kumimoji="0" lang="en-US" sz="1000" b="0" i="0" u="none" strike="noStrike" kern="1200" cap="none" spc="0" normalizeH="0" baseline="0" noProof="0">
                          <a:ln>
                            <a:noFill/>
                          </a:ln>
                          <a:solidFill>
                            <a:prstClr val="black"/>
                          </a:solidFill>
                          <a:effectLst/>
                          <a:uLnTx/>
                          <a:uFillTx/>
                          <a:latin typeface="+mn-lt"/>
                          <a:ea typeface="+mn-ea"/>
                          <a:cs typeface="+mn-cs"/>
                        </a:rPr>
                        <a:t> 
 Panibagong araw, panibagong winners ng smartphones mula sa #PepsiDewDobleHataw! Congratulations sa mga nanalo ng Vivo Y91 at Huawei Nova 2 Lite for May 28! Padala na rin kayo ng entries hanggang July 24 para sa chance manalo ng kotse, phone, o iba’t iba pang mga premyo!
For more information, message us at https://www.messenger.com/t/mountaindewph
Unit color may vary depending on availability
Promo period is from May 24 - July 24, 2019
Per DOH-FDA CFRR Permit No. 0072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654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- 2019-05-23 16:00:01 </a:t>
                      </a:r>
                      <a:r>
                        <a:rPr kumimoji="0" lang="en-US" sz="1000" b="0" i="0" u="none" strike="noStrike" kern="1200" cap="none" spc="0" normalizeH="0" baseline="0" noProof="0">
                          <a:ln>
                            <a:noFill/>
                          </a:ln>
                          <a:solidFill>
                            <a:prstClr val="black"/>
                          </a:solidFill>
                          <a:effectLst/>
                          <a:uLnTx/>
                          <a:uFillTx/>
                          <a:latin typeface="+mn-lt"/>
                          <a:ea typeface="+mn-ea"/>
                          <a:cs typeface="+mn-cs"/>
                        </a:rPr>
                        <a:t> 
 Every time you #DoTheDew, may chance kang manalo ng malulupit na papremyo. Panoorin ito para malaman kung ano’ng dapat mong gawin para manalo ng sports car, pick-up truck, smartphone, mobile data, or 7-Eleven drink vouchers! #PepsiDewDobleHataw
For more information: https://www.messenger.com/t/mountaindewPH
ASC Ref. No. P066P050719M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61875880"/>
                  </a:ext>
                </a:extLst>
              </a:tr>
            </a:tbl>
          </a:graphicData>
        </a:graphic>
      </p:graphicFrame>
      <p:sp>
        <p:nvSpPr>
          <p:cNvPr id="4" name="Text Placeholder 3">
            <a:extLst>
              <a:ext uri="{FF2B5EF4-FFF2-40B4-BE49-F238E27FC236}">
                <a16:creationId xmlns:a16="http://schemas.microsoft.com/office/drawing/2014/main" id="{09FC9F38-1509-4691-B727-AF97FB9564E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4764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E1AB-F7D8-4220-8313-84BD7503E72A}"/>
              </a:ext>
            </a:extLst>
          </p:cNvPr>
          <p:cNvSpPr>
            <a:spLocks noGrp="1"/>
          </p:cNvSpPr>
          <p:nvPr>
            <p:ph type="title"/>
          </p:nvPr>
        </p:nvSpPr>
        <p:spPr/>
        <p:txBody>
          <a:bodyPr/>
          <a:lstStyle/>
          <a:p>
            <a:r>
              <a:rPr lang="en-US"/>
              <a:t>Facebook Own Posts Table | Royal PH - 7 of 8</a:t>
            </a:r>
          </a:p>
        </p:txBody>
      </p:sp>
      <p:graphicFrame>
        <p:nvGraphicFramePr>
          <p:cNvPr id="5" name="Table Placeholder 4">
            <a:extLst>
              <a:ext uri="{FF2B5EF4-FFF2-40B4-BE49-F238E27FC236}">
                <a16:creationId xmlns:a16="http://schemas.microsoft.com/office/drawing/2014/main" id="{9AB39F9C-2D30-45A8-A86A-B7189EEFAF08}"/>
              </a:ext>
            </a:extLst>
          </p:cNvPr>
          <p:cNvGraphicFramePr>
            <a:graphicFrameLocks noGrp="1"/>
          </p:cNvGraphicFramePr>
          <p:nvPr>
            <p:ph type="tbl" sz="quarter" idx="13"/>
            <p:extLst>
              <p:ext uri="{D42A27DB-BD31-4B8C-83A1-F6EECF244321}">
                <p14:modId xmlns:p14="http://schemas.microsoft.com/office/powerpoint/2010/main" val="28768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0073614"/>
                    </a:ext>
                  </a:extLst>
                </a:gridCol>
                <a:gridCol w="658368">
                  <a:extLst>
                    <a:ext uri="{9D8B030D-6E8A-4147-A177-3AD203B41FA5}">
                      <a16:colId xmlns:a16="http://schemas.microsoft.com/office/drawing/2014/main" val="3899816318"/>
                    </a:ext>
                  </a:extLst>
                </a:gridCol>
                <a:gridCol w="658368">
                  <a:extLst>
                    <a:ext uri="{9D8B030D-6E8A-4147-A177-3AD203B41FA5}">
                      <a16:colId xmlns:a16="http://schemas.microsoft.com/office/drawing/2014/main" val="271086884"/>
                    </a:ext>
                  </a:extLst>
                </a:gridCol>
                <a:gridCol w="658368">
                  <a:extLst>
                    <a:ext uri="{9D8B030D-6E8A-4147-A177-3AD203B41FA5}">
                      <a16:colId xmlns:a16="http://schemas.microsoft.com/office/drawing/2014/main" val="1245012728"/>
                    </a:ext>
                  </a:extLst>
                </a:gridCol>
                <a:gridCol w="658368">
                  <a:extLst>
                    <a:ext uri="{9D8B030D-6E8A-4147-A177-3AD203B41FA5}">
                      <a16:colId xmlns:a16="http://schemas.microsoft.com/office/drawing/2014/main" val="4241000107"/>
                    </a:ext>
                  </a:extLst>
                </a:gridCol>
                <a:gridCol w="658368">
                  <a:extLst>
                    <a:ext uri="{9D8B030D-6E8A-4147-A177-3AD203B41FA5}">
                      <a16:colId xmlns:a16="http://schemas.microsoft.com/office/drawing/2014/main" val="3566538387"/>
                    </a:ext>
                  </a:extLst>
                </a:gridCol>
                <a:gridCol w="658368">
                  <a:extLst>
                    <a:ext uri="{9D8B030D-6E8A-4147-A177-3AD203B41FA5}">
                      <a16:colId xmlns:a16="http://schemas.microsoft.com/office/drawing/2014/main" val="3788547429"/>
                    </a:ext>
                  </a:extLst>
                </a:gridCol>
                <a:gridCol w="658368">
                  <a:extLst>
                    <a:ext uri="{9D8B030D-6E8A-4147-A177-3AD203B41FA5}">
                      <a16:colId xmlns:a16="http://schemas.microsoft.com/office/drawing/2014/main" val="116463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005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Royal - 2019-05-31 06:23:21 </a:t>
                      </a:r>
                      <a:r>
                        <a:rPr kumimoji="0" lang="en-US" sz="1000" b="0" i="0" u="none" strike="noStrike" kern="1200" cap="none" spc="0" normalizeH="0" baseline="0" noProof="0">
                          <a:ln>
                            <a:noFill/>
                          </a:ln>
                          <a:solidFill>
                            <a:prstClr val="black"/>
                          </a:solidFill>
                          <a:effectLst/>
                          <a:uLnTx/>
                          <a:uFillTx/>
                          <a:latin typeface="+mn-lt"/>
                          <a:ea typeface="+mn-ea"/>
                          <a:cs typeface="+mn-cs"/>
                        </a:rPr>
                        <a:t> 
 Woaaah! Kaya mo ba yun?! Unleash your kulit with Royal for more epic break times! Show us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587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- 2019-05-22 10:00:07 </a:t>
                      </a:r>
                      <a:r>
                        <a:rPr kumimoji="0" lang="en-US" sz="1000" b="0" i="0" u="none" strike="noStrike" kern="1200" cap="none" spc="0" normalizeH="0" baseline="0" noProof="0">
                          <a:ln>
                            <a:noFill/>
                          </a:ln>
                          <a:solidFill>
                            <a:prstClr val="black"/>
                          </a:solidFill>
                          <a:effectLst/>
                          <a:uLnTx/>
                          <a:uFillTx/>
                          <a:latin typeface="+mn-lt"/>
                          <a:ea typeface="+mn-ea"/>
                          <a:cs typeface="+mn-cs"/>
                        </a:rPr>
                        <a:t> 
 Two big stars, isang malupit na tapatan. Abangan ngayong May 24 ang #PepsiDewDobleHataw!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978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- 2019-05-04 10:00:05 </a:t>
                      </a:r>
                      <a:r>
                        <a:rPr kumimoji="0" lang="en-US" sz="1000" b="0" i="0" u="none" strike="noStrike" kern="1200" cap="none" spc="0" normalizeH="0" baseline="0" noProof="0">
                          <a:ln>
                            <a:noFill/>
                          </a:ln>
                          <a:solidFill>
                            <a:prstClr val="black"/>
                          </a:solidFill>
                          <a:effectLst/>
                          <a:uLnTx/>
                          <a:uFillTx/>
                          <a:latin typeface="+mn-lt"/>
                          <a:ea typeface="+mn-ea"/>
                          <a:cs typeface="+mn-cs"/>
                        </a:rPr>
                        <a:t> 
 Ano bang gustong sabihin ni James? Help him spell it out! #DewIdol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925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- 2019-05-26 10:00:42 </a:t>
                      </a:r>
                      <a:r>
                        <a:rPr kumimoji="0" lang="en-US" sz="1000" b="0" i="0" u="none" strike="noStrike" kern="1200" cap="none" spc="0" normalizeH="0" baseline="0" noProof="0">
                          <a:ln>
                            <a:noFill/>
                          </a:ln>
                          <a:solidFill>
                            <a:prstClr val="black"/>
                          </a:solidFill>
                          <a:effectLst/>
                          <a:uLnTx/>
                          <a:uFillTx/>
                          <a:latin typeface="+mn-lt"/>
                          <a:ea typeface="+mn-ea"/>
                          <a:cs typeface="+mn-cs"/>
                        </a:rPr>
                        <a:t> 
 Despite the challenge, Sean Malto  somehow makes it all
look so easy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071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- 2019-05-23 10:00:22 </a:t>
                      </a:r>
                      <a:r>
                        <a:rPr kumimoji="0" lang="en-US" sz="1000" b="0" i="0" u="none" strike="noStrike" kern="1200" cap="none" spc="0" normalizeH="0" baseline="0" noProof="0">
                          <a:ln>
                            <a:noFill/>
                          </a:ln>
                          <a:solidFill>
                            <a:prstClr val="black"/>
                          </a:solidFill>
                          <a:effectLst/>
                          <a:uLnTx/>
                          <a:uFillTx/>
                          <a:latin typeface="+mn-lt"/>
                          <a:ea typeface="+mn-ea"/>
                          <a:cs typeface="+mn-cs"/>
                        </a:rPr>
                        <a:t> 
 Capture the exact moment the skater lands!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210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- 2019-05-11 10:00:41 </a:t>
                      </a:r>
                      <a:r>
                        <a:rPr kumimoji="0" lang="en-US" sz="1000" b="0" i="0" u="none" strike="noStrike" kern="1200" cap="none" spc="0" normalizeH="0" baseline="0" noProof="0">
                          <a:ln>
                            <a:noFill/>
                          </a:ln>
                          <a:solidFill>
                            <a:prstClr val="black"/>
                          </a:solidFill>
                          <a:effectLst/>
                          <a:uLnTx/>
                          <a:uFillTx/>
                          <a:latin typeface="+mn-lt"/>
                          <a:ea typeface="+mn-ea"/>
                          <a:cs typeface="+mn-cs"/>
                        </a:rPr>
                        <a:t> 
 Sa bawat thrill na habol mo, kasama mo ang Mountain Dew family mo, James Reid! Happy birthday sa walang kasing-lupit na #DewIdol! Ano’ng greeting niyo para sa Idol natin, Dewds?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29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- 2019-05-17 10:00:26 </a:t>
                      </a:r>
                      <a:r>
                        <a:rPr kumimoji="0" lang="en-US" sz="1000" b="0" i="0" u="none" strike="noStrike" kern="1200" cap="none" spc="0" normalizeH="0" baseline="0" noProof="0">
                          <a:ln>
                            <a:noFill/>
                          </a:ln>
                          <a:solidFill>
                            <a:prstClr val="black"/>
                          </a:solidFill>
                          <a:effectLst/>
                          <a:uLnTx/>
                          <a:uFillTx/>
                          <a:latin typeface="+mn-lt"/>
                          <a:ea typeface="+mn-ea"/>
                          <a:cs typeface="+mn-cs"/>
                        </a:rPr>
                        <a:t> 
 Get a damn good time started. #DoItFeelIt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789"/>
                  </a:ext>
                </a:extLst>
              </a:tr>
            </a:tbl>
          </a:graphicData>
        </a:graphic>
      </p:graphicFrame>
      <p:sp>
        <p:nvSpPr>
          <p:cNvPr id="4" name="Text Placeholder 3">
            <a:extLst>
              <a:ext uri="{FF2B5EF4-FFF2-40B4-BE49-F238E27FC236}">
                <a16:creationId xmlns:a16="http://schemas.microsoft.com/office/drawing/2014/main" id="{D553BD52-8490-46A6-9A90-BC0FA537A45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8490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9D9D-FECE-4BB3-8B08-9F7D6AE1C2D0}"/>
              </a:ext>
            </a:extLst>
          </p:cNvPr>
          <p:cNvSpPr>
            <a:spLocks noGrp="1"/>
          </p:cNvSpPr>
          <p:nvPr>
            <p:ph type="title"/>
          </p:nvPr>
        </p:nvSpPr>
        <p:spPr/>
        <p:txBody>
          <a:bodyPr/>
          <a:lstStyle/>
          <a:p>
            <a:r>
              <a:rPr lang="en-US"/>
              <a:t>Facebook Own Posts Table | Royal PH - 8 of 8</a:t>
            </a:r>
          </a:p>
        </p:txBody>
      </p:sp>
      <p:graphicFrame>
        <p:nvGraphicFramePr>
          <p:cNvPr id="5" name="Table Placeholder 4">
            <a:extLst>
              <a:ext uri="{FF2B5EF4-FFF2-40B4-BE49-F238E27FC236}">
                <a16:creationId xmlns:a16="http://schemas.microsoft.com/office/drawing/2014/main" id="{A156D3A9-B841-4132-8EC5-7AC8C06810B8}"/>
              </a:ext>
            </a:extLst>
          </p:cNvPr>
          <p:cNvGraphicFramePr>
            <a:graphicFrameLocks noGrp="1"/>
          </p:cNvGraphicFramePr>
          <p:nvPr>
            <p:ph type="tbl" sz="quarter" idx="13"/>
            <p:extLst>
              <p:ext uri="{D42A27DB-BD31-4B8C-83A1-F6EECF244321}">
                <p14:modId xmlns:p14="http://schemas.microsoft.com/office/powerpoint/2010/main" val="332685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792555"/>
                    </a:ext>
                  </a:extLst>
                </a:gridCol>
                <a:gridCol w="658368">
                  <a:extLst>
                    <a:ext uri="{9D8B030D-6E8A-4147-A177-3AD203B41FA5}">
                      <a16:colId xmlns:a16="http://schemas.microsoft.com/office/drawing/2014/main" val="3092444816"/>
                    </a:ext>
                  </a:extLst>
                </a:gridCol>
                <a:gridCol w="658368">
                  <a:extLst>
                    <a:ext uri="{9D8B030D-6E8A-4147-A177-3AD203B41FA5}">
                      <a16:colId xmlns:a16="http://schemas.microsoft.com/office/drawing/2014/main" val="2941372532"/>
                    </a:ext>
                  </a:extLst>
                </a:gridCol>
                <a:gridCol w="658368">
                  <a:extLst>
                    <a:ext uri="{9D8B030D-6E8A-4147-A177-3AD203B41FA5}">
                      <a16:colId xmlns:a16="http://schemas.microsoft.com/office/drawing/2014/main" val="1299939952"/>
                    </a:ext>
                  </a:extLst>
                </a:gridCol>
                <a:gridCol w="658368">
                  <a:extLst>
                    <a:ext uri="{9D8B030D-6E8A-4147-A177-3AD203B41FA5}">
                      <a16:colId xmlns:a16="http://schemas.microsoft.com/office/drawing/2014/main" val="2969906232"/>
                    </a:ext>
                  </a:extLst>
                </a:gridCol>
                <a:gridCol w="658368">
                  <a:extLst>
                    <a:ext uri="{9D8B030D-6E8A-4147-A177-3AD203B41FA5}">
                      <a16:colId xmlns:a16="http://schemas.microsoft.com/office/drawing/2014/main" val="1012191330"/>
                    </a:ext>
                  </a:extLst>
                </a:gridCol>
                <a:gridCol w="658368">
                  <a:extLst>
                    <a:ext uri="{9D8B030D-6E8A-4147-A177-3AD203B41FA5}">
                      <a16:colId xmlns:a16="http://schemas.microsoft.com/office/drawing/2014/main" val="81790355"/>
                    </a:ext>
                  </a:extLst>
                </a:gridCol>
                <a:gridCol w="658368">
                  <a:extLst>
                    <a:ext uri="{9D8B030D-6E8A-4147-A177-3AD203B41FA5}">
                      <a16:colId xmlns:a16="http://schemas.microsoft.com/office/drawing/2014/main" val="273746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285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- 2019-05-19 03:00:58 </a:t>
                      </a:r>
                      <a:r>
                        <a:rPr kumimoji="0" lang="en-US" sz="1000" b="0" i="0" u="none" strike="noStrike" kern="1200" cap="none" spc="0" normalizeH="0" baseline="0" noProof="0">
                          <a:ln>
                            <a:noFill/>
                          </a:ln>
                          <a:solidFill>
                            <a:prstClr val="black"/>
                          </a:solidFill>
                          <a:effectLst/>
                          <a:uLnTx/>
                          <a:uFillTx/>
                          <a:latin typeface="+mn-lt"/>
                          <a:ea typeface="+mn-ea"/>
                          <a:cs typeface="+mn-cs"/>
                        </a:rPr>
                        <a:t> 
 Round up your crew and down some Dew #DoItFeelIt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366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- 2019-05-14 10:00:15 </a:t>
                      </a:r>
                      <a:r>
                        <a:rPr kumimoji="0" lang="en-US" sz="1000" b="0" i="0" u="none" strike="noStrike" kern="1200" cap="none" spc="0" normalizeH="0" baseline="0" noProof="0">
                          <a:ln>
                            <a:noFill/>
                          </a:ln>
                          <a:solidFill>
                            <a:prstClr val="black"/>
                          </a:solidFill>
                          <a:effectLst/>
                          <a:uLnTx/>
                          <a:uFillTx/>
                          <a:latin typeface="+mn-lt"/>
                          <a:ea typeface="+mn-ea"/>
                          <a:cs typeface="+mn-cs"/>
                        </a:rPr>
                        <a:t> 
 Give racing a whole new meaning. #DoItFeelIt
#DoTheDew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781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Dew Philippines - 2019-05-06 10:00:31 </a:t>
                      </a:r>
                      <a:r>
                        <a:rPr kumimoji="0" lang="en-US" sz="1000" b="0" i="0" u="none" strike="noStrike" kern="1200" cap="none" spc="0" normalizeH="0" baseline="0" noProof="0">
                          <a:ln>
                            <a:noFill/>
                          </a:ln>
                          <a:solidFill>
                            <a:prstClr val="black"/>
                          </a:solidFill>
                          <a:effectLst/>
                          <a:uLnTx/>
                          <a:uFillTx/>
                          <a:latin typeface="+mn-lt"/>
                          <a:ea typeface="+mn-ea"/>
                          <a:cs typeface="+mn-cs"/>
                        </a:rPr>
                        <a:t> 
 Sa game na 'to, 'yung malupit ang mananalo. Pero ngayon, ang #DewIdol, King of the Dewds, muna ang uupo sa trono. Nakikita niyo ba kung saan gawa ang special throne na 'to? Look closer!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3234963"/>
                  </a:ext>
                </a:extLst>
              </a:tr>
            </a:tbl>
          </a:graphicData>
        </a:graphic>
      </p:graphicFrame>
      <p:sp>
        <p:nvSpPr>
          <p:cNvPr id="4" name="Text Placeholder 3">
            <a:extLst>
              <a:ext uri="{FF2B5EF4-FFF2-40B4-BE49-F238E27FC236}">
                <a16:creationId xmlns:a16="http://schemas.microsoft.com/office/drawing/2014/main" id="{31548EE2-B1CF-41A3-97C7-9484999BEF4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90191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584</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Royal PH - 1 of 8</vt:lpstr>
      <vt:lpstr>Facebook Own Posts Table | Royal PH - 2 of 8</vt:lpstr>
      <vt:lpstr>Facebook Own Posts Table | Royal PH - 3 of 8</vt:lpstr>
      <vt:lpstr>Facebook Own Posts Table | Royal PH - 4 of 8</vt:lpstr>
      <vt:lpstr>Facebook Own Posts Table | Royal PH - 5 of 8</vt:lpstr>
      <vt:lpstr>Facebook Own Posts Table | Royal PH - 6 of 8</vt:lpstr>
      <vt:lpstr>Facebook Own Posts Table | Royal PH - 7 of 8</vt:lpstr>
      <vt:lpstr>Facebook Own Posts Table | Royal PH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Royal PH - 1 of 8</dc:title>
  <dc:creator>Frederik Peiniger</dc:creator>
  <cp:lastModifiedBy>Frederik Peiniger</cp:lastModifiedBy>
  <cp:revision>1</cp:revision>
  <dcterms:created xsi:type="dcterms:W3CDTF">2019-06-04T09:43:56Z</dcterms:created>
  <dcterms:modified xsi:type="dcterms:W3CDTF">2019-06-04T09:46:00Z</dcterms:modified>
</cp:coreProperties>
</file>