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33AAA-6FFC-49F0-99D7-25CB8B94269C}"/>
              </a:ext>
            </a:extLst>
          </p:cNvPr>
          <p:cNvSpPr>
            <a:spLocks noGrp="1"/>
          </p:cNvSpPr>
          <p:nvPr>
            <p:ph type="title"/>
          </p:nvPr>
        </p:nvSpPr>
        <p:spPr/>
        <p:txBody>
          <a:bodyPr/>
          <a:lstStyle/>
          <a:p>
            <a:r>
              <a:rPr lang="en-US"/>
              <a:t>Facebook Own Posts Table | Wilkins Pure Philippines - 1 of 6</a:t>
            </a:r>
          </a:p>
        </p:txBody>
      </p:sp>
      <p:graphicFrame>
        <p:nvGraphicFramePr>
          <p:cNvPr id="5" name="Table Placeholder 4">
            <a:extLst>
              <a:ext uri="{FF2B5EF4-FFF2-40B4-BE49-F238E27FC236}">
                <a16:creationId xmlns:a16="http://schemas.microsoft.com/office/drawing/2014/main" id="{ACBC2A15-4367-4663-B239-60DAF31602E9}"/>
              </a:ext>
            </a:extLst>
          </p:cNvPr>
          <p:cNvGraphicFramePr>
            <a:graphicFrameLocks noGrp="1"/>
          </p:cNvGraphicFramePr>
          <p:nvPr>
            <p:ph type="tbl" sz="quarter" idx="13"/>
            <p:extLst>
              <p:ext uri="{D42A27DB-BD31-4B8C-83A1-F6EECF244321}">
                <p14:modId xmlns:p14="http://schemas.microsoft.com/office/powerpoint/2010/main" val="2381841746"/>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3220158"/>
                    </a:ext>
                  </a:extLst>
                </a:gridCol>
                <a:gridCol w="658368">
                  <a:extLst>
                    <a:ext uri="{9D8B030D-6E8A-4147-A177-3AD203B41FA5}">
                      <a16:colId xmlns:a16="http://schemas.microsoft.com/office/drawing/2014/main" val="638671633"/>
                    </a:ext>
                  </a:extLst>
                </a:gridCol>
                <a:gridCol w="658368">
                  <a:extLst>
                    <a:ext uri="{9D8B030D-6E8A-4147-A177-3AD203B41FA5}">
                      <a16:colId xmlns:a16="http://schemas.microsoft.com/office/drawing/2014/main" val="418595854"/>
                    </a:ext>
                  </a:extLst>
                </a:gridCol>
                <a:gridCol w="658368">
                  <a:extLst>
                    <a:ext uri="{9D8B030D-6E8A-4147-A177-3AD203B41FA5}">
                      <a16:colId xmlns:a16="http://schemas.microsoft.com/office/drawing/2014/main" val="955909794"/>
                    </a:ext>
                  </a:extLst>
                </a:gridCol>
                <a:gridCol w="658368">
                  <a:extLst>
                    <a:ext uri="{9D8B030D-6E8A-4147-A177-3AD203B41FA5}">
                      <a16:colId xmlns:a16="http://schemas.microsoft.com/office/drawing/2014/main" val="251041739"/>
                    </a:ext>
                  </a:extLst>
                </a:gridCol>
                <a:gridCol w="658368">
                  <a:extLst>
                    <a:ext uri="{9D8B030D-6E8A-4147-A177-3AD203B41FA5}">
                      <a16:colId xmlns:a16="http://schemas.microsoft.com/office/drawing/2014/main" val="3384934090"/>
                    </a:ext>
                  </a:extLst>
                </a:gridCol>
                <a:gridCol w="658368">
                  <a:extLst>
                    <a:ext uri="{9D8B030D-6E8A-4147-A177-3AD203B41FA5}">
                      <a16:colId xmlns:a16="http://schemas.microsoft.com/office/drawing/2014/main" val="4247319566"/>
                    </a:ext>
                  </a:extLst>
                </a:gridCol>
                <a:gridCol w="658368">
                  <a:extLst>
                    <a:ext uri="{9D8B030D-6E8A-4147-A177-3AD203B41FA5}">
                      <a16:colId xmlns:a16="http://schemas.microsoft.com/office/drawing/2014/main" val="363301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695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Wilkins Water - 2019-05-02 13:13:47 </a:t>
                      </a:r>
                      <a:r>
                        <a:rPr kumimoji="0" lang="en-US" sz="1000" b="0" i="0" u="none" strike="noStrike" kern="1200" cap="none" spc="0" normalizeH="0" baseline="0" noProof="0">
                          <a:ln>
                            <a:noFill/>
                          </a:ln>
                          <a:solidFill>
                            <a:prstClr val="black"/>
                          </a:solidFill>
                          <a:effectLst/>
                          <a:uLnTx/>
                          <a:uFillTx/>
                          <a:latin typeface="+mn-lt"/>
                          <a:ea typeface="+mn-ea"/>
                          <a:cs typeface="+mn-cs"/>
                        </a:rPr>
                        <a:t> 
 There’s more to WILKINS than meets the eye. Now there’s plenty of options from the water brand you can trust for your changing needs.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910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Wilkins Water - 2019-05-11 23:00:00 </a:t>
                      </a:r>
                      <a:r>
                        <a:rPr kumimoji="0" lang="en-US" sz="1000" b="0" i="0" u="none" strike="noStrike" kern="1200" cap="none" spc="0" normalizeH="0" baseline="0" noProof="0">
                          <a:ln>
                            <a:noFill/>
                          </a:ln>
                          <a:solidFill>
                            <a:prstClr val="black"/>
                          </a:solidFill>
                          <a:effectLst/>
                          <a:uLnTx/>
                          <a:uFillTx/>
                          <a:latin typeface="+mn-lt"/>
                          <a:ea typeface="+mn-ea"/>
                          <a:cs typeface="+mn-cs"/>
                        </a:rPr>
                        <a:t> 
 Nothing beats a mother's protection. With you, we always feel safe. Happy Mother's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895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Wilkins Water - 2019-05-31 11:40:39 </a:t>
                      </a:r>
                      <a:r>
                        <a:rPr kumimoji="0" lang="en-US" sz="1000" b="0" i="0" u="none" strike="noStrike" kern="1200" cap="none" spc="0" normalizeH="0" baseline="0" noProof="0">
                          <a:ln>
                            <a:noFill/>
                          </a:ln>
                          <a:solidFill>
                            <a:prstClr val="black"/>
                          </a:solidFill>
                          <a:effectLst/>
                          <a:uLnTx/>
                          <a:uFillTx/>
                          <a:latin typeface="+mn-lt"/>
                          <a:ea typeface="+mn-ea"/>
                          <a:cs typeface="+mn-cs"/>
                        </a:rPr>
                        <a:t> 
 We’re making a splash with our full range of water. Experience Wilkins, the trusted water brand to keep up with your changing needs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602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SIP Purified Water - 2019-05-23 05:39:07 </a:t>
                      </a:r>
                      <a:r>
                        <a:rPr kumimoji="0" lang="en-US" sz="1000" b="0" i="0" u="none" strike="noStrike" kern="1200" cap="none" spc="0" normalizeH="0" baseline="0" noProof="0">
                          <a:ln>
                            <a:noFill/>
                          </a:ln>
                          <a:solidFill>
                            <a:prstClr val="black"/>
                          </a:solidFill>
                          <a:effectLst/>
                          <a:uLnTx/>
                          <a:uFillTx/>
                          <a:latin typeface="+mn-lt"/>
                          <a:ea typeface="+mn-ea"/>
                          <a:cs typeface="+mn-cs"/>
                        </a:rPr>
                        <a:t> 
 Get your FREE beep card delivered right to your doorstep (within Metro Manila)! 
Minimum purchase requirement: 10 cases for any SKUs (350 ml, 500 ml, or 1L) + 1 Beep Card.
You can also avail our umbrella for a minimum purchase of  5 cases for any SKUs (350 ml, 500ml, or 1L).
 For orders, you may DM  us. #SipKaMuna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1609428"/>
                  </a:ext>
                </a:extLst>
              </a:tr>
            </a:tbl>
          </a:graphicData>
        </a:graphic>
      </p:graphicFrame>
      <p:sp>
        <p:nvSpPr>
          <p:cNvPr id="4" name="Text Placeholder 3">
            <a:extLst>
              <a:ext uri="{FF2B5EF4-FFF2-40B4-BE49-F238E27FC236}">
                <a16:creationId xmlns:a16="http://schemas.microsoft.com/office/drawing/2014/main" id="{FE682D4B-D78A-416B-97FB-EE6B1C57113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415591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69D6-D3BA-457D-9974-5BC61EE54A09}"/>
              </a:ext>
            </a:extLst>
          </p:cNvPr>
          <p:cNvSpPr>
            <a:spLocks noGrp="1"/>
          </p:cNvSpPr>
          <p:nvPr>
            <p:ph type="title"/>
          </p:nvPr>
        </p:nvSpPr>
        <p:spPr/>
        <p:txBody>
          <a:bodyPr/>
          <a:lstStyle/>
          <a:p>
            <a:r>
              <a:rPr lang="en-US"/>
              <a:t>Facebook Own Posts Table | Wilkins Pure Philippines - 2 of 6</a:t>
            </a:r>
          </a:p>
        </p:txBody>
      </p:sp>
      <p:graphicFrame>
        <p:nvGraphicFramePr>
          <p:cNvPr id="5" name="Table Placeholder 4">
            <a:extLst>
              <a:ext uri="{FF2B5EF4-FFF2-40B4-BE49-F238E27FC236}">
                <a16:creationId xmlns:a16="http://schemas.microsoft.com/office/drawing/2014/main" id="{C7FED995-9131-4D46-B88C-48C843832FBC}"/>
              </a:ext>
            </a:extLst>
          </p:cNvPr>
          <p:cNvGraphicFramePr>
            <a:graphicFrameLocks noGrp="1"/>
          </p:cNvGraphicFramePr>
          <p:nvPr>
            <p:ph type="tbl" sz="quarter" idx="13"/>
            <p:extLst>
              <p:ext uri="{D42A27DB-BD31-4B8C-83A1-F6EECF244321}">
                <p14:modId xmlns:p14="http://schemas.microsoft.com/office/powerpoint/2010/main" val="310908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8324746"/>
                    </a:ext>
                  </a:extLst>
                </a:gridCol>
                <a:gridCol w="658368">
                  <a:extLst>
                    <a:ext uri="{9D8B030D-6E8A-4147-A177-3AD203B41FA5}">
                      <a16:colId xmlns:a16="http://schemas.microsoft.com/office/drawing/2014/main" val="1223543820"/>
                    </a:ext>
                  </a:extLst>
                </a:gridCol>
                <a:gridCol w="658368">
                  <a:extLst>
                    <a:ext uri="{9D8B030D-6E8A-4147-A177-3AD203B41FA5}">
                      <a16:colId xmlns:a16="http://schemas.microsoft.com/office/drawing/2014/main" val="2287197096"/>
                    </a:ext>
                  </a:extLst>
                </a:gridCol>
                <a:gridCol w="658368">
                  <a:extLst>
                    <a:ext uri="{9D8B030D-6E8A-4147-A177-3AD203B41FA5}">
                      <a16:colId xmlns:a16="http://schemas.microsoft.com/office/drawing/2014/main" val="1977942148"/>
                    </a:ext>
                  </a:extLst>
                </a:gridCol>
                <a:gridCol w="658368">
                  <a:extLst>
                    <a:ext uri="{9D8B030D-6E8A-4147-A177-3AD203B41FA5}">
                      <a16:colId xmlns:a16="http://schemas.microsoft.com/office/drawing/2014/main" val="3659296120"/>
                    </a:ext>
                  </a:extLst>
                </a:gridCol>
                <a:gridCol w="658368">
                  <a:extLst>
                    <a:ext uri="{9D8B030D-6E8A-4147-A177-3AD203B41FA5}">
                      <a16:colId xmlns:a16="http://schemas.microsoft.com/office/drawing/2014/main" val="882028894"/>
                    </a:ext>
                  </a:extLst>
                </a:gridCol>
                <a:gridCol w="658368">
                  <a:extLst>
                    <a:ext uri="{9D8B030D-6E8A-4147-A177-3AD203B41FA5}">
                      <a16:colId xmlns:a16="http://schemas.microsoft.com/office/drawing/2014/main" val="963600360"/>
                    </a:ext>
                  </a:extLst>
                </a:gridCol>
                <a:gridCol w="658368">
                  <a:extLst>
                    <a:ext uri="{9D8B030D-6E8A-4147-A177-3AD203B41FA5}">
                      <a16:colId xmlns:a16="http://schemas.microsoft.com/office/drawing/2014/main" val="319987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619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Absolute Distilled Drinking Water - 2019-05-10 03:00:00 </a:t>
                      </a:r>
                      <a:r>
                        <a:rPr kumimoji="0" lang="en-US" sz="1000" b="0" i="0" u="none" strike="noStrike" kern="1200" cap="none" spc="0" normalizeH="0" baseline="0" noProof="0">
                          <a:ln>
                            <a:noFill/>
                          </a:ln>
                          <a:solidFill>
                            <a:prstClr val="black"/>
                          </a:solidFill>
                          <a:effectLst/>
                          <a:uLnTx/>
                          <a:uFillTx/>
                          <a:latin typeface="+mn-lt"/>
                          <a:ea typeface="+mn-ea"/>
                          <a:cs typeface="+mn-cs"/>
                        </a:rPr>
                        <a:t> 
 Nothing beats a mother’s #PureLove. Happy Mother’s day, Absolute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301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Wilkins Water - 2019-05-31 01:04:10 </a:t>
                      </a:r>
                      <a:r>
                        <a:rPr kumimoji="0" lang="en-US" sz="1000" b="0" i="0" u="none" strike="noStrike" kern="1200" cap="none" spc="0" normalizeH="0" baseline="0" noProof="0">
                          <a:ln>
                            <a:noFill/>
                          </a:ln>
                          <a:solidFill>
                            <a:prstClr val="black"/>
                          </a:solidFill>
                          <a:effectLst/>
                          <a:uLnTx/>
                          <a:uFillTx/>
                          <a:latin typeface="+mn-lt"/>
                          <a:ea typeface="+mn-ea"/>
                          <a:cs typeface="+mn-cs"/>
                        </a:rPr>
                        <a:t> 
 Your needs can change in a click. Now, your water can, too. Click to experience the full range of Wilkins for your changing needs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9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Summit Water - 2019-05-07 01:14:29 </a:t>
                      </a:r>
                      <a:r>
                        <a:rPr kumimoji="0" lang="en-US" sz="1000" b="0" i="0" u="none" strike="noStrike" kern="1200" cap="none" spc="0" normalizeH="0" baseline="0" noProof="0">
                          <a:ln>
                            <a:noFill/>
                          </a:ln>
                          <a:solidFill>
                            <a:prstClr val="black"/>
                          </a:solidFill>
                          <a:effectLst/>
                          <a:uLnTx/>
                          <a:uFillTx/>
                          <a:latin typeface="+mn-lt"/>
                          <a:ea typeface="+mn-ea"/>
                          <a:cs typeface="+mn-cs"/>
                        </a:rPr>
                        <a:t> 
 It’s the peak of summer and the peak of vacations and outdoor adventure. Don’t forget to #GoOutGetMore responsibly! Not sure where to start? You can easily start by disposing of your PET bottles in the proper bins! Swipe around to see more small changes you can make that create big impact when you 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236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SIP Purified Water - 2019-05-16 04:36:44 </a:t>
                      </a:r>
                      <a:r>
                        <a:rPr kumimoji="0" lang="en-US" sz="1000" b="0" i="0" u="none" strike="noStrike" kern="1200" cap="none" spc="0" normalizeH="0" baseline="0" noProof="0">
                          <a:ln>
                            <a:noFill/>
                          </a:ln>
                          <a:solidFill>
                            <a:prstClr val="black"/>
                          </a:solidFill>
                          <a:effectLst/>
                          <a:uLnTx/>
                          <a:uFillTx/>
                          <a:latin typeface="+mn-lt"/>
                          <a:ea typeface="+mn-ea"/>
                          <a:cs typeface="+mn-cs"/>
                        </a:rPr>
                        <a:t> 
 Magandang balita sa mga suki ni Aling Puring! Punta na sa aming booth at bumili ng SIP Purified Water sa murang halaga.  @ World Trade Center Metro Manila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841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- 2019-05-04 11:00:01 </a:t>
                      </a:r>
                      <a:r>
                        <a:rPr kumimoji="0" lang="en-US" sz="1000" b="0" i="0" u="none" strike="noStrike" kern="1200" cap="none" spc="0" normalizeH="0" baseline="0" noProof="0">
                          <a:ln>
                            <a:noFill/>
                          </a:ln>
                          <a:solidFill>
                            <a:prstClr val="black"/>
                          </a:solidFill>
                          <a:effectLst/>
                          <a:uLnTx/>
                          <a:uFillTx/>
                          <a:latin typeface="+mn-lt"/>
                          <a:ea typeface="+mn-ea"/>
                          <a:cs typeface="+mn-cs"/>
                        </a:rPr>
                        <a:t> 
 Regular water not enough to satisfy you? Try Sparkling Water by Nature’s Spring for a refreshing Twist!
#SparklyCravings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6095462"/>
                  </a:ext>
                </a:extLst>
              </a:tr>
            </a:tbl>
          </a:graphicData>
        </a:graphic>
      </p:graphicFrame>
      <p:sp>
        <p:nvSpPr>
          <p:cNvPr id="4" name="Text Placeholder 3">
            <a:extLst>
              <a:ext uri="{FF2B5EF4-FFF2-40B4-BE49-F238E27FC236}">
                <a16:creationId xmlns:a16="http://schemas.microsoft.com/office/drawing/2014/main" id="{C6255F31-83F5-44F4-9066-65F74CEACFA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0581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D84B-2C92-4CBC-A5DC-ED83DE88F104}"/>
              </a:ext>
            </a:extLst>
          </p:cNvPr>
          <p:cNvSpPr>
            <a:spLocks noGrp="1"/>
          </p:cNvSpPr>
          <p:nvPr>
            <p:ph type="title"/>
          </p:nvPr>
        </p:nvSpPr>
        <p:spPr/>
        <p:txBody>
          <a:bodyPr/>
          <a:lstStyle/>
          <a:p>
            <a:r>
              <a:rPr lang="en-US"/>
              <a:t>Facebook Own Posts Table | Wilkins Pure Philippines - 3 of 6</a:t>
            </a:r>
          </a:p>
        </p:txBody>
      </p:sp>
      <p:graphicFrame>
        <p:nvGraphicFramePr>
          <p:cNvPr id="5" name="Table Placeholder 4">
            <a:extLst>
              <a:ext uri="{FF2B5EF4-FFF2-40B4-BE49-F238E27FC236}">
                <a16:creationId xmlns:a16="http://schemas.microsoft.com/office/drawing/2014/main" id="{78622ED6-6F53-4536-AC52-2EAC419AF739}"/>
              </a:ext>
            </a:extLst>
          </p:cNvPr>
          <p:cNvGraphicFramePr>
            <a:graphicFrameLocks noGrp="1"/>
          </p:cNvGraphicFramePr>
          <p:nvPr>
            <p:ph type="tbl" sz="quarter" idx="13"/>
            <p:extLst>
              <p:ext uri="{D42A27DB-BD31-4B8C-83A1-F6EECF244321}">
                <p14:modId xmlns:p14="http://schemas.microsoft.com/office/powerpoint/2010/main" val="233791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7133012"/>
                    </a:ext>
                  </a:extLst>
                </a:gridCol>
                <a:gridCol w="658368">
                  <a:extLst>
                    <a:ext uri="{9D8B030D-6E8A-4147-A177-3AD203B41FA5}">
                      <a16:colId xmlns:a16="http://schemas.microsoft.com/office/drawing/2014/main" val="3101389064"/>
                    </a:ext>
                  </a:extLst>
                </a:gridCol>
                <a:gridCol w="658368">
                  <a:extLst>
                    <a:ext uri="{9D8B030D-6E8A-4147-A177-3AD203B41FA5}">
                      <a16:colId xmlns:a16="http://schemas.microsoft.com/office/drawing/2014/main" val="970860494"/>
                    </a:ext>
                  </a:extLst>
                </a:gridCol>
                <a:gridCol w="658368">
                  <a:extLst>
                    <a:ext uri="{9D8B030D-6E8A-4147-A177-3AD203B41FA5}">
                      <a16:colId xmlns:a16="http://schemas.microsoft.com/office/drawing/2014/main" val="3056443818"/>
                    </a:ext>
                  </a:extLst>
                </a:gridCol>
                <a:gridCol w="658368">
                  <a:extLst>
                    <a:ext uri="{9D8B030D-6E8A-4147-A177-3AD203B41FA5}">
                      <a16:colId xmlns:a16="http://schemas.microsoft.com/office/drawing/2014/main" val="2401944457"/>
                    </a:ext>
                  </a:extLst>
                </a:gridCol>
                <a:gridCol w="658368">
                  <a:extLst>
                    <a:ext uri="{9D8B030D-6E8A-4147-A177-3AD203B41FA5}">
                      <a16:colId xmlns:a16="http://schemas.microsoft.com/office/drawing/2014/main" val="696549369"/>
                    </a:ext>
                  </a:extLst>
                </a:gridCol>
                <a:gridCol w="658368">
                  <a:extLst>
                    <a:ext uri="{9D8B030D-6E8A-4147-A177-3AD203B41FA5}">
                      <a16:colId xmlns:a16="http://schemas.microsoft.com/office/drawing/2014/main" val="4267052196"/>
                    </a:ext>
                  </a:extLst>
                </a:gridCol>
                <a:gridCol w="658368">
                  <a:extLst>
                    <a:ext uri="{9D8B030D-6E8A-4147-A177-3AD203B41FA5}">
                      <a16:colId xmlns:a16="http://schemas.microsoft.com/office/drawing/2014/main" val="393220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508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- 2019-05-24 11:00:20 </a:t>
                      </a:r>
                      <a:r>
                        <a:rPr kumimoji="0" lang="en-US" sz="1000" b="0" i="0" u="none" strike="noStrike" kern="1200" cap="none" spc="0" normalizeH="0" baseline="0" noProof="0">
                          <a:ln>
                            <a:noFill/>
                          </a:ln>
                          <a:solidFill>
                            <a:prstClr val="black"/>
                          </a:solidFill>
                          <a:effectLst/>
                          <a:uLnTx/>
                          <a:uFillTx/>
                          <a:latin typeface="+mn-lt"/>
                          <a:ea typeface="+mn-ea"/>
                          <a:cs typeface="+mn-cs"/>
                        </a:rPr>
                        <a:t> 
 Crying on your favorite teleserye? Nature’s Spring Purified Drinking Water got your back to keep you hydrated!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385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- 2019-05-02 02:39:07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333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- 2019-05-10 11:00:15 </a:t>
                      </a:r>
                      <a:r>
                        <a:rPr kumimoji="0" lang="en-US" sz="1000" b="0" i="0" u="none" strike="noStrike" kern="1200" cap="none" spc="0" normalizeH="0" baseline="0" noProof="0">
                          <a:ln>
                            <a:noFill/>
                          </a:ln>
                          <a:solidFill>
                            <a:prstClr val="black"/>
                          </a:solidFill>
                          <a:effectLst/>
                          <a:uLnTx/>
                          <a:uFillTx/>
                          <a:latin typeface="+mn-lt"/>
                          <a:ea typeface="+mn-ea"/>
                          <a:cs typeface="+mn-cs"/>
                        </a:rPr>
                        <a:t> 
 Treat your mom on her special day on Sunday! Samahan yan ng Nature’s Spring Purified Drinking Water wherever you go!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551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- 2019-05-22 11:00:18 </a:t>
                      </a:r>
                      <a:r>
                        <a:rPr kumimoji="0" lang="en-US" sz="1000" b="0" i="0" u="none" strike="noStrike" kern="1200" cap="none" spc="0" normalizeH="0" baseline="0" noProof="0">
                          <a:ln>
                            <a:noFill/>
                          </a:ln>
                          <a:solidFill>
                            <a:prstClr val="black"/>
                          </a:solidFill>
                          <a:effectLst/>
                          <a:uLnTx/>
                          <a:uFillTx/>
                          <a:latin typeface="+mn-lt"/>
                          <a:ea typeface="+mn-ea"/>
                          <a:cs typeface="+mn-cs"/>
                        </a:rPr>
                        <a:t> 
 Do you know how to properly dispose your plastic bottles? Tignan natin kung alam niyo ang steps on how to be a #ResponsiBottle citizen! :D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352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- 2019-05-31 11:00:36 </a:t>
                      </a:r>
                      <a:r>
                        <a:rPr kumimoji="0" lang="en-US" sz="1000" b="0" i="0" u="none" strike="noStrike" kern="1200" cap="none" spc="0" normalizeH="0" baseline="0" noProof="0">
                          <a:ln>
                            <a:noFill/>
                          </a:ln>
                          <a:solidFill>
                            <a:prstClr val="black"/>
                          </a:solidFill>
                          <a:effectLst/>
                          <a:uLnTx/>
                          <a:uFillTx/>
                          <a:latin typeface="+mn-lt"/>
                          <a:ea typeface="+mn-ea"/>
                          <a:cs typeface="+mn-cs"/>
                        </a:rPr>
                        <a:t> 
 Include a bottle of Nature’s Spring Purified Drinking Water to your beach essentials!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147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- 2019-05-17 11:00:18 </a:t>
                      </a:r>
                      <a:r>
                        <a:rPr kumimoji="0" lang="en-US" sz="1000" b="0" i="0" u="none" strike="noStrike" kern="1200" cap="none" spc="0" normalizeH="0" baseline="0" noProof="0">
                          <a:ln>
                            <a:noFill/>
                          </a:ln>
                          <a:solidFill>
                            <a:prstClr val="black"/>
                          </a:solidFill>
                          <a:effectLst/>
                          <a:uLnTx/>
                          <a:uFillTx/>
                          <a:latin typeface="+mn-lt"/>
                          <a:ea typeface="+mn-ea"/>
                          <a:cs typeface="+mn-cs"/>
                        </a:rPr>
                        <a:t> 
 Explore the majestic caves in the Philippines! Bring a bottle of Nature’s Spring Purified Drinking Water with you to keep you company!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667006"/>
                  </a:ext>
                </a:extLst>
              </a:tr>
            </a:tbl>
          </a:graphicData>
        </a:graphic>
      </p:graphicFrame>
      <p:sp>
        <p:nvSpPr>
          <p:cNvPr id="4" name="Text Placeholder 3">
            <a:extLst>
              <a:ext uri="{FF2B5EF4-FFF2-40B4-BE49-F238E27FC236}">
                <a16:creationId xmlns:a16="http://schemas.microsoft.com/office/drawing/2014/main" id="{1D8E937D-F1F8-48A8-A0F9-BABA18B7758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381019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D0F5D-CA93-4FE2-A700-1B7DF63110BF}"/>
              </a:ext>
            </a:extLst>
          </p:cNvPr>
          <p:cNvSpPr>
            <a:spLocks noGrp="1"/>
          </p:cNvSpPr>
          <p:nvPr>
            <p:ph type="title"/>
          </p:nvPr>
        </p:nvSpPr>
        <p:spPr/>
        <p:txBody>
          <a:bodyPr/>
          <a:lstStyle/>
          <a:p>
            <a:r>
              <a:rPr lang="en-US"/>
              <a:t>Facebook Own Posts Table | Wilkins Pure Philippines - 4 of 6</a:t>
            </a:r>
          </a:p>
        </p:txBody>
      </p:sp>
      <p:graphicFrame>
        <p:nvGraphicFramePr>
          <p:cNvPr id="5" name="Table Placeholder 4">
            <a:extLst>
              <a:ext uri="{FF2B5EF4-FFF2-40B4-BE49-F238E27FC236}">
                <a16:creationId xmlns:a16="http://schemas.microsoft.com/office/drawing/2014/main" id="{FC8932CF-E849-40E4-9387-4556B14DCC5E}"/>
              </a:ext>
            </a:extLst>
          </p:cNvPr>
          <p:cNvGraphicFramePr>
            <a:graphicFrameLocks noGrp="1"/>
          </p:cNvGraphicFramePr>
          <p:nvPr>
            <p:ph type="tbl" sz="quarter" idx="13"/>
            <p:extLst>
              <p:ext uri="{D42A27DB-BD31-4B8C-83A1-F6EECF244321}">
                <p14:modId xmlns:p14="http://schemas.microsoft.com/office/powerpoint/2010/main" val="461457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1271947"/>
                    </a:ext>
                  </a:extLst>
                </a:gridCol>
                <a:gridCol w="658368">
                  <a:extLst>
                    <a:ext uri="{9D8B030D-6E8A-4147-A177-3AD203B41FA5}">
                      <a16:colId xmlns:a16="http://schemas.microsoft.com/office/drawing/2014/main" val="2595465397"/>
                    </a:ext>
                  </a:extLst>
                </a:gridCol>
                <a:gridCol w="658368">
                  <a:extLst>
                    <a:ext uri="{9D8B030D-6E8A-4147-A177-3AD203B41FA5}">
                      <a16:colId xmlns:a16="http://schemas.microsoft.com/office/drawing/2014/main" val="829321218"/>
                    </a:ext>
                  </a:extLst>
                </a:gridCol>
                <a:gridCol w="658368">
                  <a:extLst>
                    <a:ext uri="{9D8B030D-6E8A-4147-A177-3AD203B41FA5}">
                      <a16:colId xmlns:a16="http://schemas.microsoft.com/office/drawing/2014/main" val="2321556420"/>
                    </a:ext>
                  </a:extLst>
                </a:gridCol>
                <a:gridCol w="658368">
                  <a:extLst>
                    <a:ext uri="{9D8B030D-6E8A-4147-A177-3AD203B41FA5}">
                      <a16:colId xmlns:a16="http://schemas.microsoft.com/office/drawing/2014/main" val="2393948986"/>
                    </a:ext>
                  </a:extLst>
                </a:gridCol>
                <a:gridCol w="658368">
                  <a:extLst>
                    <a:ext uri="{9D8B030D-6E8A-4147-A177-3AD203B41FA5}">
                      <a16:colId xmlns:a16="http://schemas.microsoft.com/office/drawing/2014/main" val="3772681621"/>
                    </a:ext>
                  </a:extLst>
                </a:gridCol>
                <a:gridCol w="658368">
                  <a:extLst>
                    <a:ext uri="{9D8B030D-6E8A-4147-A177-3AD203B41FA5}">
                      <a16:colId xmlns:a16="http://schemas.microsoft.com/office/drawing/2014/main" val="3440559555"/>
                    </a:ext>
                  </a:extLst>
                </a:gridCol>
                <a:gridCol w="658368">
                  <a:extLst>
                    <a:ext uri="{9D8B030D-6E8A-4147-A177-3AD203B41FA5}">
                      <a16:colId xmlns:a16="http://schemas.microsoft.com/office/drawing/2014/main" val="403949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664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- 2019-05-29 11:00:29 </a:t>
                      </a:r>
                      <a:r>
                        <a:rPr kumimoji="0" lang="en-US" sz="1000" b="0" i="0" u="none" strike="noStrike" kern="1200" cap="none" spc="0" normalizeH="0" baseline="0" noProof="0">
                          <a:ln>
                            <a:noFill/>
                          </a:ln>
                          <a:solidFill>
                            <a:prstClr val="black"/>
                          </a:solidFill>
                          <a:effectLst/>
                          <a:uLnTx/>
                          <a:uFillTx/>
                          <a:latin typeface="+mn-lt"/>
                          <a:ea typeface="+mn-ea"/>
                          <a:cs typeface="+mn-cs"/>
                        </a:rPr>
                        <a:t> 
 How is your 2019 going so far? Pick a word to describe it and comment it down below!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669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SIP Purified Water - 2019-05-01 11:20:53 </a:t>
                      </a:r>
                      <a:r>
                        <a:rPr kumimoji="0" lang="en-US" sz="1000" b="0" i="0" u="none" strike="noStrike" kern="1200" cap="none" spc="0" normalizeH="0" baseline="0" noProof="0">
                          <a:ln>
                            <a:noFill/>
                          </a:ln>
                          <a:solidFill>
                            <a:prstClr val="black"/>
                          </a:solidFill>
                          <a:effectLst/>
                          <a:uLnTx/>
                          <a:uFillTx/>
                          <a:latin typeface="+mn-lt"/>
                          <a:ea typeface="+mn-ea"/>
                          <a:cs typeface="+mn-cs"/>
                        </a:rPr>
                        <a:t> 
 Dahil good job ka! Sip ka muna!
.
#SipKaMuna
#LaborDay
#SipPurifiedWater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03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- 2019-05-26 11:00:00 </a:t>
                      </a:r>
                      <a:r>
                        <a:rPr kumimoji="0" lang="en-US" sz="1000" b="0" i="0" u="none" strike="noStrike" kern="1200" cap="none" spc="0" normalizeH="0" baseline="0" noProof="0">
                          <a:ln>
                            <a:noFill/>
                          </a:ln>
                          <a:solidFill>
                            <a:prstClr val="black"/>
                          </a:solidFill>
                          <a:effectLst/>
                          <a:uLnTx/>
                          <a:uFillTx/>
                          <a:latin typeface="+mn-lt"/>
                          <a:ea typeface="+mn-ea"/>
                          <a:cs typeface="+mn-cs"/>
                        </a:rPr>
                        <a:t> 
 Add a layer of extra excitement to every outing by taking Sparkling Water with you!
#SparklyCravings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58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- 2019-05-11 11:00:01 </a:t>
                      </a:r>
                      <a:r>
                        <a:rPr kumimoji="0" lang="en-US" sz="1000" b="0" i="0" u="none" strike="noStrike" kern="1200" cap="none" spc="0" normalizeH="0" baseline="0" noProof="0">
                          <a:ln>
                            <a:noFill/>
                          </a:ln>
                          <a:solidFill>
                            <a:prstClr val="black"/>
                          </a:solidFill>
                          <a:effectLst/>
                          <a:uLnTx/>
                          <a:uFillTx/>
                          <a:latin typeface="+mn-lt"/>
                          <a:ea typeface="+mn-ea"/>
                          <a:cs typeface="+mn-cs"/>
                        </a:rPr>
                        <a:t> 
 Don’t settle for less! Have a can of Sparkling Water by Nature’s Spring and seize the day!
#SparklyCravings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5478478"/>
                  </a:ext>
                </a:extLst>
              </a:tr>
            </a:tbl>
          </a:graphicData>
        </a:graphic>
      </p:graphicFrame>
      <p:sp>
        <p:nvSpPr>
          <p:cNvPr id="4" name="Text Placeholder 3">
            <a:extLst>
              <a:ext uri="{FF2B5EF4-FFF2-40B4-BE49-F238E27FC236}">
                <a16:creationId xmlns:a16="http://schemas.microsoft.com/office/drawing/2014/main" id="{0D2DBB33-7C0A-4F79-A6DC-382C68AD0B5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38379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E996-9563-49B7-B913-B1D65844AF5F}"/>
              </a:ext>
            </a:extLst>
          </p:cNvPr>
          <p:cNvSpPr>
            <a:spLocks noGrp="1"/>
          </p:cNvSpPr>
          <p:nvPr>
            <p:ph type="title"/>
          </p:nvPr>
        </p:nvSpPr>
        <p:spPr/>
        <p:txBody>
          <a:bodyPr/>
          <a:lstStyle/>
          <a:p>
            <a:r>
              <a:rPr lang="en-US"/>
              <a:t>Facebook Own Posts Table | Wilkins Pure Philippines - 5 of 6</a:t>
            </a:r>
          </a:p>
        </p:txBody>
      </p:sp>
      <p:graphicFrame>
        <p:nvGraphicFramePr>
          <p:cNvPr id="5" name="Table Placeholder 4">
            <a:extLst>
              <a:ext uri="{FF2B5EF4-FFF2-40B4-BE49-F238E27FC236}">
                <a16:creationId xmlns:a16="http://schemas.microsoft.com/office/drawing/2014/main" id="{EC3846CF-EFA4-44F0-A54F-F5CB771A9D55}"/>
              </a:ext>
            </a:extLst>
          </p:cNvPr>
          <p:cNvGraphicFramePr>
            <a:graphicFrameLocks noGrp="1"/>
          </p:cNvGraphicFramePr>
          <p:nvPr>
            <p:ph type="tbl" sz="quarter" idx="13"/>
            <p:extLst>
              <p:ext uri="{D42A27DB-BD31-4B8C-83A1-F6EECF244321}">
                <p14:modId xmlns:p14="http://schemas.microsoft.com/office/powerpoint/2010/main" val="182518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8896180"/>
                    </a:ext>
                  </a:extLst>
                </a:gridCol>
                <a:gridCol w="658368">
                  <a:extLst>
                    <a:ext uri="{9D8B030D-6E8A-4147-A177-3AD203B41FA5}">
                      <a16:colId xmlns:a16="http://schemas.microsoft.com/office/drawing/2014/main" val="437374297"/>
                    </a:ext>
                  </a:extLst>
                </a:gridCol>
                <a:gridCol w="658368">
                  <a:extLst>
                    <a:ext uri="{9D8B030D-6E8A-4147-A177-3AD203B41FA5}">
                      <a16:colId xmlns:a16="http://schemas.microsoft.com/office/drawing/2014/main" val="2169664738"/>
                    </a:ext>
                  </a:extLst>
                </a:gridCol>
                <a:gridCol w="658368">
                  <a:extLst>
                    <a:ext uri="{9D8B030D-6E8A-4147-A177-3AD203B41FA5}">
                      <a16:colId xmlns:a16="http://schemas.microsoft.com/office/drawing/2014/main" val="1090347496"/>
                    </a:ext>
                  </a:extLst>
                </a:gridCol>
                <a:gridCol w="658368">
                  <a:extLst>
                    <a:ext uri="{9D8B030D-6E8A-4147-A177-3AD203B41FA5}">
                      <a16:colId xmlns:a16="http://schemas.microsoft.com/office/drawing/2014/main" val="2997430414"/>
                    </a:ext>
                  </a:extLst>
                </a:gridCol>
                <a:gridCol w="658368">
                  <a:extLst>
                    <a:ext uri="{9D8B030D-6E8A-4147-A177-3AD203B41FA5}">
                      <a16:colId xmlns:a16="http://schemas.microsoft.com/office/drawing/2014/main" val="1574894598"/>
                    </a:ext>
                  </a:extLst>
                </a:gridCol>
                <a:gridCol w="658368">
                  <a:extLst>
                    <a:ext uri="{9D8B030D-6E8A-4147-A177-3AD203B41FA5}">
                      <a16:colId xmlns:a16="http://schemas.microsoft.com/office/drawing/2014/main" val="1277916609"/>
                    </a:ext>
                  </a:extLst>
                </a:gridCol>
                <a:gridCol w="658368">
                  <a:extLst>
                    <a:ext uri="{9D8B030D-6E8A-4147-A177-3AD203B41FA5}">
                      <a16:colId xmlns:a16="http://schemas.microsoft.com/office/drawing/2014/main" val="3362909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5518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SIP Purified Water - 2019-05-24 03:52:41 </a:t>
                      </a:r>
                      <a:r>
                        <a:rPr kumimoji="0" lang="en-US" sz="1000" b="0" i="0" u="none" strike="noStrike" kern="1200" cap="none" spc="0" normalizeH="0" baseline="0" noProof="0">
                          <a:ln>
                            <a:noFill/>
                          </a:ln>
                          <a:solidFill>
                            <a:prstClr val="black"/>
                          </a:solidFill>
                          <a:effectLst/>
                          <a:uLnTx/>
                          <a:uFillTx/>
                          <a:latin typeface="+mn-lt"/>
                          <a:ea typeface="+mn-ea"/>
                          <a:cs typeface="+mn-cs"/>
                        </a:rPr>
                        <a:t> 
 Splash the night with colors and light! See you tomorrow at #BlackLightRun @colormanila! 🏃🏻‍♀️🏃🏻‍♂️💦
#SipKaMuna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5332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- 2019-05-01 11:00:20 </a:t>
                      </a:r>
                      <a:r>
                        <a:rPr kumimoji="0" lang="en-US" sz="1000" b="0" i="0" u="none" strike="noStrike" kern="1200" cap="none" spc="0" normalizeH="0" baseline="0" noProof="0">
                          <a:ln>
                            <a:noFill/>
                          </a:ln>
                          <a:solidFill>
                            <a:prstClr val="black"/>
                          </a:solidFill>
                          <a:effectLst/>
                          <a:uLnTx/>
                          <a:uFillTx/>
                          <a:latin typeface="+mn-lt"/>
                          <a:ea typeface="+mn-ea"/>
                          <a:cs typeface="+mn-cs"/>
                        </a:rPr>
                        <a:t> 
 Binabati namin ang lahat ng nagpapakahirap at nagsasakripisyo para sa pamilya. Happy Labor Day from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554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- 2019-05-19 11:00:00 </a:t>
                      </a:r>
                      <a:r>
                        <a:rPr kumimoji="0" lang="en-US" sz="1000" b="0" i="0" u="none" strike="noStrike" kern="1200" cap="none" spc="0" normalizeH="0" baseline="0" noProof="0">
                          <a:ln>
                            <a:noFill/>
                          </a:ln>
                          <a:solidFill>
                            <a:prstClr val="black"/>
                          </a:solidFill>
                          <a:effectLst/>
                          <a:uLnTx/>
                          <a:uFillTx/>
                          <a:latin typeface="+mn-lt"/>
                          <a:ea typeface="+mn-ea"/>
                          <a:cs typeface="+mn-cs"/>
                        </a:rPr>
                        <a:t> 
 Have a sparkling, shimmering, and splendid can of Sparkling Water by Nature’s Spring and experience a whole new world of satisfaction!  ✨✨✨
#SparklyCravings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144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Absolute Distilled Drinking Water - 2019-05-12 04:31:55 </a:t>
                      </a:r>
                      <a:r>
                        <a:rPr kumimoji="0" lang="en-US" sz="1000" b="0" i="0" u="none" strike="noStrike" kern="1200" cap="none" spc="0" normalizeH="0" baseline="0" noProof="0">
                          <a:ln>
                            <a:noFill/>
                          </a:ln>
                          <a:solidFill>
                            <a:prstClr val="black"/>
                          </a:solidFill>
                          <a:effectLst/>
                          <a:uLnTx/>
                          <a:uFillTx/>
                          <a:latin typeface="+mn-lt"/>
                          <a:ea typeface="+mn-ea"/>
                          <a:cs typeface="+mn-cs"/>
                        </a:rPr>
                        <a:t> 
 Nothing beats a mother’s #PureLove. Happy Mother’s day, Absolute Moms!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270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- 2019-05-25 11:00:01 </a:t>
                      </a:r>
                      <a:r>
                        <a:rPr kumimoji="0" lang="en-US" sz="1000" b="0" i="0" u="none" strike="noStrike" kern="1200" cap="none" spc="0" normalizeH="0" baseline="0" noProof="0">
                          <a:ln>
                            <a:noFill/>
                          </a:ln>
                          <a:solidFill>
                            <a:prstClr val="black"/>
                          </a:solidFill>
                          <a:effectLst/>
                          <a:uLnTx/>
                          <a:uFillTx/>
                          <a:latin typeface="+mn-lt"/>
                          <a:ea typeface="+mn-ea"/>
                          <a:cs typeface="+mn-cs"/>
                        </a:rPr>
                        <a:t> 
 Try some subLIME-y fun flavored Sparkling Water by Nature’s Spring now!
#SparklyCravings #NaturesSpring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9482020"/>
                  </a:ext>
                </a:extLst>
              </a:tr>
            </a:tbl>
          </a:graphicData>
        </a:graphic>
      </p:graphicFrame>
      <p:sp>
        <p:nvSpPr>
          <p:cNvPr id="4" name="Text Placeholder 3">
            <a:extLst>
              <a:ext uri="{FF2B5EF4-FFF2-40B4-BE49-F238E27FC236}">
                <a16:creationId xmlns:a16="http://schemas.microsoft.com/office/drawing/2014/main" id="{5673C343-22DA-4378-8656-A6841F77685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3817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3C37-5C0D-4D65-8ACB-B4A27F7C4466}"/>
              </a:ext>
            </a:extLst>
          </p:cNvPr>
          <p:cNvSpPr>
            <a:spLocks noGrp="1"/>
          </p:cNvSpPr>
          <p:nvPr>
            <p:ph type="title"/>
          </p:nvPr>
        </p:nvSpPr>
        <p:spPr/>
        <p:txBody>
          <a:bodyPr/>
          <a:lstStyle/>
          <a:p>
            <a:r>
              <a:rPr lang="en-US"/>
              <a:t>Facebook Own Posts Table | Wilkins Pure Philippines - 6 of 6</a:t>
            </a:r>
          </a:p>
        </p:txBody>
      </p:sp>
      <p:graphicFrame>
        <p:nvGraphicFramePr>
          <p:cNvPr id="5" name="Table Placeholder 4">
            <a:extLst>
              <a:ext uri="{FF2B5EF4-FFF2-40B4-BE49-F238E27FC236}">
                <a16:creationId xmlns:a16="http://schemas.microsoft.com/office/drawing/2014/main" id="{4F5D6A58-4D6B-4733-99C6-CD72246A469C}"/>
              </a:ext>
            </a:extLst>
          </p:cNvPr>
          <p:cNvGraphicFramePr>
            <a:graphicFrameLocks noGrp="1"/>
          </p:cNvGraphicFramePr>
          <p:nvPr>
            <p:ph type="tbl" sz="quarter" idx="13"/>
            <p:extLst>
              <p:ext uri="{D42A27DB-BD31-4B8C-83A1-F6EECF244321}">
                <p14:modId xmlns:p14="http://schemas.microsoft.com/office/powerpoint/2010/main" val="218223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4844378"/>
                    </a:ext>
                  </a:extLst>
                </a:gridCol>
                <a:gridCol w="658368">
                  <a:extLst>
                    <a:ext uri="{9D8B030D-6E8A-4147-A177-3AD203B41FA5}">
                      <a16:colId xmlns:a16="http://schemas.microsoft.com/office/drawing/2014/main" val="3425074408"/>
                    </a:ext>
                  </a:extLst>
                </a:gridCol>
                <a:gridCol w="658368">
                  <a:extLst>
                    <a:ext uri="{9D8B030D-6E8A-4147-A177-3AD203B41FA5}">
                      <a16:colId xmlns:a16="http://schemas.microsoft.com/office/drawing/2014/main" val="1889194395"/>
                    </a:ext>
                  </a:extLst>
                </a:gridCol>
                <a:gridCol w="658368">
                  <a:extLst>
                    <a:ext uri="{9D8B030D-6E8A-4147-A177-3AD203B41FA5}">
                      <a16:colId xmlns:a16="http://schemas.microsoft.com/office/drawing/2014/main" val="234176534"/>
                    </a:ext>
                  </a:extLst>
                </a:gridCol>
                <a:gridCol w="658368">
                  <a:extLst>
                    <a:ext uri="{9D8B030D-6E8A-4147-A177-3AD203B41FA5}">
                      <a16:colId xmlns:a16="http://schemas.microsoft.com/office/drawing/2014/main" val="2743723298"/>
                    </a:ext>
                  </a:extLst>
                </a:gridCol>
                <a:gridCol w="658368">
                  <a:extLst>
                    <a:ext uri="{9D8B030D-6E8A-4147-A177-3AD203B41FA5}">
                      <a16:colId xmlns:a16="http://schemas.microsoft.com/office/drawing/2014/main" val="2091808654"/>
                    </a:ext>
                  </a:extLst>
                </a:gridCol>
                <a:gridCol w="658368">
                  <a:extLst>
                    <a:ext uri="{9D8B030D-6E8A-4147-A177-3AD203B41FA5}">
                      <a16:colId xmlns:a16="http://schemas.microsoft.com/office/drawing/2014/main" val="2831212370"/>
                    </a:ext>
                  </a:extLst>
                </a:gridCol>
                <a:gridCol w="658368">
                  <a:extLst>
                    <a:ext uri="{9D8B030D-6E8A-4147-A177-3AD203B41FA5}">
                      <a16:colId xmlns:a16="http://schemas.microsoft.com/office/drawing/2014/main" val="2106287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943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Nature's Spring Water - 2019-05-11 02:00:31 </a:t>
                      </a:r>
                      <a:r>
                        <a:rPr kumimoji="0" lang="en-US" sz="1000" b="0" i="0" u="none" strike="noStrike" kern="1200" cap="none" spc="0" normalizeH="0" baseline="0" noProof="0">
                          <a:ln>
                            <a:noFill/>
                          </a:ln>
                          <a:solidFill>
                            <a:prstClr val="black"/>
                          </a:solidFill>
                          <a:effectLst/>
                          <a:uLnTx/>
                          <a:uFillTx/>
                          <a:latin typeface="+mn-lt"/>
                          <a:ea typeface="+mn-ea"/>
                          <a:cs typeface="+mn-cs"/>
                        </a:rPr>
                        <a:t> 
 Dayuhin ang kilalang sweet mangoes ng Guimaras sa kanilang Manggahan Festival 2019! Samahan yan ng Nature’s Spring Purified Drinking Water! #Flavorfulfest2019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8425325"/>
                  </a:ext>
                </a:extLst>
              </a:tr>
            </a:tbl>
          </a:graphicData>
        </a:graphic>
      </p:graphicFrame>
      <p:sp>
        <p:nvSpPr>
          <p:cNvPr id="4" name="Text Placeholder 3">
            <a:extLst>
              <a:ext uri="{FF2B5EF4-FFF2-40B4-BE49-F238E27FC236}">
                <a16:creationId xmlns:a16="http://schemas.microsoft.com/office/drawing/2014/main" id="{9BF8DF89-F66C-4EC9-80E7-B3C6499E49E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2519208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547</Words>
  <Application>Microsoft Office PowerPoint</Application>
  <PresentationFormat>On-screen Show (4:3)</PresentationFormat>
  <Paragraphs>260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Wilkins Pure Philippines - 1 of 6</vt:lpstr>
      <vt:lpstr>Facebook Own Posts Table | Wilkins Pure Philippines - 2 of 6</vt:lpstr>
      <vt:lpstr>Facebook Own Posts Table | Wilkins Pure Philippines - 3 of 6</vt:lpstr>
      <vt:lpstr>Facebook Own Posts Table | Wilkins Pure Philippines - 4 of 6</vt:lpstr>
      <vt:lpstr>Facebook Own Posts Table | Wilkins Pure Philippines - 5 of 6</vt:lpstr>
      <vt:lpstr>Facebook Own Posts Table | Wilkins Pure Philippines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Wilkins Pure Philippines - 1 of 6</dc:title>
  <dc:creator>Frederik Peiniger</dc:creator>
  <cp:lastModifiedBy>Frederik Peiniger</cp:lastModifiedBy>
  <cp:revision>1</cp:revision>
  <dcterms:created xsi:type="dcterms:W3CDTF">2019-06-04T09:40:25Z</dcterms:created>
  <dcterms:modified xsi:type="dcterms:W3CDTF">2019-06-04T09:42:36Z</dcterms:modified>
</cp:coreProperties>
</file>